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>
      <p:cViewPr>
        <p:scale>
          <a:sx n="66" d="100"/>
          <a:sy n="66" d="100"/>
        </p:scale>
        <p:origin x="1710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30039" y="467359"/>
            <a:ext cx="88392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555" y="1215390"/>
            <a:ext cx="8136889" cy="315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8709" y="680720"/>
            <a:ext cx="52584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Mobile</a:t>
            </a:r>
            <a:r>
              <a:rPr sz="5400" spc="-55" dirty="0"/>
              <a:t> </a:t>
            </a:r>
            <a:r>
              <a:rPr sz="5400" spc="-10" dirty="0"/>
              <a:t>Computing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6249670" y="3141980"/>
            <a:ext cx="2788285" cy="3370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9870">
              <a:lnSpc>
                <a:spcPct val="136400"/>
              </a:lnSpc>
              <a:spcBef>
                <a:spcPts val="95"/>
              </a:spcBef>
            </a:pP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Chapter 1  </a:t>
            </a: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tr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oduc</a:t>
            </a: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4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4400">
              <a:latin typeface="Times New Roman"/>
              <a:cs typeface="Times New Roman"/>
            </a:endParaRPr>
          </a:p>
          <a:p>
            <a:pPr marL="744855" marR="207010" indent="-568960">
              <a:lnSpc>
                <a:spcPts val="4970"/>
              </a:lnSpc>
              <a:spcBef>
                <a:spcPts val="465"/>
              </a:spcBef>
            </a:pPr>
            <a:r>
              <a:rPr sz="2700" spc="-5" dirty="0">
                <a:solidFill>
                  <a:srgbClr val="FFFFFF"/>
                </a:solidFill>
                <a:latin typeface="Times New Roman"/>
                <a:cs typeface="Times New Roman"/>
              </a:rPr>
              <a:t>Asoke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Talukder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Hasan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Ahmed</a:t>
            </a:r>
            <a:endParaRPr sz="2400">
              <a:latin typeface="Times New Roman"/>
              <a:cs typeface="Times New Roman"/>
            </a:endParaRPr>
          </a:p>
          <a:p>
            <a:pPr marL="1134745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Tata McGraw</a:t>
            </a:r>
            <a:r>
              <a:rPr sz="1200" b="1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Hill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152400"/>
            <a:ext cx="343916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089" y="415290"/>
            <a:ext cx="2432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Host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Mobility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969" y="1863090"/>
            <a:ext cx="7562850" cy="346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22605">
              <a:lnSpc>
                <a:spcPct val="100000"/>
              </a:lnSpc>
              <a:spcBef>
                <a:spcPts val="100"/>
              </a:spcBef>
            </a:pPr>
            <a:r>
              <a:rPr sz="3600" spc="5272" baseline="5787" dirty="0">
                <a:solidFill>
                  <a:srgbClr val="FFFFFF"/>
                </a:solidFill>
                <a:latin typeface="OpenSymbol"/>
                <a:cs typeface="OpenSymbol"/>
              </a:rPr>
              <a:t></a:t>
            </a:r>
            <a:r>
              <a:rPr sz="3600" spc="-1019" baseline="5787" dirty="0">
                <a:solidFill>
                  <a:srgbClr val="FFFFFF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should be able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move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while the device is a  </a:t>
            </a:r>
            <a:r>
              <a:rPr sz="2400" spc="-869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computer.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marL="50800" marR="177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Example: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laptop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host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grid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computing network.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It is connected to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LAN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port. Suddenly, 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realizes that he needs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leave 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offsite meeting.  He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disconnects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LAN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should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get connected to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wireless LAN while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his laptop being the host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grid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computing network.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089" y="415290"/>
            <a:ext cx="2432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User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Mobility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69" y="2320290"/>
            <a:ext cx="7687945" cy="200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44145">
              <a:lnSpc>
                <a:spcPct val="100000"/>
              </a:lnSpc>
              <a:spcBef>
                <a:spcPts val="100"/>
              </a:spcBef>
            </a:pPr>
            <a:r>
              <a:rPr sz="3600" spc="5272" baseline="5787" dirty="0">
                <a:solidFill>
                  <a:srgbClr val="FFFFFF"/>
                </a:solidFill>
                <a:latin typeface="OpenSymbol"/>
                <a:cs typeface="OpenSymbol"/>
              </a:rPr>
              <a:t></a:t>
            </a:r>
            <a:r>
              <a:rPr sz="3600" spc="-944" baseline="5787" dirty="0">
                <a:solidFill>
                  <a:srgbClr val="FFFFFF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should be able to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move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one physical 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location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another location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marL="50800" marR="177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Example: User moves from London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New York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 Internet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either place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corporate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489" y="567690"/>
            <a:ext cx="5138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Mobile </a:t>
            </a:r>
            <a:r>
              <a:rPr b="1" dirty="0">
                <a:latin typeface="Times New Roman"/>
                <a:cs typeface="Times New Roman"/>
              </a:rPr>
              <a:t>Computing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2437129"/>
            <a:ext cx="6477000" cy="2448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7370" y="567690"/>
            <a:ext cx="5731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Mobile </a:t>
            </a:r>
            <a:r>
              <a:rPr b="1" spc="5" dirty="0">
                <a:latin typeface="Times New Roman"/>
                <a:cs typeface="Times New Roman"/>
              </a:rPr>
              <a:t>Computing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Environment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751329"/>
            <a:ext cx="6934200" cy="4753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089" y="491490"/>
            <a:ext cx="4733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Mobile </a:t>
            </a:r>
            <a:r>
              <a:rPr b="1" dirty="0">
                <a:latin typeface="Times New Roman"/>
                <a:cs typeface="Times New Roman"/>
              </a:rPr>
              <a:t>Computing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669" y="2091690"/>
            <a:ext cx="7778750" cy="407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171575">
              <a:lnSpc>
                <a:spcPct val="100000"/>
              </a:lnSpc>
              <a:spcBef>
                <a:spcPts val="1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usage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devices are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becoming more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910" dirty="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sz="2400" spc="-5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integrated.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Human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Interaction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(HCI)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plays a critical </a:t>
            </a:r>
            <a:r>
              <a:rPr sz="2400" spc="-835" dirty="0">
                <a:solidFill>
                  <a:srgbClr val="FFFFFF"/>
                </a:solidFill>
                <a:latin typeface="Times New Roman"/>
                <a:cs typeface="Times New Roman"/>
              </a:rPr>
              <a:t>role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effectiveness, efficiency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experience.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challenges in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HCI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494665" marR="1040765" lvl="1">
              <a:lnSpc>
                <a:spcPct val="100000"/>
              </a:lnSpc>
              <a:spcBef>
                <a:spcPts val="1500"/>
              </a:spcBef>
              <a:buFont typeface="OpenSymbol"/>
              <a:buChar char=""/>
              <a:tabLst>
                <a:tab pos="7112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Interaction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consistent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from one device </a:t>
            </a:r>
            <a:r>
              <a:rPr sz="2400" spc="-81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another.</a:t>
            </a:r>
            <a:endParaRPr sz="2400">
              <a:latin typeface="Times New Roman"/>
              <a:cs typeface="Times New Roman"/>
            </a:endParaRPr>
          </a:p>
          <a:p>
            <a:pPr marL="494665" marR="347345" lvl="1">
              <a:lnSpc>
                <a:spcPct val="100000"/>
              </a:lnSpc>
              <a:spcBef>
                <a:spcPts val="1490"/>
              </a:spcBef>
              <a:buFont typeface="OpenSymbol"/>
              <a:buChar char=""/>
              <a:tabLst>
                <a:tab pos="7112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Interaction has to be appropriate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particular </a:t>
            </a:r>
            <a:r>
              <a:rPr sz="2400" spc="-315" dirty="0">
                <a:solidFill>
                  <a:srgbClr val="FFFFFF"/>
                </a:solidFill>
                <a:latin typeface="Times New Roman"/>
                <a:cs typeface="Times New Roman"/>
              </a:rPr>
              <a:t>device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system is being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960" y="491490"/>
            <a:ext cx="3022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Dialogue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824990"/>
            <a:ext cx="5152390" cy="1694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There can 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types 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dialogues:</a:t>
            </a:r>
            <a:endParaRPr sz="2400">
              <a:latin typeface="Times New Roman"/>
              <a:cs typeface="Times New Roman"/>
            </a:endParaRPr>
          </a:p>
          <a:p>
            <a:pPr marL="387350" indent="-34925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735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session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oriented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transactions</a:t>
            </a:r>
            <a:endParaRPr sz="2400">
              <a:latin typeface="Times New Roman"/>
              <a:cs typeface="Times New Roman"/>
            </a:endParaRPr>
          </a:p>
          <a:p>
            <a:pPr marL="387350" indent="-34925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735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Short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transactions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479" y="262890"/>
            <a:ext cx="5713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Networks </a:t>
            </a:r>
            <a:r>
              <a:rPr b="1" spc="5" dirty="0">
                <a:latin typeface="Times New Roman"/>
                <a:cs typeface="Times New Roman"/>
              </a:rPr>
              <a:t>for </a:t>
            </a:r>
            <a:r>
              <a:rPr b="1" spc="-5" dirty="0">
                <a:latin typeface="Times New Roman"/>
                <a:cs typeface="Times New Roman"/>
              </a:rPr>
              <a:t>Mobile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869" y="1139190"/>
            <a:ext cx="6755130" cy="558673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Mobile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can use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different networks such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as: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Fixed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line telephone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GSM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GPRS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ATM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Frame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Relay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ISDN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CDMA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149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CDPD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DSL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many more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 such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739" y="491490"/>
            <a:ext cx="4679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Middleware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Gateways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" y="1177290"/>
            <a:ext cx="847979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layer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between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user application and operating system  can 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termed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middleware. Gateways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 deployed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there are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different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transport bearers 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dissimilar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protocols. The  various types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3759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759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 middleware</a:t>
            </a:r>
            <a:endParaRPr sz="2400">
              <a:latin typeface="Times New Roman"/>
              <a:cs typeface="Times New Roman"/>
            </a:endParaRPr>
          </a:p>
          <a:p>
            <a:pPr marL="3759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7592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Transaction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middleware</a:t>
            </a:r>
            <a:endParaRPr sz="2400">
              <a:latin typeface="Times New Roman"/>
              <a:cs typeface="Times New Roman"/>
            </a:endParaRPr>
          </a:p>
          <a:p>
            <a:pPr marL="3759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759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Behavior management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middleware</a:t>
            </a:r>
            <a:endParaRPr sz="2400">
              <a:latin typeface="Times New Roman"/>
              <a:cs typeface="Times New Roman"/>
            </a:endParaRPr>
          </a:p>
          <a:p>
            <a:pPr marL="3759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759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gateways</a:t>
            </a:r>
            <a:endParaRPr sz="2400">
              <a:latin typeface="Times New Roman"/>
              <a:cs typeface="Times New Roman"/>
            </a:endParaRPr>
          </a:p>
          <a:p>
            <a:pPr marL="3759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759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middleware</a:t>
            </a:r>
            <a:endParaRPr sz="2400">
              <a:latin typeface="Times New Roman"/>
              <a:cs typeface="Times New Roman"/>
            </a:endParaRPr>
          </a:p>
          <a:p>
            <a:pPr marL="375920" indent="-35052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759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oriented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middleware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089" y="262890"/>
            <a:ext cx="33166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Mobile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1253490"/>
            <a:ext cx="7869555" cy="425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918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defined as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“a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computing environment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over physical  mobility”</a:t>
            </a:r>
            <a:endParaRPr sz="2400">
              <a:latin typeface="Times New Roman"/>
              <a:cs typeface="Times New Roman"/>
            </a:endParaRPr>
          </a:p>
          <a:p>
            <a:pPr marL="38100" marR="12065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should be able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 data, information,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400" spc="-730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2400" spc="-5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logical objects from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device in any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 while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 the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move.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should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allow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perform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task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from anywhere </a:t>
            </a:r>
            <a:r>
              <a:rPr sz="2400" spc="-73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a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device in the public, corporate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personal  information spaces.</a:t>
            </a:r>
            <a:endParaRPr sz="2400">
              <a:latin typeface="Times New Roman"/>
              <a:cs typeface="Times New Roman"/>
            </a:endParaRPr>
          </a:p>
          <a:p>
            <a:pPr marL="38100" marR="596265">
              <a:lnSpc>
                <a:spcPct val="100000"/>
              </a:lnSpc>
              <a:spcBef>
                <a:spcPts val="15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bearer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should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 spread over </a:t>
            </a:r>
            <a:r>
              <a:rPr sz="2400" spc="-480" dirty="0">
                <a:solidFill>
                  <a:srgbClr val="FFFFFF"/>
                </a:solidFill>
                <a:latin typeface="Times New Roman"/>
                <a:cs typeface="Times New Roman"/>
              </a:rPr>
              <a:t>both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 wired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wireless media.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480" y="339090"/>
            <a:ext cx="66617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Different </a:t>
            </a:r>
            <a:r>
              <a:rPr b="1" spc="5" dirty="0">
                <a:latin typeface="Times New Roman"/>
                <a:cs typeface="Times New Roman"/>
              </a:rPr>
              <a:t>names </a:t>
            </a:r>
            <a:r>
              <a:rPr b="1" dirty="0">
                <a:latin typeface="Times New Roman"/>
                <a:cs typeface="Times New Roman"/>
              </a:rPr>
              <a:t>of </a:t>
            </a:r>
            <a:r>
              <a:rPr b="1" spc="-5" dirty="0">
                <a:latin typeface="Times New Roman"/>
                <a:cs typeface="Times New Roman"/>
              </a:rPr>
              <a:t>Mobile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469" y="1939289"/>
            <a:ext cx="4705350" cy="32651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8620" indent="-350520">
              <a:lnSpc>
                <a:spcPct val="100000"/>
              </a:lnSpc>
              <a:spcBef>
                <a:spcPts val="409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VHE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Virtual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Home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20" dirty="0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31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Anywhere,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anytime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31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Nomadic computing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31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Pervasive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31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Ubiquitous computing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30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Global service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portability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31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Wearable computers</a:t>
            </a:r>
            <a:endParaRPr sz="2400">
              <a:latin typeface="Times New Roman"/>
              <a:cs typeface="Times New Roman"/>
            </a:endParaRPr>
          </a:p>
          <a:p>
            <a:pPr marL="388620" indent="-350520">
              <a:lnSpc>
                <a:spcPct val="100000"/>
              </a:lnSpc>
              <a:spcBef>
                <a:spcPts val="310"/>
              </a:spcBef>
              <a:buFont typeface="OpenSymbol"/>
              <a:buChar char=""/>
              <a:tabLst>
                <a:tab pos="3886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Context aware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0" y="415290"/>
            <a:ext cx="3825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Attributes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ubiquity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069" y="1710689"/>
            <a:ext cx="2744470" cy="28600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409"/>
              </a:spcBef>
              <a:buFont typeface="OpenSymbol"/>
              <a:buChar char=""/>
              <a:tabLst>
                <a:tab pos="4953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440" dirty="0">
                <a:solidFill>
                  <a:srgbClr val="FFFFFF"/>
                </a:solidFill>
                <a:latin typeface="Times New Roman"/>
                <a:cs typeface="Times New Roman"/>
              </a:rPr>
              <a:t>Mobility</a:t>
            </a:r>
            <a:endParaRPr sz="240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310"/>
              </a:spcBef>
              <a:buFont typeface="OpenSymbol"/>
              <a:buChar char=""/>
              <a:tabLst>
                <a:tab pos="4953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Bearer </a:t>
            </a:r>
            <a:r>
              <a:rPr sz="2400" spc="-190" dirty="0">
                <a:solidFill>
                  <a:srgbClr val="FFFFFF"/>
                </a:solidFill>
                <a:latin typeface="Times New Roman"/>
                <a:cs typeface="Times New Roman"/>
              </a:rPr>
              <a:t>Mobility</a:t>
            </a:r>
            <a:endParaRPr sz="240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310"/>
              </a:spcBef>
              <a:buFont typeface="OpenSymbol"/>
              <a:buChar char=""/>
              <a:tabLst>
                <a:tab pos="4953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Device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40" dirty="0">
                <a:solidFill>
                  <a:srgbClr val="FFFFFF"/>
                </a:solidFill>
                <a:latin typeface="Times New Roman"/>
                <a:cs typeface="Times New Roman"/>
              </a:rPr>
              <a:t>Mobility</a:t>
            </a:r>
            <a:endParaRPr sz="240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310"/>
              </a:spcBef>
              <a:buFont typeface="OpenSymbol"/>
              <a:buChar char=""/>
              <a:tabLst>
                <a:tab pos="4953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05" dirty="0">
                <a:solidFill>
                  <a:srgbClr val="FFFFFF"/>
                </a:solidFill>
                <a:latin typeface="Times New Roman"/>
                <a:cs typeface="Times New Roman"/>
              </a:rPr>
              <a:t>Mobility</a:t>
            </a:r>
            <a:endParaRPr sz="240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310"/>
              </a:spcBef>
              <a:buFont typeface="OpenSymbol"/>
              <a:buChar char=""/>
              <a:tabLst>
                <a:tab pos="4953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90" dirty="0">
                <a:solidFill>
                  <a:srgbClr val="FFFFFF"/>
                </a:solidFill>
                <a:latin typeface="Times New Roman"/>
                <a:cs typeface="Times New Roman"/>
              </a:rPr>
              <a:t>Mobility</a:t>
            </a:r>
            <a:endParaRPr sz="240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300"/>
              </a:spcBef>
              <a:buFont typeface="OpenSymbol"/>
              <a:buChar char=""/>
              <a:tabLst>
                <a:tab pos="4953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Mobility</a:t>
            </a:r>
            <a:endParaRPr sz="240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310"/>
              </a:spcBef>
              <a:buFont typeface="OpenSymbol"/>
              <a:buChar char=""/>
              <a:tabLst>
                <a:tab pos="4953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Mobility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1279" y="491490"/>
            <a:ext cx="3129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Network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Mobility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69" y="2244090"/>
            <a:ext cx="7681595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41935">
              <a:lnSpc>
                <a:spcPct val="100000"/>
              </a:lnSpc>
              <a:spcBef>
                <a:spcPts val="100"/>
              </a:spcBef>
            </a:pPr>
            <a:r>
              <a:rPr sz="3600" spc="5272" baseline="5787" dirty="0">
                <a:solidFill>
                  <a:srgbClr val="FFFFFF"/>
                </a:solidFill>
                <a:latin typeface="OpenSymbol"/>
                <a:cs typeface="OpenSymbol"/>
              </a:rPr>
              <a:t></a:t>
            </a:r>
            <a:r>
              <a:rPr sz="3600" spc="-982" baseline="5787" dirty="0">
                <a:solidFill>
                  <a:srgbClr val="FFFFFF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should be able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move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from one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35" dirty="0">
                <a:solidFill>
                  <a:srgbClr val="FFFFFF"/>
                </a:solidFill>
                <a:latin typeface="Times New Roman"/>
                <a:cs typeface="Times New Roman"/>
              </a:rPr>
              <a:t>another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Example: User moves from Hong Kong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Singapore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uses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same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GSM phone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corporate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089" y="415290"/>
            <a:ext cx="2815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Bearer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Mobility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469" y="2396490"/>
            <a:ext cx="7499984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98450">
              <a:lnSpc>
                <a:spcPct val="100000"/>
              </a:lnSpc>
              <a:spcBef>
                <a:spcPts val="100"/>
              </a:spcBef>
            </a:pPr>
            <a:r>
              <a:rPr sz="3600" spc="5272" baseline="5787" dirty="0">
                <a:solidFill>
                  <a:srgbClr val="FFFFFF"/>
                </a:solidFill>
                <a:latin typeface="OpenSymbol"/>
                <a:cs typeface="OpenSymbol"/>
              </a:rPr>
              <a:t></a:t>
            </a:r>
            <a:r>
              <a:rPr sz="3600" spc="-922" baseline="5787" dirty="0">
                <a:solidFill>
                  <a:srgbClr val="FFFFFF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should be able to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move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bearer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35" dirty="0">
                <a:solidFill>
                  <a:srgbClr val="FFFFFF"/>
                </a:solidFill>
                <a:latin typeface="Times New Roman"/>
                <a:cs typeface="Times New Roman"/>
              </a:rPr>
              <a:t>another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while using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same service.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Example: User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unable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WAP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bearer due to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some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problem in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GSM network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then 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should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 able to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voice 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SMS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bearer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same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corporate  application.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089" y="415290"/>
            <a:ext cx="2771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Device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Mobility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469" y="2015490"/>
            <a:ext cx="7461884" cy="192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27329">
              <a:lnSpc>
                <a:spcPct val="100000"/>
              </a:lnSpc>
              <a:spcBef>
                <a:spcPts val="100"/>
              </a:spcBef>
            </a:pPr>
            <a:r>
              <a:rPr sz="3600" spc="5272" baseline="5787" dirty="0">
                <a:solidFill>
                  <a:srgbClr val="FFFFFF"/>
                </a:solidFill>
                <a:latin typeface="OpenSymbol"/>
                <a:cs typeface="OpenSymbol"/>
              </a:rPr>
              <a:t></a:t>
            </a:r>
            <a:r>
              <a:rPr sz="3600" spc="-975" baseline="5787" dirty="0">
                <a:solidFill>
                  <a:srgbClr val="FFFFFF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should be able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move from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one device to </a:t>
            </a:r>
            <a:r>
              <a:rPr sz="2400" spc="-540" dirty="0">
                <a:solidFill>
                  <a:srgbClr val="FFFFFF"/>
                </a:solidFill>
                <a:latin typeface="Times New Roman"/>
                <a:cs typeface="Times New Roman"/>
              </a:rPr>
              <a:t>another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Example: 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do his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work.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During the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day,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while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he is on the street 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would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like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his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Palmtop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corporate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089" y="415290"/>
            <a:ext cx="288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Session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Mobility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469" y="2167890"/>
            <a:ext cx="7773034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3600" spc="5272" baseline="5787" dirty="0">
                <a:solidFill>
                  <a:srgbClr val="FFFFFF"/>
                </a:solidFill>
                <a:latin typeface="OpenSymbol"/>
                <a:cs typeface="OpenSymbol"/>
              </a:rPr>
              <a:t></a:t>
            </a:r>
            <a:r>
              <a:rPr sz="3600" spc="-967" baseline="5787" dirty="0">
                <a:solidFill>
                  <a:srgbClr val="FFFFFF"/>
                </a:solidFill>
                <a:latin typeface="OpenSymbol"/>
                <a:cs typeface="OpenSymbol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user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session should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 able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move from one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user -  </a:t>
            </a:r>
            <a:r>
              <a:rPr sz="2400" spc="-730" dirty="0">
                <a:solidFill>
                  <a:srgbClr val="FFFFFF"/>
                </a:solidFill>
                <a:latin typeface="Times New Roman"/>
                <a:cs typeface="Times New Roman"/>
              </a:rPr>
              <a:t>agent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environment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another.</a:t>
            </a:r>
            <a:endParaRPr sz="2400">
              <a:latin typeface="Times New Roman"/>
              <a:cs typeface="Times New Roman"/>
            </a:endParaRPr>
          </a:p>
          <a:p>
            <a:pPr marL="38100" marR="116839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Example: An unfinished session moving from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mobile device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desktop computer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 a good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089" y="415290"/>
            <a:ext cx="288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Service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Mobility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800" y="1634490"/>
            <a:ext cx="7766684" cy="2006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3600" spc="5272" baseline="5787" dirty="0">
                <a:solidFill>
                  <a:srgbClr val="FFFFFF"/>
                </a:solidFill>
                <a:latin typeface="OpenSymbol"/>
                <a:cs typeface="OpenSymbol"/>
              </a:rPr>
              <a:t></a:t>
            </a:r>
            <a:r>
              <a:rPr sz="3600" spc="-885" baseline="5787" dirty="0">
                <a:solidFill>
                  <a:srgbClr val="FFFFFF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should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able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move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one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service to 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another.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Example: 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 writing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mail.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Suddenly, he needs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refer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something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else. In a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PC,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simply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opens another service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 moves between them. User should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 able to do the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same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small footprint wireless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devices.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691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OpenSymbol</vt:lpstr>
      <vt:lpstr>Times New Roman</vt:lpstr>
      <vt:lpstr>Office Theme</vt:lpstr>
      <vt:lpstr>Mobile Computing</vt:lpstr>
      <vt:lpstr>Mobile Computing</vt:lpstr>
      <vt:lpstr>Different names of Mobile Computing</vt:lpstr>
      <vt:lpstr>Attributes of ubiquity</vt:lpstr>
      <vt:lpstr>Network Mobility</vt:lpstr>
      <vt:lpstr>Bearer Mobility</vt:lpstr>
      <vt:lpstr>Device Mobility</vt:lpstr>
      <vt:lpstr>Session Mobility</vt:lpstr>
      <vt:lpstr>Service Mobility</vt:lpstr>
      <vt:lpstr>Host Mobility</vt:lpstr>
      <vt:lpstr>User Mobility</vt:lpstr>
      <vt:lpstr>Mobile Computing Functions</vt:lpstr>
      <vt:lpstr>Mobile Computing Environment</vt:lpstr>
      <vt:lpstr>Mobile Computing Devices</vt:lpstr>
      <vt:lpstr>Dialogue Control</vt:lpstr>
      <vt:lpstr>Networks for Mobile Computing</vt:lpstr>
      <vt:lpstr>Middleware and Gateways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</dc:creator>
  <cp:lastModifiedBy>Windows User</cp:lastModifiedBy>
  <cp:revision>2</cp:revision>
  <dcterms:created xsi:type="dcterms:W3CDTF">2020-10-15T05:58:57Z</dcterms:created>
  <dcterms:modified xsi:type="dcterms:W3CDTF">2020-10-15T06:08:16Z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2012-08-05T00:00:00Z</vt:filetime>
  </property>
  <property fmtid="{D5CDD505-2E9C-101B-9397-08002B2CF9AE}" pid="3" name="Creator">
    <vt:lpwstr>Impress</vt:lpwstr>
  </property>
  <property fmtid="{D5CDD505-2E9C-101B-9397-08002B2CF9AE}" pid="4" name="LastSaved">
    <vt:filetime>2020-10-15T00:00:00Z</vt:filetime>
  </property>
</Properties>
</file>