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>
      <p:cViewPr varScale="1">
        <p:scale>
          <a:sx n="69" d="100"/>
          <a:sy n="69" d="100"/>
        </p:scale>
        <p:origin x="13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41398" y="324053"/>
            <a:ext cx="6061202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3262" y="552653"/>
            <a:ext cx="741362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1509" y="1510029"/>
            <a:ext cx="7840980" cy="4781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8583" y="657809"/>
            <a:ext cx="52647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latin typeface="Times New Roman"/>
                <a:cs typeface="Times New Roman"/>
              </a:rPr>
              <a:t>Mobile</a:t>
            </a:r>
            <a:r>
              <a:rPr sz="5400" b="0" spc="-55" dirty="0">
                <a:latin typeface="Times New Roman"/>
                <a:cs typeface="Times New Roman"/>
              </a:rPr>
              <a:t> </a:t>
            </a:r>
            <a:r>
              <a:rPr sz="5400" b="0" spc="-5" dirty="0">
                <a:latin typeface="Times New Roman"/>
                <a:cs typeface="Times New Roman"/>
              </a:rPr>
              <a:t>Computing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5770" y="3366592"/>
            <a:ext cx="7199630" cy="3136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1998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44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ts val="4990"/>
              </a:lnSpc>
              <a:spcBef>
                <a:spcPts val="3720"/>
              </a:spcBef>
            </a:pPr>
            <a:r>
              <a:rPr sz="4400" dirty="0">
                <a:solidFill>
                  <a:srgbClr val="FFFFFF"/>
                </a:solidFill>
                <a:latin typeface="Times New Roman"/>
                <a:cs typeface="Times New Roman"/>
              </a:rPr>
              <a:t>Mobile Computing</a:t>
            </a:r>
            <a:r>
              <a:rPr sz="4400" spc="-3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FFFFFF"/>
                </a:solidFill>
                <a:latin typeface="Times New Roman"/>
                <a:cs typeface="Times New Roman"/>
              </a:rPr>
              <a:t>Architecture</a:t>
            </a:r>
            <a:endParaRPr sz="4400">
              <a:latin typeface="Times New Roman"/>
              <a:cs typeface="Times New Roman"/>
            </a:endParaRPr>
          </a:p>
          <a:p>
            <a:pPr marL="4731385">
              <a:lnSpc>
                <a:spcPts val="2950"/>
              </a:lnSpc>
            </a:pPr>
            <a:r>
              <a:rPr sz="2700" dirty="0">
                <a:solidFill>
                  <a:srgbClr val="FFFFFF"/>
                </a:solidFill>
                <a:latin typeface="Times New Roman"/>
                <a:cs typeface="Times New Roman"/>
              </a:rPr>
              <a:t>Asoke </a:t>
            </a:r>
            <a:r>
              <a:rPr sz="2700" spc="-5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27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Talukder</a:t>
            </a:r>
            <a:endParaRPr sz="2400">
              <a:latin typeface="Times New Roman"/>
              <a:cs typeface="Times New Roman"/>
            </a:endParaRPr>
          </a:p>
          <a:p>
            <a:pPr marR="198120" algn="r">
              <a:lnSpc>
                <a:spcPct val="100000"/>
              </a:lnSpc>
              <a:spcBef>
                <a:spcPts val="209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Hasan</a:t>
            </a:r>
            <a:r>
              <a:rPr sz="2400" spc="-2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Ahmed</a:t>
            </a:r>
            <a:endParaRPr sz="2400">
              <a:latin typeface="Times New Roman"/>
              <a:cs typeface="Times New Roman"/>
            </a:endParaRPr>
          </a:p>
          <a:p>
            <a:pPr marR="84455" algn="r">
              <a:lnSpc>
                <a:spcPct val="100000"/>
              </a:lnSpc>
              <a:spcBef>
                <a:spcPts val="1140"/>
              </a:spcBef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© </a:t>
            </a:r>
            <a:r>
              <a:rPr sz="12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Tata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McGraw</a:t>
            </a:r>
            <a:r>
              <a:rPr sz="1200" b="1" spc="2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Hill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3438525" cy="434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6569" y="552653"/>
            <a:ext cx="43795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Transcoding</a:t>
            </a:r>
            <a:r>
              <a:rPr spc="-130" dirty="0"/>
              <a:t> </a:t>
            </a:r>
            <a:r>
              <a:rPr spc="-5" dirty="0"/>
              <a:t>Middleware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2080082"/>
            <a:ext cx="829500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Used to transcode one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format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 data to another suiting the</a:t>
            </a:r>
            <a:r>
              <a:rPr sz="2400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needs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 the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client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Useful for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content adaptation to fit the needs of</a:t>
            </a:r>
            <a:r>
              <a:rPr sz="24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device</a:t>
            </a:r>
            <a:endParaRPr sz="2400">
              <a:latin typeface="Times New Roman"/>
              <a:cs typeface="Times New Roman"/>
            </a:endParaRPr>
          </a:p>
          <a:p>
            <a:pPr marL="12700" marR="39497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Example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– Internet Content Adaptation Protocol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(ICAP)</a:t>
            </a:r>
            <a:r>
              <a:rPr sz="2400" spc="-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from  IETF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9321" y="476453"/>
            <a:ext cx="10210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ICAP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2003882"/>
            <a:ext cx="784161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1630" indent="-32956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4226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Aimed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at providing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simple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object based content vectoring</a:t>
            </a:r>
            <a:r>
              <a:rPr sz="24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HTTP</a:t>
            </a:r>
            <a:r>
              <a:rPr sz="24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services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Lightweight protocol to do transcoding on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HTTP</a:t>
            </a:r>
            <a:r>
              <a:rPr sz="2400" spc="-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messages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Similar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 executing a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RPC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on a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HTTP</a:t>
            </a:r>
            <a:r>
              <a:rPr sz="240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request</a:t>
            </a:r>
            <a:endParaRPr sz="2400">
              <a:latin typeface="Times New Roman"/>
              <a:cs typeface="Times New Roman"/>
            </a:endParaRPr>
          </a:p>
          <a:p>
            <a:pPr marL="12700" marR="534670">
              <a:lnSpc>
                <a:spcPct val="100000"/>
              </a:lnSpc>
              <a:spcBef>
                <a:spcPts val="1445"/>
              </a:spcBef>
              <a:buFont typeface="Wingdings"/>
              <a:buChar char=""/>
              <a:tabLst>
                <a:tab pos="34226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Adapted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messages can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either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be HTTP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requests or</a:t>
            </a:r>
            <a:r>
              <a:rPr sz="24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HTTP  responses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0644" y="171703"/>
            <a:ext cx="60591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 flow in an ICAP</a:t>
            </a:r>
            <a:r>
              <a:rPr spc="-285" dirty="0"/>
              <a:t> </a:t>
            </a:r>
            <a:r>
              <a:rPr spc="-5" dirty="0"/>
              <a:t>environment</a:t>
            </a:r>
          </a:p>
        </p:txBody>
      </p:sp>
      <p:sp>
        <p:nvSpPr>
          <p:cNvPr id="3" name="object 3"/>
          <p:cNvSpPr/>
          <p:nvPr/>
        </p:nvSpPr>
        <p:spPr>
          <a:xfrm>
            <a:off x="1219200" y="914400"/>
            <a:ext cx="6410325" cy="262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1140" y="3759784"/>
            <a:ext cx="8453120" cy="2922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33375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user agent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makes 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request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an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ICAP-capable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surrogate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(ICAP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client)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 object on an origin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server.</a:t>
            </a:r>
            <a:endParaRPr sz="2400">
              <a:latin typeface="Arial"/>
              <a:cs typeface="Arial"/>
            </a:endParaRPr>
          </a:p>
          <a:p>
            <a:pPr marL="342900" indent="-330835">
              <a:lnSpc>
                <a:spcPct val="100000"/>
              </a:lnSpc>
              <a:spcBef>
                <a:spcPts val="1440"/>
              </a:spcBef>
              <a:buAutoNum type="arabicPeriod" startAt="2"/>
              <a:tabLst>
                <a:tab pos="3435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The surrogate sends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request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the ICAP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server.</a:t>
            </a:r>
            <a:endParaRPr sz="2400">
              <a:latin typeface="Arial"/>
              <a:cs typeface="Arial"/>
            </a:endParaRPr>
          </a:p>
          <a:p>
            <a:pPr marL="12700" marR="517525">
              <a:lnSpc>
                <a:spcPct val="100000"/>
              </a:lnSpc>
              <a:spcBef>
                <a:spcPts val="1445"/>
              </a:spcBef>
              <a:buAutoNum type="arabicPeriod" startAt="2"/>
              <a:tabLst>
                <a:tab pos="343535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ICAP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server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executes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ICAP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resource’s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service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request and sends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possibly modified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request,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or  a response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request back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the ICAP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client.</a:t>
            </a:r>
            <a:endParaRPr sz="2400">
              <a:latin typeface="Arial"/>
              <a:cs typeface="Arial"/>
            </a:endParaRPr>
          </a:p>
          <a:p>
            <a:pPr marL="702437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Continued…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457200"/>
            <a:ext cx="6410325" cy="262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9740" y="3443985"/>
            <a:ext cx="8277859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4015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3435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The surrogate sends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request,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possibly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different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from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the original client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request, to 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origin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server.</a:t>
            </a:r>
            <a:endParaRPr sz="2400">
              <a:latin typeface="Arial"/>
              <a:cs typeface="Arial"/>
            </a:endParaRPr>
          </a:p>
          <a:p>
            <a:pPr marL="342900" indent="-330835">
              <a:lnSpc>
                <a:spcPct val="100000"/>
              </a:lnSpc>
              <a:spcBef>
                <a:spcPts val="1440"/>
              </a:spcBef>
              <a:buAutoNum type="arabicPeriod" startAt="4"/>
              <a:tabLst>
                <a:tab pos="3435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The origin server responds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the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request.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440"/>
              </a:spcBef>
              <a:buAutoNum type="arabicPeriod" startAt="4"/>
              <a:tabLst>
                <a:tab pos="3435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The surrogate sends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reply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(from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either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ICAP server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origin server)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the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client.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6505" y="552653"/>
            <a:ext cx="23418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Web</a:t>
            </a:r>
            <a:r>
              <a:rPr spc="-85" dirty="0"/>
              <a:t> </a:t>
            </a:r>
            <a:r>
              <a:rPr dirty="0"/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851405"/>
            <a:ext cx="8227059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400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Provides a standard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means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communication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information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exchange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among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different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software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applications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Public interfaces and bindings are defined using</a:t>
            </a:r>
            <a:r>
              <a:rPr sz="24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XML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Standards for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service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requestor and service</a:t>
            </a:r>
            <a:r>
              <a:rPr sz="24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provider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5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Service requestor –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find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discover the description of</a:t>
            </a:r>
            <a:r>
              <a:rPr sz="24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services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Service provider – publish the description of services it</a:t>
            </a:r>
            <a:r>
              <a:rPr sz="2400" spc="-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provides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1117" y="552653"/>
            <a:ext cx="169163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</a:t>
            </a:r>
            <a:r>
              <a:rPr spc="-160" dirty="0"/>
              <a:t> </a:t>
            </a:r>
            <a:r>
              <a:rPr spc="-15" dirty="0"/>
              <a:t>Tier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546605"/>
            <a:ext cx="814006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8486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Used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 store data needed by the application and acts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2400" spc="-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  repository for both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temporary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permanent</a:t>
            </a:r>
            <a:r>
              <a:rPr sz="24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12700" marR="40513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Can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 XML for interoperability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 data with other</a:t>
            </a:r>
            <a:r>
              <a:rPr sz="24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systems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data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sources</a:t>
            </a:r>
            <a:endParaRPr sz="2400">
              <a:latin typeface="Times New Roman"/>
              <a:cs typeface="Times New Roman"/>
            </a:endParaRPr>
          </a:p>
          <a:p>
            <a:pPr marL="12700" marR="105283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Might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incorporate 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 of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Database Middleware</a:t>
            </a:r>
            <a:r>
              <a:rPr sz="24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 SyncML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445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Database Middleware – interfaces application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programs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400" spc="-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 database</a:t>
            </a:r>
            <a:endParaRPr sz="2400">
              <a:latin typeface="Times New Roman"/>
              <a:cs typeface="Times New Roman"/>
            </a:endParaRPr>
          </a:p>
          <a:p>
            <a:pPr marL="12700" marR="31813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Database Middleware –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helps business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logic run</a:t>
            </a:r>
            <a:r>
              <a:rPr sz="24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independent  and transparent from database technology and database</a:t>
            </a:r>
            <a:r>
              <a:rPr sz="2400" spc="-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vendor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9509" y="552653"/>
            <a:ext cx="15189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SyncML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75205"/>
            <a:ext cx="7903845" cy="3500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861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Emerging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standard for synchronization of data access</a:t>
            </a:r>
            <a:r>
              <a:rPr sz="2400" spc="-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from 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different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nodes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Promotes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 single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common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data synchronization protocol</a:t>
            </a:r>
            <a:r>
              <a:rPr sz="24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that  can be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used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industry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wide</a:t>
            </a:r>
            <a:endParaRPr sz="2400">
              <a:latin typeface="Times New Roman"/>
              <a:cs typeface="Times New Roman"/>
            </a:endParaRPr>
          </a:p>
          <a:p>
            <a:pPr marL="12700" marR="2952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Supports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naming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identification of records and</a:t>
            </a:r>
            <a:r>
              <a:rPr sz="24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common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protocol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commands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 synchronize local and network</a:t>
            </a:r>
            <a:r>
              <a:rPr sz="24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12700" marR="121920">
              <a:lnSpc>
                <a:spcPct val="100000"/>
              </a:lnSpc>
              <a:spcBef>
                <a:spcPts val="1445"/>
              </a:spcBef>
              <a:buFont typeface="Wingdings"/>
              <a:buChar char=""/>
              <a:tabLst>
                <a:tab pos="353060" algn="l"/>
              </a:tabLst>
            </a:pP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Works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over all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networks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used by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mobile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devices – wired and  wireless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5169" y="552653"/>
            <a:ext cx="39243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Design</a:t>
            </a:r>
            <a:r>
              <a:rPr spc="-80" dirty="0"/>
              <a:t> </a:t>
            </a:r>
            <a:r>
              <a:rPr dirty="0"/>
              <a:t>Considerations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394205"/>
            <a:ext cx="778192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305435" indent="-45720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Wingdings"/>
              <a:buChar char=""/>
              <a:tabLst>
                <a:tab pos="544195" algn="l"/>
                <a:tab pos="544830" algn="l"/>
              </a:tabLst>
            </a:pPr>
            <a:r>
              <a:rPr dirty="0"/>
              <a:t>	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Context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information is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information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related to the  surrounding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environment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 an actor in that</a:t>
            </a:r>
            <a:r>
              <a:rPr sz="24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environment.</a:t>
            </a:r>
            <a:endParaRPr sz="2400">
              <a:latin typeface="Times New Roman"/>
              <a:cs typeface="Times New Roman"/>
            </a:endParaRPr>
          </a:p>
          <a:p>
            <a:pPr marL="544195" indent="-53213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544195" algn="l"/>
                <a:tab pos="54483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Mobility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implies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that attributes associated with devices</a:t>
            </a:r>
            <a:r>
              <a:rPr sz="2400" spc="-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users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will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change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constantly.</a:t>
            </a:r>
            <a:endParaRPr sz="2400">
              <a:latin typeface="Times New Roman"/>
              <a:cs typeface="Times New Roman"/>
            </a:endParaRPr>
          </a:p>
          <a:p>
            <a:pPr marL="469900" marR="141605" indent="-457200">
              <a:lnSpc>
                <a:spcPct val="100000"/>
              </a:lnSpc>
              <a:spcBef>
                <a:spcPts val="1440"/>
              </a:spcBef>
              <a:buClr>
                <a:srgbClr val="FFFFFF"/>
              </a:buClr>
              <a:buFont typeface="Wingdings"/>
              <a:buChar char=""/>
              <a:tabLst>
                <a:tab pos="544195" algn="l"/>
                <a:tab pos="544830" algn="l"/>
              </a:tabLst>
            </a:pPr>
            <a:r>
              <a:rPr dirty="0"/>
              <a:t>	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Such changes shall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mean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that content and behavior of  applications should be adapted to suit the current</a:t>
            </a:r>
            <a:r>
              <a:rPr sz="2400" spc="-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situation.</a:t>
            </a:r>
            <a:endParaRPr sz="2400">
              <a:latin typeface="Times New Roman"/>
              <a:cs typeface="Times New Roman"/>
            </a:endParaRPr>
          </a:p>
          <a:p>
            <a:pPr marL="544195" indent="-532130">
              <a:lnSpc>
                <a:spcPct val="100000"/>
              </a:lnSpc>
              <a:spcBef>
                <a:spcPts val="1445"/>
              </a:spcBef>
              <a:buFont typeface="Wingdings"/>
              <a:buChar char=""/>
              <a:tabLst>
                <a:tab pos="544195" algn="l"/>
                <a:tab pos="544830" algn="l"/>
              </a:tabLst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Some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examples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are: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Content with context</a:t>
            </a:r>
            <a:r>
              <a:rPr sz="24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awareness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Content switch on</a:t>
            </a:r>
            <a:r>
              <a:rPr sz="24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context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Content transcoding on</a:t>
            </a:r>
            <a:r>
              <a:rPr sz="24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context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Concerning contexts in Mobile</a:t>
            </a:r>
            <a:r>
              <a:rPr spc="-95" dirty="0"/>
              <a:t> </a:t>
            </a:r>
            <a:r>
              <a:rPr dirty="0"/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058925"/>
            <a:ext cx="5906135" cy="551307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following contexts need to be taken care</a:t>
            </a:r>
            <a:r>
              <a:rPr sz="2400" spc="-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of: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context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Device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context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Network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context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Bandwidth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context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5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Location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context</a:t>
            </a:r>
            <a:endParaRPr sz="240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3060" algn="l"/>
              </a:tabLst>
            </a:pP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Time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context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Environment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context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Charging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context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Security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context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7354" y="552653"/>
            <a:ext cx="74676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Content </a:t>
            </a:r>
            <a:r>
              <a:rPr spc="-5" dirty="0"/>
              <a:t>architecture </a:t>
            </a:r>
            <a:r>
              <a:rPr dirty="0"/>
              <a:t>in Mobile</a:t>
            </a:r>
            <a:r>
              <a:rPr spc="-120" dirty="0"/>
              <a:t> </a:t>
            </a:r>
            <a:r>
              <a:rPr dirty="0"/>
              <a:t>Computing</a:t>
            </a:r>
          </a:p>
        </p:txBody>
      </p:sp>
      <p:sp>
        <p:nvSpPr>
          <p:cNvPr id="3" name="object 3"/>
          <p:cNvSpPr/>
          <p:nvPr/>
        </p:nvSpPr>
        <p:spPr>
          <a:xfrm>
            <a:off x="1066800" y="1524000"/>
            <a:ext cx="7010400" cy="4791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Architecture </a:t>
            </a:r>
            <a:r>
              <a:rPr dirty="0"/>
              <a:t>of Mobile</a:t>
            </a:r>
            <a:r>
              <a:rPr spc="-60" dirty="0"/>
              <a:t> </a:t>
            </a:r>
            <a:r>
              <a:rPr dirty="0"/>
              <a:t>Computing</a:t>
            </a:r>
          </a:p>
        </p:txBody>
      </p:sp>
      <p:sp>
        <p:nvSpPr>
          <p:cNvPr id="3" name="object 3"/>
          <p:cNvSpPr/>
          <p:nvPr/>
        </p:nvSpPr>
        <p:spPr>
          <a:xfrm>
            <a:off x="1447800" y="2824226"/>
            <a:ext cx="6384925" cy="3214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4870" y="1241805"/>
            <a:ext cx="78181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three tier architecture contains the user interface or the  presentation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tier,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process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management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or the application</a:t>
            </a:r>
            <a:r>
              <a:rPr sz="24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tier  and the data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management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tier.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6113" y="552653"/>
            <a:ext cx="55873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Client Context Manager</a:t>
            </a:r>
            <a:r>
              <a:rPr spc="-145" dirty="0"/>
              <a:t> </a:t>
            </a:r>
            <a:r>
              <a:rPr dirty="0"/>
              <a:t>(CCM)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2006918"/>
            <a:ext cx="5875655" cy="26600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75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Maintains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information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pertaining</a:t>
            </a:r>
            <a:r>
              <a:rPr sz="24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to:</a:t>
            </a:r>
            <a:endParaRPr sz="24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Mobile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devices</a:t>
            </a:r>
            <a:endParaRPr sz="24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Users</a:t>
            </a:r>
            <a:endParaRPr sz="24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Location</a:t>
            </a:r>
            <a:endParaRPr sz="24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Network</a:t>
            </a:r>
            <a:endParaRPr sz="24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Environment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around each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mobile</a:t>
            </a:r>
            <a:r>
              <a:rPr sz="24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device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5648" y="552653"/>
            <a:ext cx="386270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Challenges with</a:t>
            </a:r>
            <a:r>
              <a:rPr spc="-114" dirty="0"/>
              <a:t> </a:t>
            </a:r>
            <a:r>
              <a:rPr dirty="0"/>
              <a:t>CCM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5730" marR="125095">
              <a:lnSpc>
                <a:spcPct val="90100"/>
              </a:lnSpc>
              <a:spcBef>
                <a:spcPts val="385"/>
              </a:spcBef>
              <a:buFont typeface="Wingdings"/>
              <a:buChar char=""/>
              <a:tabLst>
                <a:tab pos="472440" algn="l"/>
              </a:tabLst>
            </a:pPr>
            <a:r>
              <a:rPr dirty="0"/>
              <a:t>Context definition: </a:t>
            </a:r>
            <a:r>
              <a:rPr spc="-5" dirty="0"/>
              <a:t>Defining </a:t>
            </a:r>
            <a:r>
              <a:rPr dirty="0"/>
              <a:t>context attributes with  </a:t>
            </a:r>
            <a:r>
              <a:rPr spc="-5" dirty="0"/>
              <a:t>interoperability </a:t>
            </a:r>
            <a:r>
              <a:rPr dirty="0"/>
              <a:t>in </a:t>
            </a:r>
            <a:r>
              <a:rPr spc="-5" dirty="0"/>
              <a:t>mind; </a:t>
            </a:r>
            <a:r>
              <a:rPr dirty="0"/>
              <a:t>how will every </a:t>
            </a:r>
            <a:r>
              <a:rPr spc="-5" dirty="0"/>
              <a:t>GPS </a:t>
            </a:r>
            <a:r>
              <a:rPr dirty="0"/>
              <a:t>device know</a:t>
            </a:r>
            <a:r>
              <a:rPr spc="-100" dirty="0"/>
              <a:t> </a:t>
            </a:r>
            <a:r>
              <a:rPr dirty="0"/>
              <a:t>the  current data</a:t>
            </a:r>
            <a:r>
              <a:rPr spc="-60" dirty="0"/>
              <a:t> </a:t>
            </a:r>
            <a:r>
              <a:rPr spc="-5" dirty="0"/>
              <a:t>format?</a:t>
            </a:r>
          </a:p>
          <a:p>
            <a:pPr marL="113030"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Wingdings"/>
              <a:buChar char=""/>
            </a:pPr>
            <a:endParaRPr sz="3250"/>
          </a:p>
          <a:p>
            <a:pPr marL="125730" marR="5080">
              <a:lnSpc>
                <a:spcPts val="2590"/>
              </a:lnSpc>
              <a:buFont typeface="Wingdings"/>
              <a:buChar char=""/>
              <a:tabLst>
                <a:tab pos="472440" algn="l"/>
              </a:tabLst>
            </a:pPr>
            <a:r>
              <a:rPr dirty="0"/>
              <a:t>Context </a:t>
            </a:r>
            <a:r>
              <a:rPr spc="-5" dirty="0"/>
              <a:t>sensing: </a:t>
            </a:r>
            <a:r>
              <a:rPr dirty="0"/>
              <a:t>The </a:t>
            </a:r>
            <a:r>
              <a:rPr spc="-5" dirty="0"/>
              <a:t>way </a:t>
            </a:r>
            <a:r>
              <a:rPr dirty="0"/>
              <a:t>context data </a:t>
            </a:r>
            <a:r>
              <a:rPr spc="-5" dirty="0"/>
              <a:t>is </a:t>
            </a:r>
            <a:r>
              <a:rPr dirty="0"/>
              <a:t>obtained; e.g.</a:t>
            </a:r>
            <a:r>
              <a:rPr spc="-185" dirty="0"/>
              <a:t> </a:t>
            </a:r>
            <a:r>
              <a:rPr spc="-5" dirty="0"/>
              <a:t>GPS  </a:t>
            </a:r>
            <a:r>
              <a:rPr dirty="0"/>
              <a:t>data</a:t>
            </a:r>
            <a:r>
              <a:rPr spc="-40" dirty="0"/>
              <a:t> </a:t>
            </a:r>
            <a:r>
              <a:rPr dirty="0"/>
              <a:t>acquisition</a:t>
            </a:r>
          </a:p>
          <a:p>
            <a:pPr marL="113030"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Wingdings"/>
              <a:buChar char=""/>
            </a:pPr>
            <a:endParaRPr sz="3250"/>
          </a:p>
          <a:p>
            <a:pPr marL="125730" marR="622935">
              <a:lnSpc>
                <a:spcPts val="2590"/>
              </a:lnSpc>
              <a:spcBef>
                <a:spcPts val="5"/>
              </a:spcBef>
              <a:buFont typeface="Wingdings"/>
              <a:buChar char=""/>
              <a:tabLst>
                <a:tab pos="472440" algn="l"/>
              </a:tabLst>
            </a:pPr>
            <a:r>
              <a:rPr dirty="0"/>
              <a:t>Context representation: The </a:t>
            </a:r>
            <a:r>
              <a:rPr spc="-5" dirty="0"/>
              <a:t>way </a:t>
            </a:r>
            <a:r>
              <a:rPr dirty="0"/>
              <a:t>context </a:t>
            </a:r>
            <a:r>
              <a:rPr spc="-5" dirty="0"/>
              <a:t>information</a:t>
            </a:r>
            <a:r>
              <a:rPr spc="-185" dirty="0"/>
              <a:t> </a:t>
            </a:r>
            <a:r>
              <a:rPr spc="-5" dirty="0"/>
              <a:t>is  </a:t>
            </a:r>
            <a:r>
              <a:rPr dirty="0"/>
              <a:t>stored and transported; e.g. </a:t>
            </a:r>
            <a:r>
              <a:rPr spc="-5" dirty="0"/>
              <a:t>transmitting </a:t>
            </a:r>
            <a:r>
              <a:rPr dirty="0"/>
              <a:t>such</a:t>
            </a:r>
            <a:r>
              <a:rPr spc="-114" dirty="0"/>
              <a:t> </a:t>
            </a:r>
            <a:r>
              <a:rPr spc="-5" dirty="0"/>
              <a:t>information</a:t>
            </a:r>
          </a:p>
          <a:p>
            <a:pPr marL="113030"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Wingdings"/>
              <a:buChar char=""/>
            </a:pPr>
            <a:endParaRPr sz="3250"/>
          </a:p>
          <a:p>
            <a:pPr marL="125730" marR="238125">
              <a:lnSpc>
                <a:spcPts val="2590"/>
              </a:lnSpc>
              <a:buFont typeface="Wingdings"/>
              <a:buChar char=""/>
              <a:tabLst>
                <a:tab pos="472440" algn="l"/>
              </a:tabLst>
            </a:pPr>
            <a:r>
              <a:rPr spc="-5" dirty="0"/>
              <a:t>Context </a:t>
            </a:r>
            <a:r>
              <a:rPr dirty="0"/>
              <a:t>interpretation: The way the context data is  interpreted; e.g. </a:t>
            </a:r>
            <a:r>
              <a:rPr spc="-5" dirty="0"/>
              <a:t>we might </a:t>
            </a:r>
            <a:r>
              <a:rPr dirty="0"/>
              <a:t>need additional </a:t>
            </a:r>
            <a:r>
              <a:rPr spc="-5" dirty="0"/>
              <a:t>GIS information</a:t>
            </a:r>
            <a:r>
              <a:rPr spc="-130" dirty="0"/>
              <a:t> </a:t>
            </a:r>
            <a:r>
              <a:rPr dirty="0"/>
              <a:t>to  interpret the </a:t>
            </a:r>
            <a:r>
              <a:rPr spc="-5" dirty="0"/>
              <a:t>GPS</a:t>
            </a:r>
            <a:r>
              <a:rPr spc="-55" dirty="0"/>
              <a:t> </a:t>
            </a:r>
            <a:r>
              <a:rPr dirty="0"/>
              <a:t>data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6360" y="552653"/>
            <a:ext cx="46628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Contexts handled by</a:t>
            </a:r>
            <a:r>
              <a:rPr spc="-135" dirty="0"/>
              <a:t> </a:t>
            </a:r>
            <a:r>
              <a:rPr dirty="0"/>
              <a:t>CCM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87525"/>
            <a:ext cx="5104765" cy="441579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5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Identity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Spatial and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temporal</a:t>
            </a:r>
            <a:r>
              <a:rPr sz="24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Environmental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Social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5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Proximity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availability of</a:t>
            </a:r>
            <a:r>
              <a:rPr sz="24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resources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Physiological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measurements</a:t>
            </a:r>
            <a:endParaRPr sz="2400">
              <a:latin typeface="Times New Roman"/>
              <a:cs typeface="Times New Roman"/>
            </a:endParaRPr>
          </a:p>
          <a:p>
            <a:pPr marL="341630" indent="-32956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4226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Activity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Schedules and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agendas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0408" y="552653"/>
            <a:ext cx="38950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Functions of the</a:t>
            </a:r>
            <a:r>
              <a:rPr spc="-130" dirty="0"/>
              <a:t> </a:t>
            </a:r>
            <a:r>
              <a:rPr dirty="0"/>
              <a:t>CCM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510029"/>
            <a:ext cx="7832725" cy="50742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Responsible for receiving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raw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context data, collating the</a:t>
            </a:r>
            <a:r>
              <a:rPr sz="2400" spc="-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data  into a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useful form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disseminating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it to context</a:t>
            </a:r>
            <a:r>
              <a:rPr sz="24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consumers.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Wingdings"/>
              <a:buChar char=""/>
            </a:pPr>
            <a:endParaRPr sz="3250">
              <a:latin typeface="Times New Roman"/>
              <a:cs typeface="Times New Roman"/>
            </a:endParaRPr>
          </a:p>
          <a:p>
            <a:pPr marL="12700" marR="543560">
              <a:lnSpc>
                <a:spcPts val="2590"/>
              </a:lnSpc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Present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context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information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consumers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 suitable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 interoperable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form.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Wingdings"/>
              <a:buChar char=""/>
            </a:pPr>
            <a:endParaRPr sz="295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Context model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should allow</a:t>
            </a: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aggregation.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Wingdings"/>
              <a:buChar char=""/>
            </a:pPr>
            <a:endParaRPr sz="30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Dynamic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updates should be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possible.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Wingdings"/>
              <a:buChar char=""/>
            </a:pPr>
            <a:endParaRPr sz="30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Context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history should be</a:t>
            </a:r>
            <a:r>
              <a:rPr sz="24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available.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Wingdings"/>
              <a:buChar char=""/>
            </a:pPr>
            <a:endParaRPr sz="30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Context should be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filtered.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402" y="552653"/>
            <a:ext cx="746188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Composite </a:t>
            </a:r>
            <a:r>
              <a:rPr spc="-5" dirty="0"/>
              <a:t>Capabilities/Preference</a:t>
            </a:r>
            <a:r>
              <a:rPr spc="-70" dirty="0"/>
              <a:t> </a:t>
            </a:r>
            <a:r>
              <a:rPr spc="-5" dirty="0"/>
              <a:t>Profiles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699005"/>
            <a:ext cx="794893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Proposed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W3C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standard for describing device capabilities</a:t>
            </a:r>
            <a:r>
              <a:rPr sz="2400" spc="-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 user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preferences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Based on Resource Description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framework</a:t>
            </a: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(RDF)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Can be serialized using</a:t>
            </a:r>
            <a:r>
              <a:rPr sz="24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XML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5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Origin server or proxy can perform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some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sort of content</a:t>
            </a:r>
            <a:r>
              <a:rPr sz="24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device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matching</a:t>
            </a:r>
            <a:endParaRPr sz="2400">
              <a:latin typeface="Times New Roman"/>
              <a:cs typeface="Times New Roman"/>
            </a:endParaRPr>
          </a:p>
          <a:p>
            <a:pPr marL="341630" indent="-32956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42265" algn="l"/>
                <a:tab pos="19970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Abbreviated	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as CC/PP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6382" y="552653"/>
            <a:ext cx="28054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CC/PP in</a:t>
            </a:r>
            <a:r>
              <a:rPr spc="-265" dirty="0"/>
              <a:t> </a:t>
            </a:r>
            <a:r>
              <a:rPr dirty="0"/>
              <a:t>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35125"/>
            <a:ext cx="8274684" cy="514731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5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Device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sends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serialized profile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model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with request for</a:t>
            </a:r>
            <a:r>
              <a:rPr sz="24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content.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Origin server receives serialized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RDF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profile and converts it</a:t>
            </a:r>
            <a:r>
              <a:rPr sz="2400" spc="-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into  an in –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memory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model.</a:t>
            </a:r>
            <a:endParaRPr sz="2400">
              <a:latin typeface="Times New Roman"/>
              <a:cs typeface="Times New Roman"/>
            </a:endParaRPr>
          </a:p>
          <a:p>
            <a:pPr marL="12700" marR="29591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306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profile for the requested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document is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retrieved and an in</a:t>
            </a:r>
            <a:r>
              <a:rPr sz="24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– 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memory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model is</a:t>
            </a:r>
            <a:r>
              <a:rPr sz="24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created.</a:t>
            </a:r>
            <a:endParaRPr sz="2400">
              <a:latin typeface="Times New Roman"/>
              <a:cs typeface="Times New Roman"/>
            </a:endParaRPr>
          </a:p>
          <a:p>
            <a:pPr marL="12700" marR="800100">
              <a:lnSpc>
                <a:spcPct val="100000"/>
              </a:lnSpc>
              <a:spcBef>
                <a:spcPts val="1445"/>
              </a:spcBef>
              <a:buFont typeface="Wingdings"/>
              <a:buChar char=""/>
              <a:tabLst>
                <a:tab pos="35306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device profile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model is matched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against the</a:t>
            </a:r>
            <a:r>
              <a:rPr sz="24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document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profile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model.</a:t>
            </a:r>
            <a:endParaRPr sz="2400">
              <a:latin typeface="Times New Roman"/>
              <a:cs typeface="Times New Roman"/>
            </a:endParaRPr>
          </a:p>
          <a:p>
            <a:pPr marL="12700" marR="708660" algn="just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4226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suitable representation of 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document is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chosen. Either  content switch on context or content transcoding on context</a:t>
            </a:r>
            <a:r>
              <a:rPr sz="2400" spc="-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is  employed.</a:t>
            </a:r>
            <a:endParaRPr sz="2400">
              <a:latin typeface="Times New Roman"/>
              <a:cs typeface="Times New Roman"/>
            </a:endParaRPr>
          </a:p>
          <a:p>
            <a:pPr marL="358140" indent="-346075" algn="just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Document is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returned to device and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presented.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8217" y="552653"/>
            <a:ext cx="39211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Simplest </a:t>
            </a:r>
            <a:r>
              <a:rPr dirty="0"/>
              <a:t>use of</a:t>
            </a:r>
            <a:r>
              <a:rPr spc="-65" dirty="0"/>
              <a:t> </a:t>
            </a:r>
            <a:r>
              <a:rPr dirty="0"/>
              <a:t>CC/PP</a:t>
            </a:r>
          </a:p>
        </p:txBody>
      </p:sp>
      <p:sp>
        <p:nvSpPr>
          <p:cNvPr id="3" name="object 3"/>
          <p:cNvSpPr/>
          <p:nvPr/>
        </p:nvSpPr>
        <p:spPr>
          <a:xfrm>
            <a:off x="1562100" y="2286000"/>
            <a:ext cx="6019800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757" y="324053"/>
            <a:ext cx="28848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Format for</a:t>
            </a:r>
            <a:r>
              <a:rPr spc="-175" dirty="0"/>
              <a:t> </a:t>
            </a:r>
            <a:r>
              <a:rPr dirty="0"/>
              <a:t>RDF</a:t>
            </a:r>
          </a:p>
        </p:txBody>
      </p:sp>
      <p:sp>
        <p:nvSpPr>
          <p:cNvPr id="3" name="object 3"/>
          <p:cNvSpPr/>
          <p:nvPr/>
        </p:nvSpPr>
        <p:spPr>
          <a:xfrm>
            <a:off x="1266825" y="1117600"/>
            <a:ext cx="6810375" cy="551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2076" y="552653"/>
            <a:ext cx="31102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 for</a:t>
            </a:r>
            <a:r>
              <a:rPr spc="-170" dirty="0"/>
              <a:t> </a:t>
            </a:r>
            <a:r>
              <a:rPr dirty="0"/>
              <a:t>RDF</a:t>
            </a:r>
          </a:p>
        </p:txBody>
      </p:sp>
      <p:sp>
        <p:nvSpPr>
          <p:cNvPr id="3" name="object 3"/>
          <p:cNvSpPr/>
          <p:nvPr/>
        </p:nvSpPr>
        <p:spPr>
          <a:xfrm>
            <a:off x="1981200" y="1219200"/>
            <a:ext cx="4800600" cy="533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7529" y="552653"/>
            <a:ext cx="27241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Parser for</a:t>
            </a:r>
            <a:r>
              <a:rPr spc="-185" dirty="0"/>
              <a:t> </a:t>
            </a:r>
            <a:r>
              <a:rPr dirty="0"/>
              <a:t>RDF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433829"/>
            <a:ext cx="8226425" cy="3793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Java based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RDF parser 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(SiRPAC)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is available free on the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web.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Wingdings"/>
              <a:buChar char=""/>
            </a:pPr>
            <a:endParaRPr sz="30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SiRPAC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can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used to parse serialised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RDF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into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triples.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Wingdings"/>
              <a:buChar char=""/>
            </a:pPr>
            <a:endParaRPr sz="3250">
              <a:latin typeface="Times New Roman"/>
              <a:cs typeface="Times New Roman"/>
            </a:endParaRPr>
          </a:p>
          <a:p>
            <a:pPr marL="12700" marR="5080" algn="just">
              <a:lnSpc>
                <a:spcPts val="2590"/>
              </a:lnSpc>
              <a:buFont typeface="Wingdings"/>
              <a:buChar char=""/>
              <a:tabLst>
                <a:tab pos="354330" algn="l"/>
              </a:tabLst>
            </a:pP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Triples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are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output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RDF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parsers and are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form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triple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(subject, predicate,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object).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Wingdings"/>
              <a:buChar char=""/>
            </a:pPr>
            <a:endParaRPr sz="3250">
              <a:latin typeface="Times New Roman"/>
              <a:cs typeface="Times New Roman"/>
            </a:endParaRPr>
          </a:p>
          <a:p>
            <a:pPr marL="12700" marR="5715" algn="just">
              <a:lnSpc>
                <a:spcPts val="2590"/>
              </a:lnSpc>
              <a:buFont typeface="Wingdings"/>
              <a:buChar char=""/>
              <a:tabLst>
                <a:tab pos="36068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Using triples,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it is possible to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build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CC/PP model.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model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updated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whenever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new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context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data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are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sent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from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context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sources.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7364" y="153670"/>
            <a:ext cx="55867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Mobile Computing</a:t>
            </a:r>
            <a:r>
              <a:rPr spc="-29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1371600"/>
            <a:ext cx="7858125" cy="4829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145" y="552653"/>
            <a:ext cx="27686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Policy</a:t>
            </a:r>
            <a:r>
              <a:rPr spc="-95" dirty="0"/>
              <a:t> </a:t>
            </a:r>
            <a:r>
              <a:rPr dirty="0"/>
              <a:t>Manager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211325"/>
            <a:ext cx="7574915" cy="51104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5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Responsible for controlling policies related to</a:t>
            </a:r>
            <a:r>
              <a:rPr sz="2400" spc="-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mobility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Should be able to define policy for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documents/services</a:t>
            </a:r>
            <a:r>
              <a:rPr sz="24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 assign roles to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Should assign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roles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 users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like</a:t>
            </a:r>
            <a:endParaRPr sz="2400">
              <a:latin typeface="Times New Roman"/>
              <a:cs typeface="Times New Roman"/>
            </a:endParaRPr>
          </a:p>
          <a:p>
            <a:pPr marL="697230" lvl="1" indent="-227965">
              <a:lnSpc>
                <a:spcPct val="100000"/>
              </a:lnSpc>
              <a:spcBef>
                <a:spcPts val="290"/>
              </a:spcBef>
              <a:buChar char="–"/>
              <a:tabLst>
                <a:tab pos="69786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Permission</a:t>
            </a:r>
            <a:endParaRPr sz="2400">
              <a:latin typeface="Times New Roman"/>
              <a:cs typeface="Times New Roman"/>
            </a:endParaRPr>
          </a:p>
          <a:p>
            <a:pPr marL="697230" lvl="1" indent="-227965">
              <a:lnSpc>
                <a:spcPct val="100000"/>
              </a:lnSpc>
              <a:spcBef>
                <a:spcPts val="290"/>
              </a:spcBef>
              <a:buChar char="–"/>
              <a:tabLst>
                <a:tab pos="69786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Prohibition</a:t>
            </a:r>
            <a:endParaRPr sz="2400">
              <a:latin typeface="Times New Roman"/>
              <a:cs typeface="Times New Roman"/>
            </a:endParaRPr>
          </a:p>
          <a:p>
            <a:pPr marL="697230" lvl="1" indent="-227965">
              <a:lnSpc>
                <a:spcPct val="100000"/>
              </a:lnSpc>
              <a:spcBef>
                <a:spcPts val="290"/>
              </a:spcBef>
              <a:buChar char="–"/>
              <a:tabLst>
                <a:tab pos="69786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Obligations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Policy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combined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with context should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determine</a:t>
            </a:r>
            <a:endParaRPr sz="2400">
              <a:latin typeface="Times New Roman"/>
              <a:cs typeface="Times New Roman"/>
            </a:endParaRPr>
          </a:p>
          <a:p>
            <a:pPr marL="697230" lvl="1" indent="-227965">
              <a:lnSpc>
                <a:spcPct val="100000"/>
              </a:lnSpc>
              <a:spcBef>
                <a:spcPts val="575"/>
              </a:spcBef>
              <a:buChar char="–"/>
              <a:tabLst>
                <a:tab pos="69786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what action(s) 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 is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allowed to</a:t>
            </a:r>
            <a:r>
              <a:rPr sz="24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perform?</a:t>
            </a:r>
            <a:endParaRPr sz="2400">
              <a:latin typeface="Times New Roman"/>
              <a:cs typeface="Times New Roman"/>
            </a:endParaRPr>
          </a:p>
          <a:p>
            <a:pPr marL="697230" lvl="1" indent="-227965">
              <a:lnSpc>
                <a:spcPct val="100000"/>
              </a:lnSpc>
              <a:spcBef>
                <a:spcPts val="575"/>
              </a:spcBef>
              <a:buChar char="–"/>
              <a:tabLst>
                <a:tab pos="69786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what action(s) 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 is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obliged to</a:t>
            </a:r>
            <a:r>
              <a:rPr sz="24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perform?</a:t>
            </a:r>
            <a:endParaRPr sz="2400">
              <a:latin typeface="Times New Roman"/>
              <a:cs typeface="Times New Roman"/>
            </a:endParaRPr>
          </a:p>
          <a:p>
            <a:pPr marL="697230" lvl="1" indent="-227965">
              <a:lnSpc>
                <a:spcPct val="100000"/>
              </a:lnSpc>
              <a:spcBef>
                <a:spcPts val="580"/>
              </a:spcBef>
              <a:buChar char="–"/>
              <a:tabLst>
                <a:tab pos="69786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policy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applicable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2685" y="552653"/>
            <a:ext cx="25114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Semantic</a:t>
            </a:r>
            <a:r>
              <a:rPr spc="-170" dirty="0"/>
              <a:t> </a:t>
            </a:r>
            <a:r>
              <a:rPr spc="-6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592432"/>
            <a:ext cx="7954645" cy="386651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5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Facilitates putting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machine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understandable data on the</a:t>
            </a:r>
            <a:r>
              <a:rPr sz="2400" spc="-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web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Facilitates web definition and linking in a way to be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useful</a:t>
            </a:r>
            <a:r>
              <a:rPr sz="2400" spc="-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for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machines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 the context of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automation,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security,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filtering,  integration and data</a:t>
            </a:r>
            <a:r>
              <a:rPr sz="24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reuse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Increases 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modularity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web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applications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5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Built on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syntaxes which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use 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URI’s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 represent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12700" marR="42037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Such syntaxes are called Resource Description</a:t>
            </a:r>
            <a:r>
              <a:rPr sz="2400" spc="-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Framework  (RDF)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syntaxes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9217" y="552653"/>
            <a:ext cx="31540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Security</a:t>
            </a:r>
            <a:r>
              <a:rPr spc="-85" dirty="0"/>
              <a:t> </a:t>
            </a:r>
            <a:r>
              <a:rPr dirty="0"/>
              <a:t>Manager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592432"/>
            <a:ext cx="7580630" cy="273304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5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Secures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connection between client device and origin</a:t>
            </a:r>
            <a:r>
              <a:rPr sz="2400" spc="-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server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Should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handle</a:t>
            </a:r>
            <a:endParaRPr sz="2400">
              <a:latin typeface="Times New Roman"/>
              <a:cs typeface="Times New Roman"/>
            </a:endParaRPr>
          </a:p>
          <a:p>
            <a:pPr marL="697230" lvl="1" indent="-227965">
              <a:lnSpc>
                <a:spcPct val="100000"/>
              </a:lnSpc>
              <a:spcBef>
                <a:spcPts val="290"/>
              </a:spcBef>
              <a:buChar char="–"/>
              <a:tabLst>
                <a:tab pos="69786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Confidentiality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(managed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4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encryption)</a:t>
            </a:r>
            <a:endParaRPr sz="2400">
              <a:latin typeface="Times New Roman"/>
              <a:cs typeface="Times New Roman"/>
            </a:endParaRPr>
          </a:p>
          <a:p>
            <a:pPr marL="697230" lvl="1" indent="-227965">
              <a:lnSpc>
                <a:spcPct val="100000"/>
              </a:lnSpc>
              <a:spcBef>
                <a:spcPts val="285"/>
              </a:spcBef>
              <a:buChar char="–"/>
              <a:tabLst>
                <a:tab pos="69786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Integrity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(managed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algorithms)</a:t>
            </a:r>
            <a:endParaRPr sz="2400">
              <a:latin typeface="Times New Roman"/>
              <a:cs typeface="Times New Roman"/>
            </a:endParaRPr>
          </a:p>
          <a:p>
            <a:pPr marL="680085" lvl="1" indent="-210820">
              <a:lnSpc>
                <a:spcPct val="100000"/>
              </a:lnSpc>
              <a:spcBef>
                <a:spcPts val="290"/>
              </a:spcBef>
              <a:buChar char="–"/>
              <a:tabLst>
                <a:tab pos="680720" algn="l"/>
              </a:tabLst>
            </a:pP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Availability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(relates to peripheral</a:t>
            </a:r>
            <a:r>
              <a:rPr sz="24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security)</a:t>
            </a:r>
            <a:endParaRPr sz="2400">
              <a:latin typeface="Times New Roman"/>
              <a:cs typeface="Times New Roman"/>
            </a:endParaRPr>
          </a:p>
          <a:p>
            <a:pPr marL="697230" lvl="1" indent="-227965">
              <a:lnSpc>
                <a:spcPct val="100000"/>
              </a:lnSpc>
              <a:spcBef>
                <a:spcPts val="290"/>
              </a:spcBef>
              <a:buChar char="–"/>
              <a:tabLst>
                <a:tab pos="69786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Non – repudiation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(managed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by digital</a:t>
            </a:r>
            <a:r>
              <a:rPr sz="24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signatures)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862" y="552653"/>
            <a:ext cx="69564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Platform for Privacy </a:t>
            </a:r>
            <a:r>
              <a:rPr spc="-10" dirty="0"/>
              <a:t>Preference</a:t>
            </a:r>
            <a:r>
              <a:rPr spc="-155" dirty="0"/>
              <a:t> </a:t>
            </a:r>
            <a:r>
              <a:rPr spc="-5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8632"/>
            <a:ext cx="7771765" cy="423291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5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Emerging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standard defined by</a:t>
            </a:r>
            <a:r>
              <a:rPr sz="24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W3C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Enables websites to express their privacy practices in</a:t>
            </a:r>
            <a:r>
              <a:rPr sz="2400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standardized format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retrievable and interpretable by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sz="240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agents</a:t>
            </a:r>
            <a:endParaRPr sz="2400">
              <a:latin typeface="Times New Roman"/>
              <a:cs typeface="Times New Roman"/>
            </a:endParaRPr>
          </a:p>
          <a:p>
            <a:pPr marL="12700" marR="47561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4226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Any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discrepancies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between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site’s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practices and the</a:t>
            </a:r>
            <a:r>
              <a:rPr sz="240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user  preferences can be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flagged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24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well</a:t>
            </a:r>
            <a:endParaRPr sz="2400">
              <a:latin typeface="Times New Roman"/>
              <a:cs typeface="Times New Roman"/>
            </a:endParaRPr>
          </a:p>
          <a:p>
            <a:pPr marL="12700" marR="113664">
              <a:lnSpc>
                <a:spcPct val="100000"/>
              </a:lnSpc>
              <a:spcBef>
                <a:spcPts val="1445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Does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not provide any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mechanism for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ensuring that</a:t>
            </a:r>
            <a:r>
              <a:rPr sz="24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websites  act according to their</a:t>
            </a:r>
            <a:r>
              <a:rPr sz="24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policies</a:t>
            </a:r>
            <a:endParaRPr sz="2400">
              <a:latin typeface="Times New Roman"/>
              <a:cs typeface="Times New Roman"/>
            </a:endParaRPr>
          </a:p>
          <a:p>
            <a:pPr marL="12700" marR="252729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Intended to be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complementary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 both legislative and</a:t>
            </a:r>
            <a:r>
              <a:rPr sz="2400" spc="-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self–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regulatory</a:t>
            </a:r>
            <a:r>
              <a:rPr sz="24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programmes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8885" y="552653"/>
            <a:ext cx="38963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Adaptability</a:t>
            </a:r>
            <a:r>
              <a:rPr spc="-114" dirty="0"/>
              <a:t> </a:t>
            </a:r>
            <a:r>
              <a:rPr dirty="0"/>
              <a:t>Manager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702050"/>
            <a:ext cx="7379970" cy="33915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675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Based on context and policy , it should adapt</a:t>
            </a:r>
            <a:r>
              <a:rPr sz="24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to:</a:t>
            </a:r>
            <a:endParaRPr sz="2400">
              <a:latin typeface="Times New Roman"/>
              <a:cs typeface="Times New Roman"/>
            </a:endParaRPr>
          </a:p>
          <a:p>
            <a:pPr marL="697230" lvl="1" indent="-227965">
              <a:lnSpc>
                <a:spcPct val="100000"/>
              </a:lnSpc>
              <a:spcBef>
                <a:spcPts val="580"/>
              </a:spcBef>
              <a:buChar char="–"/>
              <a:tabLst>
                <a:tab pos="69786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Content</a:t>
            </a:r>
            <a:endParaRPr sz="2400">
              <a:latin typeface="Times New Roman"/>
              <a:cs typeface="Times New Roman"/>
            </a:endParaRPr>
          </a:p>
          <a:p>
            <a:pPr marL="697230" lvl="1" indent="-227965">
              <a:lnSpc>
                <a:spcPct val="100000"/>
              </a:lnSpc>
              <a:spcBef>
                <a:spcPts val="575"/>
              </a:spcBef>
              <a:buChar char="–"/>
              <a:tabLst>
                <a:tab pos="69786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Behaviour</a:t>
            </a:r>
            <a:endParaRPr sz="2400">
              <a:latin typeface="Times New Roman"/>
              <a:cs typeface="Times New Roman"/>
            </a:endParaRPr>
          </a:p>
          <a:p>
            <a:pPr marL="697230" lvl="1" indent="-227965">
              <a:lnSpc>
                <a:spcPct val="100000"/>
              </a:lnSpc>
              <a:spcBef>
                <a:spcPts val="575"/>
              </a:spcBef>
              <a:buChar char="–"/>
              <a:tabLst>
                <a:tab pos="69786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Other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aspects</a:t>
            </a:r>
            <a:endParaRPr sz="2400">
              <a:latin typeface="Times New Roman"/>
              <a:cs typeface="Times New Roman"/>
            </a:endParaRPr>
          </a:p>
          <a:p>
            <a:pPr marL="12700" marR="602615">
              <a:lnSpc>
                <a:spcPct val="100000"/>
              </a:lnSpc>
              <a:spcBef>
                <a:spcPts val="575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May take any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number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 actions depending upon</a:t>
            </a:r>
            <a:r>
              <a:rPr sz="24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information passed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 it by Context</a:t>
            </a:r>
            <a:r>
              <a:rPr sz="24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Manager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May include appending location – specific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24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documents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7297" y="552653"/>
            <a:ext cx="34016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Content</a:t>
            </a:r>
            <a:r>
              <a:rPr spc="-100" dirty="0"/>
              <a:t> </a:t>
            </a:r>
            <a:r>
              <a:rPr dirty="0"/>
              <a:t>adaptation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592432"/>
            <a:ext cx="7895590" cy="423291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5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Content should be able to adapt to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dynamic</a:t>
            </a:r>
            <a:r>
              <a:rPr sz="24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situations.</a:t>
            </a:r>
            <a:endParaRPr sz="2400">
              <a:latin typeface="Times New Roman"/>
              <a:cs typeface="Times New Roman"/>
            </a:endParaRPr>
          </a:p>
          <a:p>
            <a:pPr marL="341630" indent="-32956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4226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Adaptation can be static or</a:t>
            </a:r>
            <a:r>
              <a:rPr sz="24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dynamic.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Content adaptation can be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performed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either at content level</a:t>
            </a:r>
            <a:r>
              <a:rPr sz="2400" spc="-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  server or agent level in</a:t>
            </a:r>
            <a:r>
              <a:rPr sz="24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client.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5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Content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adaptation can be handled by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middleware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24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well.</a:t>
            </a:r>
            <a:endParaRPr sz="2400">
              <a:latin typeface="Times New Roman"/>
              <a:cs typeface="Times New Roman"/>
            </a:endParaRPr>
          </a:p>
          <a:p>
            <a:pPr marL="12700" marR="7366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Content adaptation needs to consider the physical and</a:t>
            </a:r>
            <a:r>
              <a:rPr sz="2400" spc="-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logical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capabilities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 the device,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effective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network bandwidth and  payload (total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number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 bits delivered to the agent for static  parts).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6238" y="552653"/>
            <a:ext cx="35852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Content</a:t>
            </a:r>
            <a:r>
              <a:rPr spc="-85" dirty="0"/>
              <a:t> </a:t>
            </a:r>
            <a:r>
              <a:rPr dirty="0"/>
              <a:t>transcoding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546605"/>
            <a:ext cx="819594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resource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requirements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for the client devices can be</a:t>
            </a:r>
            <a:r>
              <a:rPr sz="24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determined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by: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Static content size in</a:t>
            </a:r>
            <a:r>
              <a:rPr sz="24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bits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Display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size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Streaming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bit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rate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5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Colour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requirements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Compression formats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Hardware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requirements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6529" y="552653"/>
            <a:ext cx="50260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Types </a:t>
            </a:r>
            <a:r>
              <a:rPr dirty="0"/>
              <a:t>of content</a:t>
            </a:r>
            <a:r>
              <a:rPr spc="-10" dirty="0"/>
              <a:t> </a:t>
            </a:r>
            <a:r>
              <a:rPr dirty="0"/>
              <a:t>transcoding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516232"/>
            <a:ext cx="4169410" cy="27692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5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Spatial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transcoding</a:t>
            </a:r>
            <a:endParaRPr sz="240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3060" algn="l"/>
              </a:tabLst>
            </a:pP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Temporal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transcoding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Colour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transcoding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Code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transcoding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5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Object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semantic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transcoding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920" y="552653"/>
            <a:ext cx="48450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Content rating and</a:t>
            </a:r>
            <a:r>
              <a:rPr spc="-120" dirty="0"/>
              <a:t> </a:t>
            </a:r>
            <a:r>
              <a:rPr dirty="0"/>
              <a:t>filtering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311635"/>
            <a:ext cx="8250555" cy="551243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535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Need to ensure social discipline in the electronic</a:t>
            </a:r>
            <a:r>
              <a:rPr sz="2400" spc="-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world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5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Platform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Internet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Content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Selection</a:t>
            </a:r>
            <a:r>
              <a:rPr sz="24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(PICS)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PICS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–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W3C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proposed standard for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web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content</a:t>
            </a:r>
            <a:r>
              <a:rPr sz="24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rating</a:t>
            </a:r>
            <a:endParaRPr sz="2400">
              <a:latin typeface="Times New Roman"/>
              <a:cs typeface="Times New Roman"/>
            </a:endParaRPr>
          </a:p>
          <a:p>
            <a:pPr marL="12700" marR="99631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PICS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–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set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 technical specifications for labels that</a:t>
            </a:r>
            <a:r>
              <a:rPr sz="2400" spc="-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help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software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rating services to work</a:t>
            </a:r>
            <a:r>
              <a:rPr sz="24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synergistically</a:t>
            </a:r>
            <a:endParaRPr sz="2400">
              <a:latin typeface="Times New Roman"/>
              <a:cs typeface="Times New Roman"/>
            </a:endParaRPr>
          </a:p>
          <a:p>
            <a:pPr marL="12700" marR="66865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PICS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– services should choose their own criteria for</a:t>
            </a:r>
            <a:r>
              <a:rPr sz="24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proper  identification and filtering of</a:t>
            </a:r>
            <a:r>
              <a:rPr sz="24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content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5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Rating can be though self labeling or third party</a:t>
            </a:r>
            <a:r>
              <a:rPr sz="240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labeling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Originally designed to help parents and teachers control</a:t>
            </a:r>
            <a:r>
              <a:rPr sz="2400" spc="-2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children  access to the</a:t>
            </a:r>
            <a:r>
              <a:rPr sz="24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Internet</a:t>
            </a:r>
            <a:endParaRPr sz="2400">
              <a:latin typeface="Times New Roman"/>
              <a:cs typeface="Times New Roman"/>
            </a:endParaRPr>
          </a:p>
          <a:p>
            <a:pPr marL="341630" indent="-32956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4226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Also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includes code signing and</a:t>
            </a: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privacy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2285" y="552653"/>
            <a:ext cx="12928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RSACI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211325"/>
            <a:ext cx="8216900" cy="533019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41630" indent="-329565">
              <a:lnSpc>
                <a:spcPct val="100000"/>
              </a:lnSpc>
              <a:spcBef>
                <a:spcPts val="1540"/>
              </a:spcBef>
              <a:buFont typeface="Wingdings"/>
              <a:buChar char=""/>
              <a:tabLst>
                <a:tab pos="34226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Acronym for Recreational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Software Advisory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Council –</a:t>
            </a:r>
            <a:r>
              <a:rPr sz="2400" spc="-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Internet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Has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PICS compliant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rating system called</a:t>
            </a:r>
            <a:r>
              <a:rPr sz="24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Resaca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Resaca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has four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categories – violence, 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nudity,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sex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4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Has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 rating range from 0 to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0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means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no potentially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offensive</a:t>
            </a: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content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5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4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means highest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level of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offensive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content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PICS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– a general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meta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PICS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labels –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helpful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 finding desirable content on the</a:t>
            </a:r>
            <a:r>
              <a:rPr sz="24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web</a:t>
            </a:r>
            <a:endParaRPr sz="2400">
              <a:latin typeface="Times New Roman"/>
              <a:cs typeface="Times New Roman"/>
            </a:endParaRPr>
          </a:p>
          <a:p>
            <a:pPr marL="12700" marR="15875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PICS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– enables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more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sophisticated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commerce,</a:t>
            </a:r>
            <a:r>
              <a:rPr sz="24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communication,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indexing and searching</a:t>
            </a:r>
            <a:r>
              <a:rPr sz="24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services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9033" y="552653"/>
            <a:ext cx="30403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Presentation</a:t>
            </a:r>
            <a:r>
              <a:rPr spc="-155" dirty="0"/>
              <a:t> </a:t>
            </a:r>
            <a:r>
              <a:rPr spc="-15" dirty="0"/>
              <a:t>Tier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897080"/>
            <a:ext cx="7613650" cy="167195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5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Responsible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presenting 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information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 the end</a:t>
            </a:r>
            <a:r>
              <a:rPr sz="24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Run on the client device and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offer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all 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sz="24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interfaces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Includes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web browsers, </a:t>
            </a:r>
            <a:r>
              <a:rPr sz="2400" spc="-100" dirty="0">
                <a:solidFill>
                  <a:srgbClr val="FFFFFF"/>
                </a:solidFill>
                <a:latin typeface="Times New Roman"/>
                <a:cs typeface="Times New Roman"/>
              </a:rPr>
              <a:t>WAP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browsers and client</a:t>
            </a:r>
            <a:r>
              <a:rPr sz="24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programs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376" y="552653"/>
            <a:ext cx="364997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Content</a:t>
            </a:r>
            <a:r>
              <a:rPr spc="-275" dirty="0"/>
              <a:t> </a:t>
            </a:r>
            <a:r>
              <a:rPr dirty="0"/>
              <a:t>Aggregation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394205"/>
            <a:ext cx="8183880" cy="459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892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From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content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aggregator’s perspective, services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are of</a:t>
            </a:r>
            <a:r>
              <a:rPr sz="24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two  categories: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Single service request –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works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at user level and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one</a:t>
            </a:r>
            <a:r>
              <a:rPr sz="24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Example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: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 user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may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request a webpage in Hindi from proxy 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server.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Here, 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buys both the content and translation</a:t>
            </a:r>
            <a:r>
              <a:rPr sz="24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service.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Group service request –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works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for a group of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users</a:t>
            </a:r>
            <a:endParaRPr sz="2400">
              <a:latin typeface="Times New Roman"/>
              <a:cs typeface="Times New Roman"/>
            </a:endParaRPr>
          </a:p>
          <a:p>
            <a:pPr marL="12700" marR="802005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Example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: The content aggregator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has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some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arrangement</a:t>
            </a:r>
            <a:r>
              <a:rPr sz="24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for  advertisement. It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examines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all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HTML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pages and inserts an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advertisement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at an appropriate</a:t>
            </a:r>
            <a:r>
              <a:rPr sz="24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place.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3229" y="552653"/>
            <a:ext cx="44881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Seamless</a:t>
            </a:r>
            <a:r>
              <a:rPr spc="-80" dirty="0"/>
              <a:t> </a:t>
            </a:r>
            <a:r>
              <a:rPr dirty="0"/>
              <a:t>Communication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546605"/>
            <a:ext cx="8204200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334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4226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ubiquitous system involves availability and accessibility</a:t>
            </a:r>
            <a:r>
              <a:rPr sz="2400" spc="-3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from  anywhere,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anytime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through any network or</a:t>
            </a:r>
            <a:r>
              <a:rPr sz="24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device.</a:t>
            </a:r>
            <a:endParaRPr sz="2400">
              <a:latin typeface="Times New Roman"/>
              <a:cs typeface="Times New Roman"/>
            </a:endParaRPr>
          </a:p>
          <a:p>
            <a:pPr marL="12700" marR="9525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Seamless communication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shall involve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seamless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handovers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seamless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roaming.</a:t>
            </a:r>
            <a:endParaRPr sz="2400">
              <a:latin typeface="Times New Roman"/>
              <a:cs typeface="Times New Roman"/>
            </a:endParaRPr>
          </a:p>
          <a:p>
            <a:pPr marL="12700" marR="889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Handoff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process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by which the connection to the network  is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moved from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one base station to another within 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same</a:t>
            </a:r>
            <a:r>
              <a:rPr sz="24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network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without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discontinuing the</a:t>
            </a:r>
            <a:r>
              <a:rPr sz="24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service.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445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Roaming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shall involve the point of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attachment moving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24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one  base station of one network to a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base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station of another</a:t>
            </a:r>
            <a:r>
              <a:rPr sz="2400" spc="-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network.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5969" y="552653"/>
            <a:ext cx="63684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Aspects of Seamless</a:t>
            </a:r>
            <a:r>
              <a:rPr spc="-35" dirty="0"/>
              <a:t> </a:t>
            </a:r>
            <a:r>
              <a:rPr dirty="0"/>
              <a:t>Communication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440032"/>
            <a:ext cx="5697220" cy="441579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41630" indent="-329565">
              <a:lnSpc>
                <a:spcPct val="100000"/>
              </a:lnSpc>
              <a:spcBef>
                <a:spcPts val="1540"/>
              </a:spcBef>
              <a:buFont typeface="Wingdings"/>
              <a:buChar char=""/>
              <a:tabLst>
                <a:tab pos="34226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Authentication across network</a:t>
            </a:r>
            <a:r>
              <a:rPr sz="240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boundaries</a:t>
            </a:r>
            <a:endParaRPr sz="2400">
              <a:latin typeface="Times New Roman"/>
              <a:cs typeface="Times New Roman"/>
            </a:endParaRPr>
          </a:p>
          <a:p>
            <a:pPr marL="341630" indent="-32956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4226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Authorization across network</a:t>
            </a:r>
            <a:r>
              <a:rPr sz="24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boundaries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Billing and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charging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24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collection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End – to – end data security across</a:t>
            </a:r>
            <a:r>
              <a:rPr sz="240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roaming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5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Handoff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between wireless access</a:t>
            </a:r>
            <a:r>
              <a:rPr sz="24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points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Roaming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between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networks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migration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IP</a:t>
            </a:r>
            <a:r>
              <a:rPr sz="24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mobility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6192" y="552653"/>
            <a:ext cx="43078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Autonomous</a:t>
            </a:r>
            <a:r>
              <a:rPr spc="-85" dirty="0"/>
              <a:t> </a:t>
            </a:r>
            <a:r>
              <a:rPr dirty="0"/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622805"/>
            <a:ext cx="8095615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purpose of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autonomous computing is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 free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system  administrators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from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details of the system operation and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maintenance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complexity.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It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combines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following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functions: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Self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configurable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Self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optimizing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5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Self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healing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Self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protecting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Self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upgradable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0117" y="552653"/>
            <a:ext cx="39941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Context </a:t>
            </a:r>
            <a:r>
              <a:rPr spc="-10" dirty="0"/>
              <a:t>aware</a:t>
            </a:r>
            <a:r>
              <a:rPr spc="-95" dirty="0"/>
              <a:t> </a:t>
            </a:r>
            <a:r>
              <a:rPr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6605"/>
            <a:ext cx="7352030" cy="3500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following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information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needs to be handled in a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mobile  computing environment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making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 system context</a:t>
            </a:r>
            <a:r>
              <a:rPr sz="24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aware: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Location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Device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Network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information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5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 information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Environment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5985" y="552653"/>
            <a:ext cx="45891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Global Positioning</a:t>
            </a:r>
            <a:r>
              <a:rPr spc="-105" dirty="0"/>
              <a:t> </a:t>
            </a:r>
            <a:r>
              <a:rPr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516232"/>
            <a:ext cx="7754620" cy="295211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5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Gives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exact positioning on</a:t>
            </a:r>
            <a:r>
              <a:rPr sz="24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Earth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Funded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controlled by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 Department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Defense</a:t>
            </a:r>
            <a:endParaRPr sz="2400">
              <a:latin typeface="Times New Roman"/>
              <a:cs typeface="Times New Roman"/>
            </a:endParaRPr>
          </a:p>
          <a:p>
            <a:pPr marL="12700" marR="32766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Has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three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parts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– the space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segment,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 segment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 control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segment.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5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Has 24 satellites , each in its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own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orbit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11,000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nautical</a:t>
            </a:r>
            <a:r>
              <a:rPr sz="2400" spc="-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miles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above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Earth.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3710" y="552653"/>
            <a:ext cx="28892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Application</a:t>
            </a:r>
            <a:r>
              <a:rPr spc="-170" dirty="0"/>
              <a:t> </a:t>
            </a:r>
            <a:r>
              <a:rPr spc="-15" dirty="0"/>
              <a:t>Tier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820880"/>
            <a:ext cx="8129905" cy="368427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5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Independent of presentation and database</a:t>
            </a:r>
            <a:r>
              <a:rPr sz="24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Handles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functions related to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middleware</a:t>
            </a:r>
            <a:endParaRPr sz="2400">
              <a:latin typeface="Times New Roman"/>
              <a:cs typeface="Times New Roman"/>
            </a:endParaRPr>
          </a:p>
          <a:p>
            <a:pPr marL="12700" marR="32194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Middleware – layer of software sitting between the</a:t>
            </a:r>
            <a:r>
              <a:rPr sz="2400" spc="-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operating  system and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 facing</a:t>
            </a: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software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445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Many types of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middleware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–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Message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Oriented Middleware, 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Transaction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Processing Middleware,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Communication</a:t>
            </a:r>
            <a:r>
              <a:rPr sz="24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Middleware,  Distributed Objects and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Components,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Transcoding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Middleware,  </a:t>
            </a:r>
            <a:r>
              <a:rPr sz="2400" spc="-75" dirty="0">
                <a:solidFill>
                  <a:srgbClr val="FFFFFF"/>
                </a:solidFill>
                <a:latin typeface="Times New Roman"/>
                <a:cs typeface="Times New Roman"/>
              </a:rPr>
              <a:t>Web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Services,</a:t>
            </a:r>
            <a:r>
              <a:rPr sz="24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1936" y="552653"/>
            <a:ext cx="53498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Message Oriented</a:t>
            </a:r>
            <a:r>
              <a:rPr spc="-95" dirty="0"/>
              <a:t> </a:t>
            </a:r>
            <a:r>
              <a:rPr spc="-5" dirty="0"/>
              <a:t>Middleware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927605"/>
            <a:ext cx="793369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Loosely connects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different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applications through</a:t>
            </a:r>
            <a:r>
              <a:rPr sz="24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asynchronous  exchange of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messages</a:t>
            </a:r>
            <a:endParaRPr sz="240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3060" algn="l"/>
              </a:tabLst>
            </a:pP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Works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independent of platform or processor</a:t>
            </a: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configuration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Generally asynchronous and peer to</a:t>
            </a:r>
            <a:r>
              <a:rPr sz="24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peer</a:t>
            </a:r>
            <a:endParaRPr sz="240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spcBef>
                <a:spcPts val="1445"/>
              </a:spcBef>
              <a:buFont typeface="Wingdings"/>
              <a:buChar char=""/>
              <a:tabLst>
                <a:tab pos="353060" algn="l"/>
              </a:tabLst>
            </a:pP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Works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 publish / subscribe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fashion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Examples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–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MQ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series from IBM,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JMS,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8452" y="552653"/>
            <a:ext cx="62350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Transaction </a:t>
            </a:r>
            <a:r>
              <a:rPr spc="-5" dirty="0"/>
              <a:t>Processing</a:t>
            </a:r>
            <a:r>
              <a:rPr spc="-125" dirty="0"/>
              <a:t> </a:t>
            </a:r>
            <a:r>
              <a:rPr spc="-5" dirty="0"/>
              <a:t>Middleware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394205"/>
            <a:ext cx="7511415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Provides tools and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environment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for developing</a:t>
            </a:r>
            <a:r>
              <a:rPr sz="24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transaction  based distributed</a:t>
            </a:r>
            <a:r>
              <a:rPr sz="24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applications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Capable of providing services to thousands of clients in</a:t>
            </a:r>
            <a:r>
              <a:rPr sz="2400" spc="-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distributed client – server</a:t>
            </a:r>
            <a:r>
              <a:rPr sz="24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environment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Independent of database</a:t>
            </a:r>
            <a:r>
              <a:rPr sz="24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architecture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5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Example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–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CICS from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IBM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11275" y="4424426"/>
            <a:ext cx="6365875" cy="2128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8052" y="552653"/>
            <a:ext cx="50215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Communication</a:t>
            </a:r>
            <a:r>
              <a:rPr spc="-105" dirty="0"/>
              <a:t> </a:t>
            </a:r>
            <a:r>
              <a:rPr spc="-5" dirty="0"/>
              <a:t>Middleware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897080"/>
            <a:ext cx="7816215" cy="258699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5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Used to connect one application to</a:t>
            </a:r>
            <a:r>
              <a:rPr sz="24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another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Quite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useful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 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telecommunications</a:t>
            </a:r>
            <a:r>
              <a:rPr sz="24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world</a:t>
            </a:r>
            <a:endParaRPr sz="2400">
              <a:latin typeface="Times New Roman"/>
              <a:cs typeface="Times New Roman"/>
            </a:endParaRPr>
          </a:p>
          <a:p>
            <a:pPr marL="12700" marR="64008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Uses mediation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server to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automate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telnet protocol</a:t>
            </a:r>
            <a:r>
              <a:rPr sz="24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communicate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 nodes in the</a:t>
            </a:r>
            <a:r>
              <a:rPr sz="24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network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5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Example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–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Using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telnet to connect one application to</a:t>
            </a:r>
            <a:r>
              <a:rPr sz="240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another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462" y="552653"/>
            <a:ext cx="65004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Distributed Objects and</a:t>
            </a:r>
            <a:r>
              <a:rPr spc="-75" dirty="0"/>
              <a:t> </a:t>
            </a:r>
            <a:r>
              <a:rPr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897080"/>
            <a:ext cx="8662035" cy="222123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5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Handles open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distributed object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computing</a:t>
            </a:r>
            <a:r>
              <a:rPr sz="24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infrastructure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Example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–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Common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Object Request Broker Architecture</a:t>
            </a:r>
            <a:r>
              <a:rPr sz="2400" spc="-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(CORBA)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CORBA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– a vendor independent</a:t>
            </a:r>
            <a:r>
              <a:rPr sz="240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infrastructure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5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CORBA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– highly interoperable across heterogeneous</a:t>
            </a:r>
            <a:r>
              <a:rPr sz="2400" spc="-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platforms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1984</Words>
  <Application>Microsoft Office PowerPoint</Application>
  <PresentationFormat>On-screen Show (4:3)</PresentationFormat>
  <Paragraphs>278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Times New Roman</vt:lpstr>
      <vt:lpstr>Wingdings</vt:lpstr>
      <vt:lpstr>Office Theme</vt:lpstr>
      <vt:lpstr>Mobile Computing</vt:lpstr>
      <vt:lpstr>Architecture of Mobile Computing</vt:lpstr>
      <vt:lpstr>Mobile Computing Architecture</vt:lpstr>
      <vt:lpstr>Presentation Tier</vt:lpstr>
      <vt:lpstr>Application Tier</vt:lpstr>
      <vt:lpstr>Message Oriented Middleware</vt:lpstr>
      <vt:lpstr>Transaction Processing Middleware</vt:lpstr>
      <vt:lpstr>Communication Middleware</vt:lpstr>
      <vt:lpstr>Distributed Objects and Components</vt:lpstr>
      <vt:lpstr>Transcoding Middleware</vt:lpstr>
      <vt:lpstr>ICAP</vt:lpstr>
      <vt:lpstr>Data flow in an ICAP environment</vt:lpstr>
      <vt:lpstr>PowerPoint Presentation</vt:lpstr>
      <vt:lpstr>Web Services</vt:lpstr>
      <vt:lpstr>Data Tier</vt:lpstr>
      <vt:lpstr>SyncML</vt:lpstr>
      <vt:lpstr>Design Considerations</vt:lpstr>
      <vt:lpstr>Concerning contexts in Mobile Computing</vt:lpstr>
      <vt:lpstr>Content architecture in Mobile Computing</vt:lpstr>
      <vt:lpstr>Client Context Manager (CCM)</vt:lpstr>
      <vt:lpstr>Challenges with CCM</vt:lpstr>
      <vt:lpstr>Contexts handled by CCM</vt:lpstr>
      <vt:lpstr>Functions of the CCM</vt:lpstr>
      <vt:lpstr>Composite Capabilities/Preference Profiles</vt:lpstr>
      <vt:lpstr>CC/PP in action</vt:lpstr>
      <vt:lpstr>Simplest use of CC/PP</vt:lpstr>
      <vt:lpstr>Format for RDF</vt:lpstr>
      <vt:lpstr>Example for RDF</vt:lpstr>
      <vt:lpstr>Parser for RDF</vt:lpstr>
      <vt:lpstr>Policy Manager</vt:lpstr>
      <vt:lpstr>Semantic Web</vt:lpstr>
      <vt:lpstr>Security Manager</vt:lpstr>
      <vt:lpstr>Platform for Privacy Preference Project</vt:lpstr>
      <vt:lpstr>Adaptability Manager</vt:lpstr>
      <vt:lpstr>Content adaptation</vt:lpstr>
      <vt:lpstr>Content transcoding</vt:lpstr>
      <vt:lpstr>Types of content transcoding</vt:lpstr>
      <vt:lpstr>Content rating and filtering</vt:lpstr>
      <vt:lpstr>RSACI</vt:lpstr>
      <vt:lpstr>Content Aggregation</vt:lpstr>
      <vt:lpstr>Seamless Communication</vt:lpstr>
      <vt:lpstr>Aspects of Seamless Communication</vt:lpstr>
      <vt:lpstr>Autonomous Computing</vt:lpstr>
      <vt:lpstr>Context aware systems</vt:lpstr>
      <vt:lpstr>Global Positioning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</dc:title>
  <dc:creator>GIT</dc:creator>
  <cp:lastModifiedBy>Windows User</cp:lastModifiedBy>
  <cp:revision>3</cp:revision>
  <dcterms:created xsi:type="dcterms:W3CDTF">2020-10-15T06:01:04Z</dcterms:created>
  <dcterms:modified xsi:type="dcterms:W3CDTF">2020-10-15T06:11:01Z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2012-08-05T00:00:00Z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2020-10-15T00:00:00Z</vt:filetime>
  </property>
</Properties>
</file>