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9" d="100"/>
          <a:sy n="69" d="100"/>
        </p:scale>
        <p:origin x="13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3876" y="552653"/>
            <a:ext cx="478599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7108" y="3123290"/>
            <a:ext cx="8669782" cy="3380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8583" y="657809"/>
            <a:ext cx="5264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Times New Roman"/>
                <a:cs typeface="Times New Roman"/>
              </a:rPr>
              <a:t>Mobile</a:t>
            </a:r>
            <a:r>
              <a:rPr sz="5400" b="0" spc="-55" dirty="0">
                <a:latin typeface="Times New Roman"/>
                <a:cs typeface="Times New Roman"/>
              </a:rPr>
              <a:t> </a:t>
            </a:r>
            <a:r>
              <a:rPr sz="5400" b="0" spc="-5" dirty="0">
                <a:latin typeface="Times New Roman"/>
                <a:cs typeface="Times New Roman"/>
              </a:rPr>
              <a:t>Computing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3438525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8515" marR="5080" indent="3040380">
              <a:lnSpc>
                <a:spcPct val="136400"/>
              </a:lnSpc>
              <a:spcBef>
                <a:spcPts val="100"/>
              </a:spcBef>
            </a:pPr>
            <a:r>
              <a:rPr dirty="0"/>
              <a:t>Chapter 4  </a:t>
            </a:r>
            <a:r>
              <a:rPr spc="-15" dirty="0"/>
              <a:t>Emerging</a:t>
            </a:r>
            <a:r>
              <a:rPr spc="-140" dirty="0"/>
              <a:t> </a:t>
            </a:r>
            <a:r>
              <a:rPr spc="-25" dirty="0"/>
              <a:t>Technologies</a:t>
            </a:r>
          </a:p>
          <a:p>
            <a:pPr marL="6188710">
              <a:lnSpc>
                <a:spcPct val="100000"/>
              </a:lnSpc>
              <a:spcBef>
                <a:spcPts val="1220"/>
              </a:spcBef>
            </a:pPr>
            <a:r>
              <a:rPr sz="2700" dirty="0"/>
              <a:t>Asoke </a:t>
            </a:r>
            <a:r>
              <a:rPr sz="2700" spc="-5" dirty="0"/>
              <a:t>K</a:t>
            </a:r>
            <a:r>
              <a:rPr sz="2700" spc="-100" dirty="0"/>
              <a:t> </a:t>
            </a:r>
            <a:r>
              <a:rPr sz="2400" dirty="0"/>
              <a:t>Talukder</a:t>
            </a:r>
            <a:endParaRPr sz="2400"/>
          </a:p>
          <a:p>
            <a:pPr marL="6757034">
              <a:lnSpc>
                <a:spcPct val="100000"/>
              </a:lnSpc>
              <a:spcBef>
                <a:spcPts val="2090"/>
              </a:spcBef>
            </a:pPr>
            <a:r>
              <a:rPr sz="2400" spc="-5" dirty="0"/>
              <a:t>Hasan</a:t>
            </a:r>
            <a:r>
              <a:rPr sz="2400" spc="-90" dirty="0"/>
              <a:t> </a:t>
            </a:r>
            <a:r>
              <a:rPr sz="2400" spc="-5" dirty="0"/>
              <a:t>Ahmed</a:t>
            </a:r>
            <a:endParaRPr sz="2400"/>
          </a:p>
          <a:p>
            <a:pPr marL="3345815" marR="76200" algn="r">
              <a:lnSpc>
                <a:spcPct val="100000"/>
              </a:lnSpc>
              <a:spcBef>
                <a:spcPts val="1140"/>
              </a:spcBef>
            </a:pPr>
            <a:r>
              <a:rPr sz="1200" b="1" spc="-5" dirty="0">
                <a:latin typeface="Times New Roman"/>
                <a:cs typeface="Times New Roman"/>
              </a:rPr>
              <a:t>© Tata McGraw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Hill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936" y="552653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Working </a:t>
            </a:r>
            <a:r>
              <a:rPr dirty="0"/>
              <a:t>of Mobile</a:t>
            </a:r>
            <a:r>
              <a:rPr spc="-75" dirty="0"/>
              <a:t> </a:t>
            </a:r>
            <a:r>
              <a:rPr dirty="0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18005"/>
            <a:ext cx="8194675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29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Let’s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take the case 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node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(A)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another host (server</a:t>
            </a:r>
            <a:r>
              <a:rPr sz="24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X).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following steps take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place: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Server X wants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transmit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 IP datagram to node A. The</a:t>
            </a:r>
            <a:r>
              <a:rPr sz="24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 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 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advertised and known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X. X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does not know  whether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 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network 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somewhere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else. Therefore,</a:t>
            </a:r>
            <a:r>
              <a:rPr sz="2400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  sends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packet to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A’s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 as the destination</a:t>
            </a:r>
            <a:r>
              <a:rPr sz="24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 in the IP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header.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IP datagram is routed to</a:t>
            </a:r>
            <a:r>
              <a:rPr sz="2400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A’s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936" y="552653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Working </a:t>
            </a:r>
            <a:r>
              <a:rPr dirty="0"/>
              <a:t>of Mobile</a:t>
            </a:r>
            <a:r>
              <a:rPr spc="-75" dirty="0"/>
              <a:t> </a:t>
            </a:r>
            <a:r>
              <a:rPr dirty="0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2805"/>
            <a:ext cx="814070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64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A’s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 network,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incoming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IP datagram is  intercepted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agent.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discovers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4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  in a foreign network.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care of address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has been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allocated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by  this foreign network and available with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agent. The</a:t>
            </a:r>
            <a:r>
              <a:rPr sz="2400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 encapsulates the entire datagram inside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240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IP</a:t>
            </a:r>
            <a:endParaRPr sz="2400">
              <a:latin typeface="Times New Roman"/>
              <a:cs typeface="Times New Roman"/>
            </a:endParaRPr>
          </a:p>
          <a:p>
            <a:pPr marL="12700" marR="5651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datagram, with 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A’s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care of address in the IP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header.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This new  datagram with the care of address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destination address</a:t>
            </a:r>
            <a:r>
              <a:rPr sz="24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  retransmitted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by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foreign network,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incoming IP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datagram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intercepted  by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foreign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agent.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foreign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 is the counterpart of the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 in the foreign network. The foreign agent strips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off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outer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IP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header,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delivers the original datagram to</a:t>
            </a:r>
            <a:r>
              <a:rPr sz="24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936" y="552653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Working </a:t>
            </a:r>
            <a:r>
              <a:rPr dirty="0"/>
              <a:t>of Mobile</a:t>
            </a:r>
            <a:r>
              <a:rPr spc="-75" dirty="0"/>
              <a:t> </a:t>
            </a:r>
            <a:r>
              <a:rPr dirty="0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2805"/>
            <a:ext cx="8108315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49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intends to respond to this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sends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traffic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 this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X is not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mobile;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therefore X has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fixed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IP</a:t>
            </a:r>
            <a:r>
              <a:rPr sz="24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address.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routing 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A’s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IP datagram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each datagram is sent to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some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router in the foreign network. 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Typically,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this router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foreign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agent.</a:t>
            </a:r>
            <a:r>
              <a:rPr sz="24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X’s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IP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static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destination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IP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header.</a:t>
            </a:r>
            <a:endParaRPr sz="2400">
              <a:latin typeface="Times New Roman"/>
              <a:cs typeface="Times New Roman"/>
            </a:endParaRPr>
          </a:p>
          <a:p>
            <a:pPr marL="12700" marR="101155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306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IP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datagram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travels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directly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across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X’s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IP address as the destination</a:t>
            </a:r>
            <a:r>
              <a:rPr sz="24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936" y="552653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Working </a:t>
            </a:r>
            <a:r>
              <a:rPr dirty="0"/>
              <a:t>of Mobile</a:t>
            </a:r>
            <a:r>
              <a:rPr spc="-75" dirty="0"/>
              <a:t> </a:t>
            </a:r>
            <a:r>
              <a:rPr dirty="0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851405"/>
            <a:ext cx="77692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132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Discovery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 mobile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node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discovery procedure</a:t>
            </a:r>
            <a:r>
              <a:rPr sz="2400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 identify prospective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agents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foreign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agents.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Registration -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 mobile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node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registration procedure</a:t>
            </a:r>
            <a:r>
              <a:rPr sz="2400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 inform its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 of its care-of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address.</a:t>
            </a:r>
            <a:endParaRPr sz="2400">
              <a:latin typeface="Times New Roman"/>
              <a:cs typeface="Times New Roman"/>
            </a:endParaRPr>
          </a:p>
          <a:p>
            <a:pPr marL="12700" marR="77025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306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Tunneling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Tunneling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procedure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used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forward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IP  datagrams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from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 to a care of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013" y="552653"/>
            <a:ext cx="4133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IP headers in Mobile</a:t>
            </a:r>
            <a:r>
              <a:rPr spc="-310" dirty="0"/>
              <a:t> </a:t>
            </a:r>
            <a:r>
              <a:rPr dirty="0"/>
              <a:t>IP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219200"/>
            <a:ext cx="6248400" cy="541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626" y="552653"/>
            <a:ext cx="1947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Cellular</a:t>
            </a:r>
            <a:r>
              <a:rPr spc="-165" dirty="0"/>
              <a:t> </a:t>
            </a:r>
            <a:r>
              <a:rPr dirty="0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2805"/>
            <a:ext cx="78816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None of the nodes know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exact location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of a mobile host.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Packets addressed to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mobile host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 routed to its current base  station on a hop-by-hop basis where each node only needs to  know on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its outgoing ports to forward packets. This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limited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routing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(referred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as mapping)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 local to the  node and does not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assume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 nodes have any knowledge of</a:t>
            </a:r>
            <a:r>
              <a:rPr sz="2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 wireless network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topology.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Mappings are created and updated  based on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packets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transmitted by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626" y="552653"/>
            <a:ext cx="1947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Cellular</a:t>
            </a:r>
            <a:r>
              <a:rPr spc="-165" dirty="0"/>
              <a:t> </a:t>
            </a:r>
            <a:r>
              <a:rPr dirty="0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2805"/>
            <a:ext cx="7837170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134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Uses two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parallel structures 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mappings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Paging  Caches (PC)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Routing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Caches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(RC)</a:t>
            </a:r>
            <a:endParaRPr sz="2400">
              <a:latin typeface="Times New Roman"/>
              <a:cs typeface="Times New Roman"/>
            </a:endParaRPr>
          </a:p>
          <a:p>
            <a:pPr marL="12700" marR="36131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PCs maintain mappings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stationary and idle (not in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state)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RC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maintains mappings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hosts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Mapping entries in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have a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large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timeout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interval, in the  order 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seconds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minutes.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RCs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maintain mappings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mobile  hosts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currently receiving data or expecting to receive</a:t>
            </a:r>
            <a:r>
              <a:rPr sz="2400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41" y="552653"/>
            <a:ext cx="78232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05860" marR="5080" indent="-3693795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Relationship between Mobile IP </a:t>
            </a:r>
            <a:r>
              <a:rPr spc="-5" dirty="0"/>
              <a:t>and</a:t>
            </a:r>
            <a:r>
              <a:rPr spc="-310" dirty="0"/>
              <a:t> </a:t>
            </a:r>
            <a:r>
              <a:rPr dirty="0"/>
              <a:t>Cellular  IP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362200"/>
            <a:ext cx="68580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0660" y="552653"/>
            <a:ext cx="4434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Overview </a:t>
            </a:r>
            <a:r>
              <a:rPr dirty="0"/>
              <a:t>of IEEE</a:t>
            </a:r>
            <a:r>
              <a:rPr spc="-114" dirty="0"/>
              <a:t> </a:t>
            </a:r>
            <a:r>
              <a:rPr dirty="0"/>
              <a:t>802.16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00200"/>
            <a:ext cx="76200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2417" y="552653"/>
            <a:ext cx="528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Sub-standards of IEEE</a:t>
            </a:r>
            <a:r>
              <a:rPr spc="-110" dirty="0"/>
              <a:t> </a:t>
            </a:r>
            <a:r>
              <a:rPr dirty="0"/>
              <a:t>802.16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68632"/>
            <a:ext cx="7927340" cy="24034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IEEE 802.16.1 -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Air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interface for 10 to 66</a:t>
            </a:r>
            <a:r>
              <a:rPr sz="24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GHz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IEEE 802.16.2 - Coexistence of broadband wireless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IEEE 802.16.3 -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Air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interface for licensed frequencies, 2 to</a:t>
            </a:r>
            <a:r>
              <a:rPr sz="2400" spc="-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11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GHz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269" y="552653"/>
            <a:ext cx="38481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Basics of IEEE</a:t>
            </a:r>
            <a:r>
              <a:rPr spc="-65" dirty="0"/>
              <a:t> </a:t>
            </a:r>
            <a:r>
              <a:rPr dirty="0"/>
              <a:t>802.16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2805"/>
            <a:ext cx="785050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IEEE 802.16 standards are concerned with the air interface  between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subscriber’s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transceiver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a base</a:t>
            </a:r>
            <a:r>
              <a:rPr sz="24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transceiver  station</a:t>
            </a:r>
            <a:endParaRPr sz="24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306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Convergence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870" y="552653"/>
            <a:ext cx="26136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</a:t>
            </a:r>
            <a:r>
              <a:rPr spc="-8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2805"/>
            <a:ext cx="813117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449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Specifies the frequency band,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modulation scheme, error-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correction techniques, synchronization between transmitter</a:t>
            </a:r>
            <a:r>
              <a:rPr sz="2400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receiver,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data rate and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multiplexing</a:t>
            </a:r>
            <a:r>
              <a:rPr sz="24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Both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TDD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FDD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alternatives support adaptive burst</a:t>
            </a:r>
            <a:r>
              <a:rPr sz="24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profiles  in which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modulation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coding options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dynamically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assigned on a burst-by-burst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basis</a:t>
            </a:r>
            <a:endParaRPr sz="24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306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Three physical layer for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services: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Wireless</a:t>
            </a:r>
            <a:r>
              <a:rPr sz="2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MAN-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SC2,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Wireless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MAN-OFDM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Wireless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MAN-OFDMA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701" y="552653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Medium Access </a:t>
            </a:r>
            <a:r>
              <a:rPr spc="-10" dirty="0"/>
              <a:t>Control</a:t>
            </a:r>
            <a:r>
              <a:rPr spc="-260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40032"/>
            <a:ext cx="7921625" cy="24034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Designed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point-to-multipoint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broadband wireless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422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need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very high bit rates, both uplink (to</a:t>
            </a:r>
            <a:r>
              <a:rPr sz="24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station)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downlink (from the base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station)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Services like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multimedia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voice can run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802.16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MAC</a:t>
            </a:r>
            <a:r>
              <a:rPr sz="2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equipped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accommodate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both continuous and bursty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152" y="552653"/>
            <a:ext cx="34258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Convergence</a:t>
            </a:r>
            <a:r>
              <a:rPr spc="-80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40032"/>
            <a:ext cx="7698105" cy="18548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Provides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functions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specific to the service being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provided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Bearer services include digital audio/video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multicast,</a:t>
            </a:r>
            <a:r>
              <a:rPr sz="24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digital 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telephony, 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ATM,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Internet access, wireless trunks in telephone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frame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relay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161" y="552653"/>
            <a:ext cx="17526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Mobile</a:t>
            </a:r>
            <a:r>
              <a:rPr spc="-95" dirty="0"/>
              <a:t> </a:t>
            </a:r>
            <a:r>
              <a:rPr dirty="0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8005"/>
            <a:ext cx="800671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‘Mobile IP’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signifies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while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user is connected</a:t>
            </a:r>
            <a:r>
              <a:rPr sz="2400" spc="-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across the Internet and the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user’s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point of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attachment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changes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dynamically,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 connections are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maintained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despite the  change in underlying network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properties</a:t>
            </a:r>
            <a:endParaRPr sz="24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Similar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handoff/roaming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situation in cellular</a:t>
            </a:r>
            <a:r>
              <a:rPr sz="24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12700" marR="60706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877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Mobile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IP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allows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node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IP</a:t>
            </a:r>
            <a:r>
              <a:rPr sz="2400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addresses  called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 and care of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12700" marR="55753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5306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static and known to everybody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4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 identity of the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endParaRPr sz="2400">
              <a:latin typeface="Times New Roman"/>
              <a:cs typeface="Times New Roman"/>
            </a:endParaRPr>
          </a:p>
          <a:p>
            <a:pPr marL="12700" marR="25400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306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care of address changes at each new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point of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attachment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can be thought of as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mobile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node’s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location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specific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936" y="552653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Working </a:t>
            </a:r>
            <a:r>
              <a:rPr dirty="0"/>
              <a:t>of Mobile</a:t>
            </a:r>
            <a:r>
              <a:rPr spc="-75" dirty="0"/>
              <a:t> </a:t>
            </a:r>
            <a:r>
              <a:rPr dirty="0"/>
              <a:t>IP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519300"/>
            <a:ext cx="7086600" cy="4271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924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Times New Roman</vt:lpstr>
      <vt:lpstr>Wingdings</vt:lpstr>
      <vt:lpstr>Office Theme</vt:lpstr>
      <vt:lpstr>Mobile Computing</vt:lpstr>
      <vt:lpstr>Overview of IEEE 802.16</vt:lpstr>
      <vt:lpstr>Sub-standards of IEEE 802.16</vt:lpstr>
      <vt:lpstr>Basics of IEEE 802.16</vt:lpstr>
      <vt:lpstr>Physical Layer</vt:lpstr>
      <vt:lpstr>Medium Access Control Layer</vt:lpstr>
      <vt:lpstr>Convergence Layer</vt:lpstr>
      <vt:lpstr>Mobile IP</vt:lpstr>
      <vt:lpstr>Working of Mobile IP</vt:lpstr>
      <vt:lpstr>Working of Mobile IP</vt:lpstr>
      <vt:lpstr>Working of Mobile IP</vt:lpstr>
      <vt:lpstr>Working of Mobile IP</vt:lpstr>
      <vt:lpstr>Working of Mobile IP</vt:lpstr>
      <vt:lpstr>IP headers in Mobile IP</vt:lpstr>
      <vt:lpstr>Cellular IP</vt:lpstr>
      <vt:lpstr>Cellular IP</vt:lpstr>
      <vt:lpstr>Relationship between Mobile IP and Cellular  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GIT</dc:creator>
  <cp:lastModifiedBy>Windows User</cp:lastModifiedBy>
  <cp:revision>2</cp:revision>
  <dcterms:created xsi:type="dcterms:W3CDTF">2020-10-15T06:02:36Z</dcterms:created>
  <dcterms:modified xsi:type="dcterms:W3CDTF">2020-10-15T06:14:01Z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2012-08-06T00:00:00Z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2020-10-15T00:00:00Z</vt:filetime>
  </property>
</Properties>
</file>