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9" r:id="rId12"/>
    <p:sldId id="270" r:id="rId13"/>
    <p:sldId id="271" r:id="rId14"/>
    <p:sldId id="272" r:id="rId15"/>
    <p:sldId id="273" r:id="rId16"/>
    <p:sldId id="274" r:id="rId17"/>
    <p:sldId id="275" r:id="rId1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jpe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93444" y="1590802"/>
            <a:ext cx="7157110" cy="2220595"/>
          </a:xfrm>
          <a:prstGeom prst="rect">
            <a:avLst/>
          </a:prstGeom>
        </p:spPr>
        <p:txBody>
          <a:bodyPr wrap="square" lIns="0" tIns="0" rIns="0" bIns="0">
            <a:spAutoFit/>
          </a:bodyPr>
          <a:lstStyle>
            <a:lvl1pPr>
              <a:defRPr sz="7200" b="0" i="0">
                <a:solidFill>
                  <a:srgbClr val="EBEBEB"/>
                </a:solidFill>
                <a:latin typeface="Century Gothic"/>
                <a:cs typeface="Century Gothic"/>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11/27/2020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1" i="0">
                <a:solidFill>
                  <a:srgbClr val="EBEBEB"/>
                </a:solidFill>
                <a:latin typeface="Century Gothic"/>
                <a:cs typeface="Century Gothic"/>
              </a:defRPr>
            </a:lvl1pPr>
          </a:lstStyle>
          <a:p>
            <a:endParaRPr/>
          </a:p>
        </p:txBody>
      </p:sp>
      <p:sp>
        <p:nvSpPr>
          <p:cNvPr id="3" name="Holder 3"/>
          <p:cNvSpPr>
            <a:spLocks noGrp="1"/>
          </p:cNvSpPr>
          <p:nvPr>
            <p:ph type="body" idx="1"/>
          </p:nvPr>
        </p:nvSpPr>
        <p:spPr/>
        <p:txBody>
          <a:bodyPr lIns="0" tIns="0" rIns="0" bIns="0"/>
          <a:lstStyle>
            <a:lvl1pPr>
              <a:defRPr sz="2800" b="0" i="0">
                <a:solidFill>
                  <a:schemeClr val="bg1"/>
                </a:solidFill>
                <a:latin typeface="Century Gothic"/>
                <a:cs typeface="Century Gothic"/>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11/27/2020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1" i="0">
                <a:solidFill>
                  <a:srgbClr val="EBEBEB"/>
                </a:solidFill>
                <a:latin typeface="Century Gothic"/>
                <a:cs typeface="Century Gothic"/>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11/27/2020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1" i="0">
                <a:solidFill>
                  <a:srgbClr val="EBEBEB"/>
                </a:solidFill>
                <a:latin typeface="Century Gothic"/>
                <a:cs typeface="Century Gothic"/>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11/27/2020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7999"/>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6298691" y="1676400"/>
            <a:ext cx="2819400" cy="2819400"/>
          </a:xfrm>
          <a:prstGeom prst="rect">
            <a:avLst/>
          </a:prstGeom>
          <a:blipFill>
            <a:blip r:embed="rId3" cstate="print"/>
            <a:stretch>
              <a:fillRect/>
            </a:stretch>
          </a:blipFill>
        </p:spPr>
        <p:txBody>
          <a:bodyPr wrap="square" lIns="0" tIns="0" rIns="0" bIns="0" rtlCol="0"/>
          <a:lstStyle/>
          <a:p>
            <a:endParaRPr/>
          </a:p>
        </p:txBody>
      </p:sp>
      <p:sp>
        <p:nvSpPr>
          <p:cNvPr id="18" name="bg object 18"/>
          <p:cNvSpPr/>
          <p:nvPr/>
        </p:nvSpPr>
        <p:spPr>
          <a:xfrm>
            <a:off x="5689091" y="0"/>
            <a:ext cx="1600200" cy="1143000"/>
          </a:xfrm>
          <a:prstGeom prst="rect">
            <a:avLst/>
          </a:prstGeom>
          <a:blipFill>
            <a:blip r:embed="rId4" cstate="print"/>
            <a:stretch>
              <a:fillRect/>
            </a:stretch>
          </a:blipFill>
        </p:spPr>
        <p:txBody>
          <a:bodyPr wrap="square" lIns="0" tIns="0" rIns="0" bIns="0" rtlCol="0"/>
          <a:lstStyle/>
          <a:p>
            <a:endParaRPr/>
          </a:p>
        </p:txBody>
      </p:sp>
      <p:sp>
        <p:nvSpPr>
          <p:cNvPr id="19" name="bg object 19"/>
          <p:cNvSpPr/>
          <p:nvPr/>
        </p:nvSpPr>
        <p:spPr>
          <a:xfrm>
            <a:off x="6298691" y="6096000"/>
            <a:ext cx="990600" cy="761996"/>
          </a:xfrm>
          <a:prstGeom prst="rect">
            <a:avLst/>
          </a:prstGeom>
          <a:blipFill>
            <a:blip r:embed="rId5" cstate="print"/>
            <a:stretch>
              <a:fillRect/>
            </a:stretch>
          </a:blipFill>
        </p:spPr>
        <p:txBody>
          <a:bodyPr wrap="square" lIns="0" tIns="0" rIns="0" bIns="0" rtlCol="0"/>
          <a:lstStyle/>
          <a:p>
            <a:endParaRPr/>
          </a:p>
        </p:txBody>
      </p:sp>
      <p:sp>
        <p:nvSpPr>
          <p:cNvPr id="20" name="bg object 20"/>
          <p:cNvSpPr/>
          <p:nvPr/>
        </p:nvSpPr>
        <p:spPr>
          <a:xfrm>
            <a:off x="0" y="2679697"/>
            <a:ext cx="4037076" cy="4178300"/>
          </a:xfrm>
          <a:prstGeom prst="rect">
            <a:avLst/>
          </a:prstGeom>
          <a:blipFill>
            <a:blip r:embed="rId6" cstate="print"/>
            <a:stretch>
              <a:fillRect/>
            </a:stretch>
          </a:blipFill>
        </p:spPr>
        <p:txBody>
          <a:bodyPr wrap="square" lIns="0" tIns="0" rIns="0" bIns="0" rtlCol="0"/>
          <a:lstStyle/>
          <a:p>
            <a:endParaRPr/>
          </a:p>
        </p:txBody>
      </p:sp>
      <p:sp>
        <p:nvSpPr>
          <p:cNvPr id="21" name="bg object 21"/>
          <p:cNvSpPr/>
          <p:nvPr/>
        </p:nvSpPr>
        <p:spPr>
          <a:xfrm>
            <a:off x="0" y="2895600"/>
            <a:ext cx="1522476" cy="2362200"/>
          </a:xfrm>
          <a:prstGeom prst="rect">
            <a:avLst/>
          </a:prstGeom>
          <a:blipFill>
            <a:blip r:embed="rId7" cstate="print"/>
            <a:stretch>
              <a:fillRect/>
            </a:stretch>
          </a:blipFill>
        </p:spPr>
        <p:txBody>
          <a:bodyPr wrap="square" lIns="0" tIns="0" rIns="0" bIns="0" rtlCol="0"/>
          <a:lstStyle/>
          <a:p>
            <a:endParaRPr/>
          </a:p>
        </p:txBody>
      </p:sp>
      <p:sp>
        <p:nvSpPr>
          <p:cNvPr id="22" name="bg object 22"/>
          <p:cNvSpPr/>
          <p:nvPr/>
        </p:nvSpPr>
        <p:spPr>
          <a:xfrm>
            <a:off x="7705343" y="0"/>
            <a:ext cx="765048" cy="1164336"/>
          </a:xfrm>
          <a:prstGeom prst="rect">
            <a:avLst/>
          </a:prstGeom>
          <a:blipFill>
            <a:blip r:embed="rId8" cstate="print"/>
            <a:stretch>
              <a:fillRect/>
            </a:stretch>
          </a:blipFill>
        </p:spPr>
        <p:txBody>
          <a:bodyPr wrap="square" lIns="0" tIns="0" rIns="0" bIns="0" rtlCol="0"/>
          <a:lstStyle/>
          <a:p>
            <a:endParaRPr/>
          </a:p>
        </p:txBody>
      </p:sp>
      <p:sp>
        <p:nvSpPr>
          <p:cNvPr id="23" name="bg object 23"/>
          <p:cNvSpPr/>
          <p:nvPr/>
        </p:nvSpPr>
        <p:spPr>
          <a:xfrm>
            <a:off x="7744968" y="0"/>
            <a:ext cx="685800" cy="1099185"/>
          </a:xfrm>
          <a:custGeom>
            <a:avLst/>
            <a:gdLst/>
            <a:ahLst/>
            <a:cxnLst/>
            <a:rect l="l" t="t" r="r" b="b"/>
            <a:pathLst>
              <a:path w="685800" h="1099185">
                <a:moveTo>
                  <a:pt x="685800" y="0"/>
                </a:moveTo>
                <a:lnTo>
                  <a:pt x="0" y="0"/>
                </a:lnTo>
                <a:lnTo>
                  <a:pt x="0" y="1098803"/>
                </a:lnTo>
                <a:lnTo>
                  <a:pt x="685800" y="1098803"/>
                </a:lnTo>
                <a:lnTo>
                  <a:pt x="685800" y="0"/>
                </a:lnTo>
                <a:close/>
              </a:path>
            </a:pathLst>
          </a:custGeom>
          <a:solidFill>
            <a:srgbClr val="AF1512"/>
          </a:solidFill>
        </p:spPr>
        <p:txBody>
          <a:bodyPr wrap="square" lIns="0" tIns="0" rIns="0" bIns="0" rtlCol="0"/>
          <a:lstStyle/>
          <a:p>
            <a:endParaRPr/>
          </a:p>
        </p:txBody>
      </p:sp>
      <p:sp>
        <p:nvSpPr>
          <p:cNvPr id="24" name="bg object 24"/>
          <p:cNvSpPr/>
          <p:nvPr/>
        </p:nvSpPr>
        <p:spPr>
          <a:xfrm>
            <a:off x="2380488" y="2362200"/>
            <a:ext cx="4325112" cy="3948684"/>
          </a:xfrm>
          <a:prstGeom prst="rect">
            <a:avLst/>
          </a:prstGeom>
          <a:blipFill>
            <a:blip r:embed="rId9"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11/27/2020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slideLayout" Target="../slideLayouts/slideLayout3.xml"/><Relationship Id="rId7" Type="http://schemas.openxmlformats.org/officeDocument/2006/relationships/image" Target="../media/image1.jpeg"/><Relationship Id="rId12"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7999"/>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6298691" y="1676400"/>
            <a:ext cx="2819400" cy="2819400"/>
          </a:xfrm>
          <a:prstGeom prst="rect">
            <a:avLst/>
          </a:prstGeom>
          <a:blipFill>
            <a:blip r:embed="rId8" cstate="print"/>
            <a:stretch>
              <a:fillRect/>
            </a:stretch>
          </a:blipFill>
        </p:spPr>
        <p:txBody>
          <a:bodyPr wrap="square" lIns="0" tIns="0" rIns="0" bIns="0" rtlCol="0"/>
          <a:lstStyle/>
          <a:p>
            <a:endParaRPr/>
          </a:p>
        </p:txBody>
      </p:sp>
      <p:sp>
        <p:nvSpPr>
          <p:cNvPr id="18" name="bg object 18"/>
          <p:cNvSpPr/>
          <p:nvPr/>
        </p:nvSpPr>
        <p:spPr>
          <a:xfrm>
            <a:off x="5689091" y="0"/>
            <a:ext cx="1600200" cy="1143000"/>
          </a:xfrm>
          <a:prstGeom prst="rect">
            <a:avLst/>
          </a:prstGeom>
          <a:blipFill>
            <a:blip r:embed="rId9" cstate="print"/>
            <a:stretch>
              <a:fillRect/>
            </a:stretch>
          </a:blipFill>
        </p:spPr>
        <p:txBody>
          <a:bodyPr wrap="square" lIns="0" tIns="0" rIns="0" bIns="0" rtlCol="0"/>
          <a:lstStyle/>
          <a:p>
            <a:endParaRPr/>
          </a:p>
        </p:txBody>
      </p:sp>
      <p:sp>
        <p:nvSpPr>
          <p:cNvPr id="19" name="bg object 19"/>
          <p:cNvSpPr/>
          <p:nvPr/>
        </p:nvSpPr>
        <p:spPr>
          <a:xfrm>
            <a:off x="6298691" y="6096000"/>
            <a:ext cx="990600" cy="761996"/>
          </a:xfrm>
          <a:prstGeom prst="rect">
            <a:avLst/>
          </a:prstGeom>
          <a:blipFill>
            <a:blip r:embed="rId10" cstate="print"/>
            <a:stretch>
              <a:fillRect/>
            </a:stretch>
          </a:blipFill>
        </p:spPr>
        <p:txBody>
          <a:bodyPr wrap="square" lIns="0" tIns="0" rIns="0" bIns="0" rtlCol="0"/>
          <a:lstStyle/>
          <a:p>
            <a:endParaRPr/>
          </a:p>
        </p:txBody>
      </p:sp>
      <p:sp>
        <p:nvSpPr>
          <p:cNvPr id="20" name="bg object 20"/>
          <p:cNvSpPr/>
          <p:nvPr/>
        </p:nvSpPr>
        <p:spPr>
          <a:xfrm>
            <a:off x="0" y="2679697"/>
            <a:ext cx="4037076" cy="4178300"/>
          </a:xfrm>
          <a:prstGeom prst="rect">
            <a:avLst/>
          </a:prstGeom>
          <a:blipFill>
            <a:blip r:embed="rId11" cstate="print"/>
            <a:stretch>
              <a:fillRect/>
            </a:stretch>
          </a:blipFill>
        </p:spPr>
        <p:txBody>
          <a:bodyPr wrap="square" lIns="0" tIns="0" rIns="0" bIns="0" rtlCol="0"/>
          <a:lstStyle/>
          <a:p>
            <a:endParaRPr/>
          </a:p>
        </p:txBody>
      </p:sp>
      <p:sp>
        <p:nvSpPr>
          <p:cNvPr id="21" name="bg object 21"/>
          <p:cNvSpPr/>
          <p:nvPr/>
        </p:nvSpPr>
        <p:spPr>
          <a:xfrm>
            <a:off x="0" y="2895600"/>
            <a:ext cx="1522476" cy="2362200"/>
          </a:xfrm>
          <a:prstGeom prst="rect">
            <a:avLst/>
          </a:prstGeom>
          <a:blipFill>
            <a:blip r:embed="rId12" cstate="print"/>
            <a:stretch>
              <a:fillRect/>
            </a:stretch>
          </a:blipFill>
        </p:spPr>
        <p:txBody>
          <a:bodyPr wrap="square" lIns="0" tIns="0" rIns="0" bIns="0" rtlCol="0"/>
          <a:lstStyle/>
          <a:p>
            <a:endParaRPr/>
          </a:p>
        </p:txBody>
      </p:sp>
      <p:sp>
        <p:nvSpPr>
          <p:cNvPr id="22" name="bg object 22"/>
          <p:cNvSpPr/>
          <p:nvPr/>
        </p:nvSpPr>
        <p:spPr>
          <a:xfrm>
            <a:off x="7705343" y="0"/>
            <a:ext cx="765048" cy="1164336"/>
          </a:xfrm>
          <a:prstGeom prst="rect">
            <a:avLst/>
          </a:prstGeom>
          <a:blipFill>
            <a:blip r:embed="rId13" cstate="print"/>
            <a:stretch>
              <a:fillRect/>
            </a:stretch>
          </a:blipFill>
        </p:spPr>
        <p:txBody>
          <a:bodyPr wrap="square" lIns="0" tIns="0" rIns="0" bIns="0" rtlCol="0"/>
          <a:lstStyle/>
          <a:p>
            <a:endParaRPr/>
          </a:p>
        </p:txBody>
      </p:sp>
      <p:sp>
        <p:nvSpPr>
          <p:cNvPr id="23" name="bg object 23"/>
          <p:cNvSpPr/>
          <p:nvPr/>
        </p:nvSpPr>
        <p:spPr>
          <a:xfrm>
            <a:off x="7744968" y="0"/>
            <a:ext cx="685800" cy="1099185"/>
          </a:xfrm>
          <a:custGeom>
            <a:avLst/>
            <a:gdLst/>
            <a:ahLst/>
            <a:cxnLst/>
            <a:rect l="l" t="t" r="r" b="b"/>
            <a:pathLst>
              <a:path w="685800" h="1099185">
                <a:moveTo>
                  <a:pt x="685800" y="0"/>
                </a:moveTo>
                <a:lnTo>
                  <a:pt x="0" y="0"/>
                </a:lnTo>
                <a:lnTo>
                  <a:pt x="0" y="1098803"/>
                </a:lnTo>
                <a:lnTo>
                  <a:pt x="685800" y="1098803"/>
                </a:lnTo>
                <a:lnTo>
                  <a:pt x="685800" y="0"/>
                </a:lnTo>
                <a:close/>
              </a:path>
            </a:pathLst>
          </a:custGeom>
          <a:solidFill>
            <a:srgbClr val="AF1512"/>
          </a:solidFill>
        </p:spPr>
        <p:txBody>
          <a:bodyPr wrap="square" lIns="0" tIns="0" rIns="0" bIns="0" rtlCol="0"/>
          <a:lstStyle/>
          <a:p>
            <a:endParaRPr/>
          </a:p>
        </p:txBody>
      </p:sp>
      <p:sp>
        <p:nvSpPr>
          <p:cNvPr id="2" name="Holder 2"/>
          <p:cNvSpPr>
            <a:spLocks noGrp="1"/>
          </p:cNvSpPr>
          <p:nvPr>
            <p:ph type="title"/>
          </p:nvPr>
        </p:nvSpPr>
        <p:spPr>
          <a:xfrm>
            <a:off x="78739" y="23571"/>
            <a:ext cx="8986520" cy="666115"/>
          </a:xfrm>
          <a:prstGeom prst="rect">
            <a:avLst/>
          </a:prstGeom>
        </p:spPr>
        <p:txBody>
          <a:bodyPr wrap="square" lIns="0" tIns="0" rIns="0" bIns="0">
            <a:spAutoFit/>
          </a:bodyPr>
          <a:lstStyle>
            <a:lvl1pPr>
              <a:defRPr sz="4200" b="1" i="0">
                <a:solidFill>
                  <a:srgbClr val="EBEBEB"/>
                </a:solidFill>
                <a:latin typeface="Century Gothic"/>
                <a:cs typeface="Century Gothic"/>
              </a:defRPr>
            </a:lvl1pPr>
          </a:lstStyle>
          <a:p>
            <a:endParaRPr/>
          </a:p>
        </p:txBody>
      </p:sp>
      <p:sp>
        <p:nvSpPr>
          <p:cNvPr id="3" name="Holder 3"/>
          <p:cNvSpPr>
            <a:spLocks noGrp="1"/>
          </p:cNvSpPr>
          <p:nvPr>
            <p:ph type="body" idx="1"/>
          </p:nvPr>
        </p:nvSpPr>
        <p:spPr>
          <a:xfrm>
            <a:off x="546100" y="1625549"/>
            <a:ext cx="8051800" cy="3470275"/>
          </a:xfrm>
          <a:prstGeom prst="rect">
            <a:avLst/>
          </a:prstGeom>
        </p:spPr>
        <p:txBody>
          <a:bodyPr wrap="square" lIns="0" tIns="0" rIns="0" bIns="0">
            <a:spAutoFit/>
          </a:bodyPr>
          <a:lstStyle>
            <a:lvl1pPr>
              <a:defRPr sz="2800" b="0" i="0">
                <a:solidFill>
                  <a:schemeClr val="bg1"/>
                </a:solidFill>
                <a:latin typeface="Century Gothic"/>
                <a:cs typeface="Century Gothic"/>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11/27/2020</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152400" y="1590802"/>
            <a:ext cx="8763000" cy="2598147"/>
          </a:xfrm>
          <a:prstGeom prst="rect">
            <a:avLst/>
          </a:prstGeom>
        </p:spPr>
        <p:txBody>
          <a:bodyPr vert="horz" wrap="square" lIns="0" tIns="12700" rIns="0" bIns="0" rtlCol="0">
            <a:spAutoFit/>
          </a:bodyPr>
          <a:lstStyle/>
          <a:p>
            <a:r>
              <a:rPr lang="en-US" sz="2800" b="1" dirty="0" smtClean="0">
                <a:solidFill>
                  <a:schemeClr val="tx1"/>
                </a:solidFill>
                <a:latin typeface="Times New Roman" pitchFamily="18" charset="0"/>
                <a:cs typeface="Times New Roman" pitchFamily="18" charset="0"/>
              </a:rPr>
              <a:t>Program 6(Binary Search - Path Testing) /* Design, develop a code and run the program in any suitable language to implement the binary search algorithm. Determine the basis paths and using them derive different test cases execute these test cases and discuss the test results */</a:t>
            </a:r>
            <a:endParaRPr lang="en-US" sz="2800" b="1"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992" y="55245"/>
            <a:ext cx="8924925" cy="665480"/>
          </a:xfrm>
          <a:prstGeom prst="rect">
            <a:avLst/>
          </a:prstGeom>
        </p:spPr>
        <p:txBody>
          <a:bodyPr vert="horz" wrap="square" lIns="0" tIns="12700" rIns="0" bIns="0" rtlCol="0">
            <a:spAutoFit/>
          </a:bodyPr>
          <a:lstStyle/>
          <a:p>
            <a:pPr marL="12700">
              <a:lnSpc>
                <a:spcPct val="100000"/>
              </a:lnSpc>
              <a:spcBef>
                <a:spcPts val="100"/>
              </a:spcBef>
            </a:pPr>
            <a:r>
              <a:rPr spc="-5" dirty="0"/>
              <a:t>Determine </a:t>
            </a:r>
            <a:r>
              <a:rPr dirty="0"/>
              <a:t>Cyclomatic</a:t>
            </a:r>
            <a:r>
              <a:rPr spc="-65" dirty="0"/>
              <a:t> </a:t>
            </a:r>
            <a:r>
              <a:rPr spc="-5" dirty="0"/>
              <a:t>complexity</a:t>
            </a:r>
          </a:p>
        </p:txBody>
      </p:sp>
      <p:sp>
        <p:nvSpPr>
          <p:cNvPr id="3" name="object 3"/>
          <p:cNvSpPr txBox="1"/>
          <p:nvPr/>
        </p:nvSpPr>
        <p:spPr>
          <a:xfrm>
            <a:off x="229311" y="1235481"/>
            <a:ext cx="7820025" cy="1558925"/>
          </a:xfrm>
          <a:prstGeom prst="rect">
            <a:avLst/>
          </a:prstGeom>
        </p:spPr>
        <p:txBody>
          <a:bodyPr vert="horz" wrap="square" lIns="0" tIns="139065" rIns="0" bIns="0" rtlCol="0">
            <a:spAutoFit/>
          </a:bodyPr>
          <a:lstStyle/>
          <a:p>
            <a:pPr marL="12700">
              <a:lnSpc>
                <a:spcPct val="100000"/>
              </a:lnSpc>
              <a:spcBef>
                <a:spcPts val="1095"/>
              </a:spcBef>
            </a:pPr>
            <a:r>
              <a:rPr sz="2800" b="1" spc="-5" dirty="0">
                <a:solidFill>
                  <a:srgbClr val="FFFFFF"/>
                </a:solidFill>
                <a:latin typeface="Century Gothic"/>
                <a:cs typeface="Century Gothic"/>
              </a:rPr>
              <a:t>Cyclomatic </a:t>
            </a:r>
            <a:r>
              <a:rPr sz="2800" b="1" spc="-10" dirty="0">
                <a:solidFill>
                  <a:srgbClr val="FFFFFF"/>
                </a:solidFill>
                <a:latin typeface="Century Gothic"/>
                <a:cs typeface="Century Gothic"/>
              </a:rPr>
              <a:t>complexity </a:t>
            </a:r>
            <a:r>
              <a:rPr sz="2800" b="1" spc="-5" dirty="0">
                <a:solidFill>
                  <a:srgbClr val="FFFFFF"/>
                </a:solidFill>
                <a:latin typeface="Century Gothic"/>
                <a:cs typeface="Century Gothic"/>
              </a:rPr>
              <a:t>= </a:t>
            </a:r>
            <a:r>
              <a:rPr sz="2800" b="1" spc="-10" dirty="0">
                <a:solidFill>
                  <a:srgbClr val="FFFFFF"/>
                </a:solidFill>
                <a:latin typeface="Century Gothic"/>
                <a:cs typeface="Century Gothic"/>
              </a:rPr>
              <a:t>edges </a:t>
            </a:r>
            <a:r>
              <a:rPr sz="2800" b="1" spc="-5" dirty="0">
                <a:solidFill>
                  <a:srgbClr val="FFFFFF"/>
                </a:solidFill>
                <a:latin typeface="Century Gothic"/>
                <a:cs typeface="Century Gothic"/>
              </a:rPr>
              <a:t>- </a:t>
            </a:r>
            <a:r>
              <a:rPr sz="2800" b="1" spc="-10" dirty="0">
                <a:solidFill>
                  <a:srgbClr val="FFFFFF"/>
                </a:solidFill>
                <a:latin typeface="Century Gothic"/>
                <a:cs typeface="Century Gothic"/>
              </a:rPr>
              <a:t>nodes </a:t>
            </a:r>
            <a:r>
              <a:rPr sz="2800" b="1" spc="-5" dirty="0">
                <a:solidFill>
                  <a:srgbClr val="FFFFFF"/>
                </a:solidFill>
                <a:latin typeface="Century Gothic"/>
                <a:cs typeface="Century Gothic"/>
              </a:rPr>
              <a:t>+</a:t>
            </a:r>
            <a:r>
              <a:rPr sz="2800" b="1" spc="114" dirty="0">
                <a:solidFill>
                  <a:srgbClr val="FFFFFF"/>
                </a:solidFill>
                <a:latin typeface="Century Gothic"/>
                <a:cs typeface="Century Gothic"/>
              </a:rPr>
              <a:t> </a:t>
            </a:r>
            <a:r>
              <a:rPr sz="2800" b="1" spc="-10" dirty="0">
                <a:solidFill>
                  <a:srgbClr val="FFFFFF"/>
                </a:solidFill>
                <a:latin typeface="Century Gothic"/>
                <a:cs typeface="Century Gothic"/>
              </a:rPr>
              <a:t>2p</a:t>
            </a:r>
            <a:endParaRPr sz="2800">
              <a:latin typeface="Century Gothic"/>
              <a:cs typeface="Century Gothic"/>
            </a:endParaRPr>
          </a:p>
          <a:p>
            <a:pPr marL="354965" marR="465455" indent="-342900">
              <a:lnSpc>
                <a:spcPct val="100000"/>
              </a:lnSpc>
              <a:spcBef>
                <a:spcPts val="994"/>
              </a:spcBef>
              <a:buClr>
                <a:srgbClr val="89D0D5"/>
              </a:buClr>
              <a:buSzPct val="80357"/>
              <a:buFont typeface="Wingdings 3"/>
              <a:buChar char=""/>
              <a:tabLst>
                <a:tab pos="355600" algn="l"/>
              </a:tabLst>
            </a:pPr>
            <a:r>
              <a:rPr sz="2800" spc="-5" dirty="0">
                <a:solidFill>
                  <a:srgbClr val="FFFFFF"/>
                </a:solidFill>
                <a:latin typeface="Century Gothic"/>
                <a:cs typeface="Century Gothic"/>
              </a:rPr>
              <a:t>p = number of unconnected </a:t>
            </a:r>
            <a:r>
              <a:rPr sz="2800" spc="-10" dirty="0">
                <a:solidFill>
                  <a:srgbClr val="FFFFFF"/>
                </a:solidFill>
                <a:latin typeface="Century Gothic"/>
                <a:cs typeface="Century Gothic"/>
              </a:rPr>
              <a:t>parts </a:t>
            </a:r>
            <a:r>
              <a:rPr sz="2800" spc="-5" dirty="0">
                <a:solidFill>
                  <a:srgbClr val="FFFFFF"/>
                </a:solidFill>
                <a:latin typeface="Century Gothic"/>
                <a:cs typeface="Century Gothic"/>
              </a:rPr>
              <a:t>of the  graph.</a:t>
            </a:r>
            <a:endParaRPr sz="2800">
              <a:latin typeface="Century Gothic"/>
              <a:cs typeface="Century Gothic"/>
            </a:endParaRPr>
          </a:p>
        </p:txBody>
      </p:sp>
      <p:sp>
        <p:nvSpPr>
          <p:cNvPr id="4" name="object 4"/>
          <p:cNvSpPr/>
          <p:nvPr/>
        </p:nvSpPr>
        <p:spPr>
          <a:xfrm>
            <a:off x="2318004" y="2683764"/>
            <a:ext cx="3817620" cy="3863340"/>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6328409" y="3854907"/>
            <a:ext cx="2550795" cy="1489710"/>
          </a:xfrm>
          <a:prstGeom prst="rect">
            <a:avLst/>
          </a:prstGeom>
        </p:spPr>
        <p:txBody>
          <a:bodyPr vert="horz" wrap="square" lIns="0" tIns="13335" rIns="0" bIns="0" rtlCol="0">
            <a:spAutoFit/>
          </a:bodyPr>
          <a:lstStyle/>
          <a:p>
            <a:pPr marL="12700" marR="5080">
              <a:lnSpc>
                <a:spcPct val="100000"/>
              </a:lnSpc>
              <a:spcBef>
                <a:spcPts val="105"/>
              </a:spcBef>
            </a:pPr>
            <a:r>
              <a:rPr sz="3200" spc="-5" dirty="0">
                <a:solidFill>
                  <a:srgbClr val="FFFFFF"/>
                </a:solidFill>
                <a:latin typeface="Century Gothic"/>
                <a:cs typeface="Century Gothic"/>
              </a:rPr>
              <a:t>Cyclomatic  </a:t>
            </a:r>
            <a:r>
              <a:rPr sz="3200" dirty="0">
                <a:solidFill>
                  <a:srgbClr val="FFFFFF"/>
                </a:solidFill>
                <a:latin typeface="Century Gothic"/>
                <a:cs typeface="Century Gothic"/>
              </a:rPr>
              <a:t>complexity</a:t>
            </a:r>
            <a:r>
              <a:rPr sz="3200" spc="-90" dirty="0">
                <a:solidFill>
                  <a:srgbClr val="FFFFFF"/>
                </a:solidFill>
                <a:latin typeface="Century Gothic"/>
                <a:cs typeface="Century Gothic"/>
              </a:rPr>
              <a:t> </a:t>
            </a:r>
            <a:r>
              <a:rPr sz="3200" dirty="0">
                <a:solidFill>
                  <a:srgbClr val="FFFFFF"/>
                </a:solidFill>
                <a:latin typeface="Century Gothic"/>
                <a:cs typeface="Century Gothic"/>
              </a:rPr>
              <a:t>=  8-7+ </a:t>
            </a:r>
            <a:r>
              <a:rPr sz="3200" spc="-5" dirty="0">
                <a:solidFill>
                  <a:srgbClr val="FFFFFF"/>
                </a:solidFill>
                <a:latin typeface="Century Gothic"/>
                <a:cs typeface="Century Gothic"/>
              </a:rPr>
              <a:t>2*1=</a:t>
            </a:r>
            <a:r>
              <a:rPr sz="3200" spc="-45" dirty="0">
                <a:solidFill>
                  <a:srgbClr val="FFFFFF"/>
                </a:solidFill>
                <a:latin typeface="Century Gothic"/>
                <a:cs typeface="Century Gothic"/>
              </a:rPr>
              <a:t> </a:t>
            </a:r>
            <a:r>
              <a:rPr sz="3200" spc="-5" dirty="0">
                <a:solidFill>
                  <a:srgbClr val="FFFFFF"/>
                </a:solidFill>
                <a:latin typeface="Century Gothic"/>
                <a:cs typeface="Century Gothic"/>
              </a:rPr>
              <a:t>3.</a:t>
            </a:r>
            <a:endParaRPr sz="3200">
              <a:latin typeface="Century Gothic"/>
              <a:cs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0"/>
            <a:ext cx="6130925" cy="666115"/>
          </a:xfrm>
          <a:prstGeom prst="rect">
            <a:avLst/>
          </a:prstGeom>
        </p:spPr>
        <p:txBody>
          <a:bodyPr vert="horz" wrap="square" lIns="0" tIns="12700" rIns="0" bIns="0" rtlCol="0">
            <a:spAutoFit/>
          </a:bodyPr>
          <a:lstStyle/>
          <a:p>
            <a:pPr marL="12700">
              <a:lnSpc>
                <a:spcPct val="100000"/>
              </a:lnSpc>
              <a:spcBef>
                <a:spcPts val="100"/>
              </a:spcBef>
            </a:pPr>
            <a:r>
              <a:rPr spc="-5" dirty="0"/>
              <a:t>Find </a:t>
            </a:r>
            <a:r>
              <a:rPr dirty="0"/>
              <a:t>a </a:t>
            </a:r>
            <a:r>
              <a:rPr spc="-5" dirty="0"/>
              <a:t>basis </a:t>
            </a:r>
            <a:r>
              <a:rPr dirty="0"/>
              <a:t>set </a:t>
            </a:r>
            <a:r>
              <a:rPr spc="-5" dirty="0"/>
              <a:t>of</a:t>
            </a:r>
            <a:r>
              <a:rPr spc="-40" dirty="0"/>
              <a:t> </a:t>
            </a:r>
            <a:r>
              <a:rPr spc="-5" dirty="0"/>
              <a:t>paths</a:t>
            </a:r>
          </a:p>
        </p:txBody>
      </p:sp>
      <p:sp>
        <p:nvSpPr>
          <p:cNvPr id="3" name="object 3"/>
          <p:cNvSpPr txBox="1"/>
          <p:nvPr/>
        </p:nvSpPr>
        <p:spPr>
          <a:xfrm>
            <a:off x="383540" y="2078862"/>
            <a:ext cx="3877945" cy="452120"/>
          </a:xfrm>
          <a:prstGeom prst="rect">
            <a:avLst/>
          </a:prstGeom>
        </p:spPr>
        <p:txBody>
          <a:bodyPr vert="horz" wrap="square" lIns="0" tIns="12065" rIns="0" bIns="0" rtlCol="0">
            <a:spAutoFit/>
          </a:bodyPr>
          <a:lstStyle/>
          <a:p>
            <a:pPr marL="355600" indent="-342900">
              <a:lnSpc>
                <a:spcPct val="100000"/>
              </a:lnSpc>
              <a:spcBef>
                <a:spcPts val="95"/>
              </a:spcBef>
              <a:buClr>
                <a:srgbClr val="89D0D5"/>
              </a:buClr>
              <a:buSzPct val="80357"/>
              <a:buFont typeface="Wingdings 3"/>
              <a:buChar char=""/>
              <a:tabLst>
                <a:tab pos="355600" algn="l"/>
              </a:tabLst>
            </a:pPr>
            <a:r>
              <a:rPr sz="2800" b="1" spc="-10" dirty="0">
                <a:solidFill>
                  <a:srgbClr val="FFFFFF"/>
                </a:solidFill>
                <a:latin typeface="Century Gothic"/>
                <a:cs typeface="Century Gothic"/>
              </a:rPr>
              <a:t>Path 1</a:t>
            </a:r>
            <a:r>
              <a:rPr sz="2800" spc="-10" dirty="0">
                <a:solidFill>
                  <a:srgbClr val="FFFFFF"/>
                </a:solidFill>
                <a:latin typeface="Century Gothic"/>
                <a:cs typeface="Century Gothic"/>
              </a:rPr>
              <a:t>: </a:t>
            </a:r>
            <a:r>
              <a:rPr sz="2800" spc="-5" dirty="0">
                <a:solidFill>
                  <a:srgbClr val="FFFFFF"/>
                </a:solidFill>
                <a:latin typeface="Century Gothic"/>
                <a:cs typeface="Century Gothic"/>
              </a:rPr>
              <a:t>1, 2, 3, 5, 6,</a:t>
            </a:r>
            <a:r>
              <a:rPr sz="2800" spc="-40" dirty="0">
                <a:solidFill>
                  <a:srgbClr val="FFFFFF"/>
                </a:solidFill>
                <a:latin typeface="Century Gothic"/>
                <a:cs typeface="Century Gothic"/>
              </a:rPr>
              <a:t> </a:t>
            </a:r>
            <a:r>
              <a:rPr sz="2800" spc="-10" dirty="0">
                <a:solidFill>
                  <a:srgbClr val="FFFFFF"/>
                </a:solidFill>
                <a:latin typeface="Century Gothic"/>
                <a:cs typeface="Century Gothic"/>
              </a:rPr>
              <a:t>7.</a:t>
            </a:r>
            <a:endParaRPr sz="2800">
              <a:latin typeface="Century Gothic"/>
              <a:cs typeface="Century Gothic"/>
            </a:endParaRPr>
          </a:p>
        </p:txBody>
      </p:sp>
      <p:sp>
        <p:nvSpPr>
          <p:cNvPr id="4" name="object 4"/>
          <p:cNvSpPr txBox="1"/>
          <p:nvPr/>
        </p:nvSpPr>
        <p:spPr>
          <a:xfrm>
            <a:off x="383540" y="3740277"/>
            <a:ext cx="3877945" cy="452120"/>
          </a:xfrm>
          <a:prstGeom prst="rect">
            <a:avLst/>
          </a:prstGeom>
        </p:spPr>
        <p:txBody>
          <a:bodyPr vert="horz" wrap="square" lIns="0" tIns="12065" rIns="0" bIns="0" rtlCol="0">
            <a:spAutoFit/>
          </a:bodyPr>
          <a:lstStyle/>
          <a:p>
            <a:pPr marL="355600" indent="-342900">
              <a:lnSpc>
                <a:spcPct val="100000"/>
              </a:lnSpc>
              <a:spcBef>
                <a:spcPts val="95"/>
              </a:spcBef>
              <a:buClr>
                <a:srgbClr val="89D0D5"/>
              </a:buClr>
              <a:buSzPct val="80357"/>
              <a:buFont typeface="Wingdings 3"/>
              <a:buChar char=""/>
              <a:tabLst>
                <a:tab pos="355600" algn="l"/>
              </a:tabLst>
            </a:pPr>
            <a:r>
              <a:rPr sz="2800" b="1" spc="-10" dirty="0">
                <a:solidFill>
                  <a:srgbClr val="FFFFFF"/>
                </a:solidFill>
                <a:latin typeface="Century Gothic"/>
                <a:cs typeface="Century Gothic"/>
              </a:rPr>
              <a:t>Path 2</a:t>
            </a:r>
            <a:r>
              <a:rPr sz="2800" spc="-10" dirty="0">
                <a:solidFill>
                  <a:srgbClr val="FFFFFF"/>
                </a:solidFill>
                <a:latin typeface="Century Gothic"/>
                <a:cs typeface="Century Gothic"/>
              </a:rPr>
              <a:t>: </a:t>
            </a:r>
            <a:r>
              <a:rPr sz="2800" spc="-5" dirty="0">
                <a:solidFill>
                  <a:srgbClr val="FFFFFF"/>
                </a:solidFill>
                <a:latin typeface="Century Gothic"/>
                <a:cs typeface="Century Gothic"/>
              </a:rPr>
              <a:t>1, 2, 4, 5, 6,</a:t>
            </a:r>
            <a:r>
              <a:rPr sz="2800" spc="-45" dirty="0">
                <a:solidFill>
                  <a:srgbClr val="FFFFFF"/>
                </a:solidFill>
                <a:latin typeface="Century Gothic"/>
                <a:cs typeface="Century Gothic"/>
              </a:rPr>
              <a:t> </a:t>
            </a:r>
            <a:r>
              <a:rPr sz="2800" spc="-10" dirty="0">
                <a:solidFill>
                  <a:srgbClr val="FFFFFF"/>
                </a:solidFill>
                <a:latin typeface="Century Gothic"/>
                <a:cs typeface="Century Gothic"/>
              </a:rPr>
              <a:t>7.</a:t>
            </a:r>
            <a:endParaRPr sz="2800">
              <a:latin typeface="Century Gothic"/>
              <a:cs typeface="Century Gothic"/>
            </a:endParaRPr>
          </a:p>
        </p:txBody>
      </p:sp>
      <p:sp>
        <p:nvSpPr>
          <p:cNvPr id="5" name="object 5"/>
          <p:cNvSpPr txBox="1"/>
          <p:nvPr/>
        </p:nvSpPr>
        <p:spPr>
          <a:xfrm>
            <a:off x="383540" y="5401462"/>
            <a:ext cx="2697480" cy="452120"/>
          </a:xfrm>
          <a:prstGeom prst="rect">
            <a:avLst/>
          </a:prstGeom>
        </p:spPr>
        <p:txBody>
          <a:bodyPr vert="horz" wrap="square" lIns="0" tIns="12065" rIns="0" bIns="0" rtlCol="0">
            <a:spAutoFit/>
          </a:bodyPr>
          <a:lstStyle/>
          <a:p>
            <a:pPr marL="355600" indent="-342900">
              <a:lnSpc>
                <a:spcPct val="100000"/>
              </a:lnSpc>
              <a:spcBef>
                <a:spcPts val="95"/>
              </a:spcBef>
              <a:buClr>
                <a:srgbClr val="89D0D5"/>
              </a:buClr>
              <a:buSzPct val="80357"/>
              <a:buFont typeface="Wingdings 3"/>
              <a:buChar char=""/>
              <a:tabLst>
                <a:tab pos="355600" algn="l"/>
              </a:tabLst>
            </a:pPr>
            <a:r>
              <a:rPr sz="2800" b="1" spc="-5" dirty="0">
                <a:solidFill>
                  <a:srgbClr val="FFFFFF"/>
                </a:solidFill>
                <a:latin typeface="Century Gothic"/>
                <a:cs typeface="Century Gothic"/>
              </a:rPr>
              <a:t>Path </a:t>
            </a:r>
            <a:r>
              <a:rPr sz="2800" b="1" spc="-10" dirty="0">
                <a:solidFill>
                  <a:srgbClr val="FFFFFF"/>
                </a:solidFill>
                <a:latin typeface="Century Gothic"/>
                <a:cs typeface="Century Gothic"/>
              </a:rPr>
              <a:t>3</a:t>
            </a:r>
            <a:r>
              <a:rPr sz="2800" spc="-10" dirty="0">
                <a:solidFill>
                  <a:srgbClr val="FFFFFF"/>
                </a:solidFill>
                <a:latin typeface="Century Gothic"/>
                <a:cs typeface="Century Gothic"/>
              </a:rPr>
              <a:t>: </a:t>
            </a:r>
            <a:r>
              <a:rPr sz="2800" spc="-5" dirty="0">
                <a:solidFill>
                  <a:srgbClr val="FFFFFF"/>
                </a:solidFill>
                <a:latin typeface="Century Gothic"/>
                <a:cs typeface="Century Gothic"/>
              </a:rPr>
              <a:t>1, 6,</a:t>
            </a:r>
            <a:r>
              <a:rPr sz="2800" spc="-75" dirty="0">
                <a:solidFill>
                  <a:srgbClr val="FFFFFF"/>
                </a:solidFill>
                <a:latin typeface="Century Gothic"/>
                <a:cs typeface="Century Gothic"/>
              </a:rPr>
              <a:t> </a:t>
            </a:r>
            <a:r>
              <a:rPr sz="2800" spc="-10" dirty="0">
                <a:solidFill>
                  <a:srgbClr val="FFFFFF"/>
                </a:solidFill>
                <a:latin typeface="Century Gothic"/>
                <a:cs typeface="Century Gothic"/>
              </a:rPr>
              <a:t>7.</a:t>
            </a:r>
            <a:endParaRPr sz="2800">
              <a:latin typeface="Century Gothic"/>
              <a:cs typeface="Century Gothic"/>
            </a:endParaRPr>
          </a:p>
        </p:txBody>
      </p:sp>
      <p:grpSp>
        <p:nvGrpSpPr>
          <p:cNvPr id="6" name="object 6"/>
          <p:cNvGrpSpPr/>
          <p:nvPr/>
        </p:nvGrpSpPr>
        <p:grpSpPr>
          <a:xfrm>
            <a:off x="4648200" y="1676400"/>
            <a:ext cx="3360420" cy="4857115"/>
            <a:chOff x="4648200" y="1676400"/>
            <a:chExt cx="3360420" cy="4857115"/>
          </a:xfrm>
        </p:grpSpPr>
        <p:sp>
          <p:nvSpPr>
            <p:cNvPr id="7" name="object 7"/>
            <p:cNvSpPr/>
            <p:nvPr/>
          </p:nvSpPr>
          <p:spPr>
            <a:xfrm>
              <a:off x="4800600" y="1752600"/>
              <a:ext cx="3208020" cy="4495800"/>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4724400" y="1752600"/>
              <a:ext cx="3267455" cy="4753356"/>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4724400" y="1752600"/>
              <a:ext cx="3204972" cy="4661916"/>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4648200" y="1676400"/>
              <a:ext cx="3337559" cy="4856988"/>
            </a:xfrm>
            <a:prstGeom prst="rect">
              <a:avLst/>
            </a:prstGeom>
            <a:blipFill>
              <a:blip r:embed="rId5" cstate="print"/>
              <a:stretch>
                <a:fillRect/>
              </a:stretch>
            </a:blipFill>
          </p:spPr>
          <p:txBody>
            <a:bodyPr wrap="square" lIns="0" tIns="0" rIns="0" bIns="0" rtlCol="0"/>
            <a:lstStyle/>
            <a:p>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744" y="55880"/>
            <a:ext cx="8014334" cy="605155"/>
          </a:xfrm>
          <a:prstGeom prst="rect">
            <a:avLst/>
          </a:prstGeom>
        </p:spPr>
        <p:txBody>
          <a:bodyPr vert="horz" wrap="square" lIns="0" tIns="12700" rIns="0" bIns="0" rtlCol="0">
            <a:spAutoFit/>
          </a:bodyPr>
          <a:lstStyle/>
          <a:p>
            <a:pPr marL="12700">
              <a:lnSpc>
                <a:spcPct val="100000"/>
              </a:lnSpc>
              <a:spcBef>
                <a:spcPts val="100"/>
              </a:spcBef>
            </a:pPr>
            <a:r>
              <a:rPr sz="3800" dirty="0"/>
              <a:t>Generate test </a:t>
            </a:r>
            <a:r>
              <a:rPr sz="3800" spc="-5" dirty="0"/>
              <a:t>cases </a:t>
            </a:r>
            <a:r>
              <a:rPr sz="3800" dirty="0"/>
              <a:t>for </a:t>
            </a:r>
            <a:r>
              <a:rPr sz="3800" spc="-5" dirty="0"/>
              <a:t>each</a:t>
            </a:r>
            <a:r>
              <a:rPr sz="3800" spc="-55" dirty="0"/>
              <a:t> </a:t>
            </a:r>
            <a:r>
              <a:rPr sz="3800" spc="-5" dirty="0"/>
              <a:t>path</a:t>
            </a:r>
            <a:endParaRPr sz="3800"/>
          </a:p>
        </p:txBody>
      </p:sp>
      <p:sp>
        <p:nvSpPr>
          <p:cNvPr id="3" name="object 3"/>
          <p:cNvSpPr txBox="1"/>
          <p:nvPr/>
        </p:nvSpPr>
        <p:spPr>
          <a:xfrm>
            <a:off x="383540" y="2159635"/>
            <a:ext cx="8265159" cy="1433195"/>
          </a:xfrm>
          <a:prstGeom prst="rect">
            <a:avLst/>
          </a:prstGeom>
        </p:spPr>
        <p:txBody>
          <a:bodyPr vert="horz" wrap="square" lIns="0" tIns="12065" rIns="0" bIns="0" rtlCol="0">
            <a:spAutoFit/>
          </a:bodyPr>
          <a:lstStyle/>
          <a:p>
            <a:pPr marL="355600" marR="5080" indent="-342900">
              <a:lnSpc>
                <a:spcPct val="100000"/>
              </a:lnSpc>
              <a:spcBef>
                <a:spcPts val="95"/>
              </a:spcBef>
              <a:buClr>
                <a:srgbClr val="89D0D5"/>
              </a:buClr>
              <a:buSzPct val="80357"/>
              <a:buFont typeface="Wingdings 3"/>
              <a:buChar char=""/>
              <a:tabLst>
                <a:tab pos="355600" algn="l"/>
              </a:tabLst>
            </a:pPr>
            <a:r>
              <a:rPr sz="2800" spc="-30" dirty="0">
                <a:solidFill>
                  <a:srgbClr val="FFFFFF"/>
                </a:solidFill>
                <a:latin typeface="Century Gothic"/>
                <a:cs typeface="Century Gothic"/>
              </a:rPr>
              <a:t>We </a:t>
            </a:r>
            <a:r>
              <a:rPr sz="2800" spc="-5" dirty="0">
                <a:solidFill>
                  <a:srgbClr val="FFFFFF"/>
                </a:solidFill>
                <a:latin typeface="Century Gothic"/>
                <a:cs typeface="Century Gothic"/>
              </a:rPr>
              <a:t>have 3 </a:t>
            </a:r>
            <a:r>
              <a:rPr sz="2800" spc="-10" dirty="0">
                <a:solidFill>
                  <a:srgbClr val="FFFFFF"/>
                </a:solidFill>
                <a:latin typeface="Century Gothic"/>
                <a:cs typeface="Century Gothic"/>
              </a:rPr>
              <a:t>paths </a:t>
            </a:r>
            <a:r>
              <a:rPr sz="2800" spc="-5" dirty="0">
                <a:solidFill>
                  <a:srgbClr val="FFFFFF"/>
                </a:solidFill>
                <a:latin typeface="Century Gothic"/>
                <a:cs typeface="Century Gothic"/>
              </a:rPr>
              <a:t>so </a:t>
            </a:r>
            <a:r>
              <a:rPr sz="2800" spc="-10" dirty="0">
                <a:solidFill>
                  <a:srgbClr val="FFFFFF"/>
                </a:solidFill>
                <a:latin typeface="Century Gothic"/>
                <a:cs typeface="Century Gothic"/>
              </a:rPr>
              <a:t>we </a:t>
            </a:r>
            <a:r>
              <a:rPr sz="2800" spc="-5" dirty="0">
                <a:solidFill>
                  <a:srgbClr val="FFFFFF"/>
                </a:solidFill>
                <a:latin typeface="Century Gothic"/>
                <a:cs typeface="Century Gothic"/>
              </a:rPr>
              <a:t>need at </a:t>
            </a:r>
            <a:r>
              <a:rPr sz="2800" spc="-10" dirty="0">
                <a:solidFill>
                  <a:srgbClr val="FFFFFF"/>
                </a:solidFill>
                <a:latin typeface="Century Gothic"/>
                <a:cs typeface="Century Gothic"/>
              </a:rPr>
              <a:t>least </a:t>
            </a:r>
            <a:r>
              <a:rPr sz="2800" spc="-5" dirty="0">
                <a:solidFill>
                  <a:srgbClr val="FFFFFF"/>
                </a:solidFill>
                <a:latin typeface="Century Gothic"/>
                <a:cs typeface="Century Gothic"/>
              </a:rPr>
              <a:t>one test  case to </a:t>
            </a:r>
            <a:r>
              <a:rPr sz="2800" dirty="0">
                <a:solidFill>
                  <a:srgbClr val="FFFFFF"/>
                </a:solidFill>
                <a:latin typeface="Century Gothic"/>
                <a:cs typeface="Century Gothic"/>
              </a:rPr>
              <a:t>cover </a:t>
            </a:r>
            <a:r>
              <a:rPr sz="2800" spc="-5" dirty="0">
                <a:solidFill>
                  <a:srgbClr val="FFFFFF"/>
                </a:solidFill>
                <a:latin typeface="Century Gothic"/>
                <a:cs typeface="Century Gothic"/>
              </a:rPr>
              <a:t>each</a:t>
            </a:r>
            <a:r>
              <a:rPr sz="2800" spc="60" dirty="0">
                <a:solidFill>
                  <a:srgbClr val="FFFFFF"/>
                </a:solidFill>
                <a:latin typeface="Century Gothic"/>
                <a:cs typeface="Century Gothic"/>
              </a:rPr>
              <a:t> </a:t>
            </a:r>
            <a:r>
              <a:rPr sz="2800" spc="-10" dirty="0">
                <a:solidFill>
                  <a:srgbClr val="FFFFFF"/>
                </a:solidFill>
                <a:latin typeface="Century Gothic"/>
                <a:cs typeface="Century Gothic"/>
              </a:rPr>
              <a:t>path.</a:t>
            </a:r>
            <a:endParaRPr sz="2800">
              <a:latin typeface="Century Gothic"/>
              <a:cs typeface="Century Gothic"/>
            </a:endParaRPr>
          </a:p>
          <a:p>
            <a:pPr marL="355600" indent="-342900">
              <a:lnSpc>
                <a:spcPct val="100000"/>
              </a:lnSpc>
              <a:spcBef>
                <a:spcPts val="1005"/>
              </a:spcBef>
              <a:buClr>
                <a:srgbClr val="89D0D5"/>
              </a:buClr>
              <a:buSzPct val="80357"/>
              <a:buFont typeface="Wingdings 3"/>
              <a:buChar char=""/>
              <a:tabLst>
                <a:tab pos="355600" algn="l"/>
              </a:tabLst>
            </a:pPr>
            <a:r>
              <a:rPr sz="2800" spc="-10" dirty="0">
                <a:solidFill>
                  <a:srgbClr val="FFFFFF"/>
                </a:solidFill>
                <a:latin typeface="Century Gothic"/>
                <a:cs typeface="Century Gothic"/>
              </a:rPr>
              <a:t>Write </a:t>
            </a:r>
            <a:r>
              <a:rPr sz="2800" spc="-5" dirty="0">
                <a:solidFill>
                  <a:srgbClr val="FFFFFF"/>
                </a:solidFill>
                <a:latin typeface="Century Gothic"/>
                <a:cs typeface="Century Gothic"/>
              </a:rPr>
              <a:t>test case for these paths</a:t>
            </a:r>
            <a:r>
              <a:rPr sz="2800" spc="165" dirty="0">
                <a:solidFill>
                  <a:srgbClr val="FFFFFF"/>
                </a:solidFill>
                <a:latin typeface="Century Gothic"/>
                <a:cs typeface="Century Gothic"/>
              </a:rPr>
              <a:t> </a:t>
            </a:r>
            <a:r>
              <a:rPr sz="2800" spc="-5" dirty="0">
                <a:solidFill>
                  <a:srgbClr val="FFFFFF"/>
                </a:solidFill>
                <a:latin typeface="Century Gothic"/>
                <a:cs typeface="Century Gothic"/>
              </a:rPr>
              <a:t>.</a:t>
            </a:r>
            <a:endParaRPr sz="2800">
              <a:latin typeface="Century Gothic"/>
              <a:cs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39" y="23571"/>
            <a:ext cx="8986520" cy="6647974"/>
          </a:xfrm>
        </p:spPr>
        <p:txBody>
          <a:bodyPr/>
          <a:lstStyle/>
          <a:p>
            <a:r>
              <a:rPr lang="en-US" sz="2400" dirty="0" smtClean="0">
                <a:solidFill>
                  <a:schemeClr val="bg1"/>
                </a:solidFill>
              </a:rPr>
              <a:t>#include&lt;</a:t>
            </a:r>
            <a:r>
              <a:rPr lang="en-US" sz="2400" dirty="0" err="1" smtClean="0">
                <a:solidFill>
                  <a:schemeClr val="bg1"/>
                </a:solidFill>
              </a:rPr>
              <a:t>stdio.h</a:t>
            </a:r>
            <a:r>
              <a:rPr lang="en-US" sz="2400" dirty="0" smtClean="0">
                <a:solidFill>
                  <a:schemeClr val="bg1"/>
                </a:solidFill>
              </a:rPr>
              <a:t>&gt;</a:t>
            </a:r>
            <a:br>
              <a:rPr lang="en-US" sz="2400" dirty="0" smtClean="0">
                <a:solidFill>
                  <a:schemeClr val="bg1"/>
                </a:solidFill>
              </a:rPr>
            </a:br>
            <a:r>
              <a:rPr lang="en-US" sz="2400" dirty="0" err="1" smtClean="0">
                <a:solidFill>
                  <a:schemeClr val="bg1"/>
                </a:solidFill>
              </a:rPr>
              <a:t>int</a:t>
            </a:r>
            <a:r>
              <a:rPr lang="en-US" sz="2400" dirty="0" smtClean="0">
                <a:solidFill>
                  <a:schemeClr val="bg1"/>
                </a:solidFill>
              </a:rPr>
              <a:t> </a:t>
            </a:r>
            <a:r>
              <a:rPr lang="en-US" sz="2400" dirty="0" err="1" smtClean="0">
                <a:solidFill>
                  <a:schemeClr val="bg1"/>
                </a:solidFill>
              </a:rPr>
              <a:t>binsrc</a:t>
            </a:r>
            <a:r>
              <a:rPr lang="en-US" sz="2400" dirty="0" smtClean="0">
                <a:solidFill>
                  <a:schemeClr val="bg1"/>
                </a:solidFill>
              </a:rPr>
              <a:t>(</a:t>
            </a:r>
            <a:r>
              <a:rPr lang="en-US" sz="2400" dirty="0" err="1" smtClean="0">
                <a:solidFill>
                  <a:schemeClr val="bg1"/>
                </a:solidFill>
              </a:rPr>
              <a:t>int</a:t>
            </a:r>
            <a:r>
              <a:rPr lang="en-US" sz="2400" dirty="0" smtClean="0">
                <a:solidFill>
                  <a:schemeClr val="bg1"/>
                </a:solidFill>
              </a:rPr>
              <a:t> x[],</a:t>
            </a:r>
            <a:r>
              <a:rPr lang="en-US" sz="2400" dirty="0" err="1" smtClean="0">
                <a:solidFill>
                  <a:schemeClr val="bg1"/>
                </a:solidFill>
              </a:rPr>
              <a:t>int</a:t>
            </a:r>
            <a:r>
              <a:rPr lang="en-US" sz="2400" dirty="0" smtClean="0">
                <a:solidFill>
                  <a:schemeClr val="bg1"/>
                </a:solidFill>
              </a:rPr>
              <a:t> low, </a:t>
            </a:r>
            <a:r>
              <a:rPr lang="en-US" sz="2400" dirty="0" err="1" smtClean="0">
                <a:solidFill>
                  <a:schemeClr val="bg1"/>
                </a:solidFill>
              </a:rPr>
              <a:t>int</a:t>
            </a:r>
            <a:r>
              <a:rPr lang="en-US" sz="2400" dirty="0" smtClean="0">
                <a:solidFill>
                  <a:schemeClr val="bg1"/>
                </a:solidFill>
              </a:rPr>
              <a:t> high, </a:t>
            </a:r>
            <a:r>
              <a:rPr lang="en-US" sz="2400" dirty="0" err="1" smtClean="0">
                <a:solidFill>
                  <a:schemeClr val="bg1"/>
                </a:solidFill>
              </a:rPr>
              <a:t>int</a:t>
            </a:r>
            <a:r>
              <a:rPr lang="en-US" sz="2400" dirty="0" smtClean="0">
                <a:solidFill>
                  <a:schemeClr val="bg1"/>
                </a:solidFill>
              </a:rPr>
              <a:t> key)</a:t>
            </a:r>
            <a:br>
              <a:rPr lang="en-US" sz="2400" dirty="0" smtClean="0">
                <a:solidFill>
                  <a:schemeClr val="bg1"/>
                </a:solidFill>
              </a:rPr>
            </a:br>
            <a:r>
              <a:rPr lang="en-US" sz="2400" dirty="0" smtClean="0">
                <a:solidFill>
                  <a:schemeClr val="bg1"/>
                </a:solidFill>
              </a:rPr>
              <a:t> {   </a:t>
            </a:r>
            <a:br>
              <a:rPr lang="en-US" sz="2400" dirty="0" smtClean="0">
                <a:solidFill>
                  <a:schemeClr val="bg1"/>
                </a:solidFill>
              </a:rPr>
            </a:br>
            <a:r>
              <a:rPr lang="en-US" sz="2400" dirty="0" err="1" smtClean="0">
                <a:solidFill>
                  <a:schemeClr val="bg1"/>
                </a:solidFill>
              </a:rPr>
              <a:t>int</a:t>
            </a:r>
            <a:r>
              <a:rPr lang="en-US" sz="2400" dirty="0" smtClean="0">
                <a:solidFill>
                  <a:schemeClr val="bg1"/>
                </a:solidFill>
              </a:rPr>
              <a:t> mid;    				           </a:t>
            </a:r>
            <a:br>
              <a:rPr lang="en-US" sz="2400" dirty="0" smtClean="0">
                <a:solidFill>
                  <a:schemeClr val="bg1"/>
                </a:solidFill>
              </a:rPr>
            </a:br>
            <a:r>
              <a:rPr lang="en-US" sz="2400" dirty="0" smtClean="0">
                <a:solidFill>
                  <a:schemeClr val="bg1"/>
                </a:solidFill>
              </a:rPr>
              <a:t> while(low&lt;=high) 			           </a:t>
            </a:r>
            <a:br>
              <a:rPr lang="en-US" sz="2400" dirty="0" smtClean="0">
                <a:solidFill>
                  <a:schemeClr val="bg1"/>
                </a:solidFill>
              </a:rPr>
            </a:br>
            <a:r>
              <a:rPr lang="en-US" sz="2400" dirty="0" smtClean="0">
                <a:solidFill>
                  <a:schemeClr val="bg1"/>
                </a:solidFill>
              </a:rPr>
              <a:t>{  </a:t>
            </a:r>
            <a:br>
              <a:rPr lang="en-US" sz="2400" dirty="0" smtClean="0">
                <a:solidFill>
                  <a:schemeClr val="bg1"/>
                </a:solidFill>
              </a:rPr>
            </a:br>
            <a:r>
              <a:rPr lang="en-US" sz="2400" dirty="0" smtClean="0">
                <a:solidFill>
                  <a:schemeClr val="bg1"/>
                </a:solidFill>
              </a:rPr>
              <a:t> mid=(</a:t>
            </a:r>
            <a:r>
              <a:rPr lang="en-US" sz="2400" dirty="0" err="1" smtClean="0">
                <a:solidFill>
                  <a:schemeClr val="bg1"/>
                </a:solidFill>
              </a:rPr>
              <a:t>low+high</a:t>
            </a:r>
            <a:r>
              <a:rPr lang="en-US" sz="2400" dirty="0" smtClean="0">
                <a:solidFill>
                  <a:schemeClr val="bg1"/>
                </a:solidFill>
              </a:rPr>
              <a:t>)/2;   </a:t>
            </a:r>
            <a:br>
              <a:rPr lang="en-US" sz="2400" dirty="0" smtClean="0">
                <a:solidFill>
                  <a:schemeClr val="bg1"/>
                </a:solidFill>
              </a:rPr>
            </a:br>
            <a:r>
              <a:rPr lang="en-US" sz="2400" dirty="0" smtClean="0">
                <a:solidFill>
                  <a:schemeClr val="bg1"/>
                </a:solidFill>
              </a:rPr>
              <a:t>  if(x[mid]==key)  			                </a:t>
            </a:r>
            <a:br>
              <a:rPr lang="en-US" sz="2400" dirty="0" smtClean="0">
                <a:solidFill>
                  <a:schemeClr val="bg1"/>
                </a:solidFill>
              </a:rPr>
            </a:br>
            <a:r>
              <a:rPr lang="en-US" sz="2400" dirty="0" smtClean="0">
                <a:solidFill>
                  <a:schemeClr val="bg1"/>
                </a:solidFill>
              </a:rPr>
              <a:t>return mid;  				           </a:t>
            </a:r>
            <a:br>
              <a:rPr lang="en-US" sz="2400" dirty="0" smtClean="0">
                <a:solidFill>
                  <a:schemeClr val="bg1"/>
                </a:solidFill>
              </a:rPr>
            </a:br>
            <a:r>
              <a:rPr lang="en-US" sz="2400" dirty="0" smtClean="0">
                <a:solidFill>
                  <a:schemeClr val="bg1"/>
                </a:solidFill>
              </a:rPr>
              <a:t> if(x[mid]&lt;key) 			          </a:t>
            </a:r>
            <a:br>
              <a:rPr lang="en-US" sz="2400" dirty="0" smtClean="0">
                <a:solidFill>
                  <a:schemeClr val="bg1"/>
                </a:solidFill>
              </a:rPr>
            </a:br>
            <a:r>
              <a:rPr lang="en-US" sz="2400" dirty="0" smtClean="0">
                <a:solidFill>
                  <a:schemeClr val="bg1"/>
                </a:solidFill>
              </a:rPr>
              <a:t>  low=mid+1; 			          </a:t>
            </a:r>
            <a:br>
              <a:rPr lang="en-US" sz="2400" dirty="0" smtClean="0">
                <a:solidFill>
                  <a:schemeClr val="bg1"/>
                </a:solidFill>
              </a:rPr>
            </a:br>
            <a:r>
              <a:rPr lang="en-US" sz="2400" dirty="0" smtClean="0">
                <a:solidFill>
                  <a:schemeClr val="bg1"/>
                </a:solidFill>
              </a:rPr>
              <a:t>  else  						</a:t>
            </a:r>
            <a:br>
              <a:rPr lang="en-US" sz="2400" dirty="0" smtClean="0">
                <a:solidFill>
                  <a:schemeClr val="bg1"/>
                </a:solidFill>
              </a:rPr>
            </a:br>
            <a:r>
              <a:rPr lang="en-US" sz="2400" dirty="0" smtClean="0">
                <a:solidFill>
                  <a:schemeClr val="bg1"/>
                </a:solidFill>
              </a:rPr>
              <a:t>  high=mid-1; 			          </a:t>
            </a:r>
            <a:br>
              <a:rPr lang="en-US" sz="2400" dirty="0" smtClean="0">
                <a:solidFill>
                  <a:schemeClr val="bg1"/>
                </a:solidFill>
              </a:rPr>
            </a:br>
            <a:r>
              <a:rPr lang="en-US" sz="2400" dirty="0" smtClean="0">
                <a:solidFill>
                  <a:schemeClr val="bg1"/>
                </a:solidFill>
              </a:rPr>
              <a:t> }     					          					 </a:t>
            </a:r>
            <a:br>
              <a:rPr lang="en-US" sz="2400" dirty="0" smtClean="0">
                <a:solidFill>
                  <a:schemeClr val="bg1"/>
                </a:solidFill>
              </a:rPr>
            </a:br>
            <a:r>
              <a:rPr lang="en-US" sz="2400" dirty="0" smtClean="0">
                <a:solidFill>
                  <a:schemeClr val="bg1"/>
                </a:solidFill>
              </a:rPr>
              <a:t>return -1;  				          </a:t>
            </a:r>
            <a:br>
              <a:rPr lang="en-US" sz="2400" dirty="0" smtClean="0">
                <a:solidFill>
                  <a:schemeClr val="bg1"/>
                </a:solidFill>
              </a:rPr>
            </a:br>
            <a:r>
              <a:rPr lang="en-US" sz="2400" dirty="0" smtClean="0">
                <a:solidFill>
                  <a:schemeClr val="bg1"/>
                </a:solidFill>
              </a:rPr>
              <a:t> }     					          </a:t>
            </a:r>
            <a:br>
              <a:rPr lang="en-US" sz="2400" dirty="0" smtClean="0">
                <a:solidFill>
                  <a:schemeClr val="bg1"/>
                </a:solidFill>
              </a:rPr>
            </a:br>
            <a:endParaRPr lang="en-US" sz="2400"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39" y="23571"/>
            <a:ext cx="8986520" cy="7078861"/>
          </a:xfrm>
        </p:spPr>
        <p:txBody>
          <a:bodyPr/>
          <a:lstStyle/>
          <a:p>
            <a:r>
              <a:rPr lang="en-US" sz="2000" dirty="0" err="1" smtClean="0">
                <a:solidFill>
                  <a:schemeClr val="bg1"/>
                </a:solidFill>
              </a:rPr>
              <a:t>int</a:t>
            </a:r>
            <a:r>
              <a:rPr lang="en-US" sz="2000" dirty="0" smtClean="0">
                <a:solidFill>
                  <a:schemeClr val="bg1"/>
                </a:solidFill>
              </a:rPr>
              <a:t> main()</a:t>
            </a:r>
            <a:br>
              <a:rPr lang="en-US" sz="2000" dirty="0" smtClean="0">
                <a:solidFill>
                  <a:schemeClr val="bg1"/>
                </a:solidFill>
              </a:rPr>
            </a:br>
            <a:r>
              <a:rPr lang="en-US" sz="2000" dirty="0" smtClean="0">
                <a:solidFill>
                  <a:schemeClr val="bg1"/>
                </a:solidFill>
              </a:rPr>
              <a:t> {</a:t>
            </a:r>
            <a:br>
              <a:rPr lang="en-US" sz="2000" dirty="0" smtClean="0">
                <a:solidFill>
                  <a:schemeClr val="bg1"/>
                </a:solidFill>
              </a:rPr>
            </a:br>
            <a:r>
              <a:rPr lang="en-US" sz="2000" dirty="0" smtClean="0">
                <a:solidFill>
                  <a:schemeClr val="bg1"/>
                </a:solidFill>
              </a:rPr>
              <a:t> </a:t>
            </a:r>
            <a:r>
              <a:rPr lang="en-US" sz="2000" dirty="0" err="1" smtClean="0">
                <a:solidFill>
                  <a:schemeClr val="bg1"/>
                </a:solidFill>
              </a:rPr>
              <a:t>int</a:t>
            </a:r>
            <a:r>
              <a:rPr lang="en-US" sz="2000" dirty="0" smtClean="0">
                <a:solidFill>
                  <a:schemeClr val="bg1"/>
                </a:solidFill>
              </a:rPr>
              <a:t> a[20],</a:t>
            </a:r>
            <a:r>
              <a:rPr lang="en-US" sz="2000" dirty="0" err="1" smtClean="0">
                <a:solidFill>
                  <a:schemeClr val="bg1"/>
                </a:solidFill>
              </a:rPr>
              <a:t>key,i,n,succ</a:t>
            </a:r>
            <a:r>
              <a:rPr lang="en-US" sz="2000" dirty="0" smtClean="0">
                <a:solidFill>
                  <a:schemeClr val="bg1"/>
                </a:solidFill>
              </a:rPr>
              <a:t>;</a:t>
            </a:r>
            <a:br>
              <a:rPr lang="en-US" sz="2000" dirty="0" smtClean="0">
                <a:solidFill>
                  <a:schemeClr val="bg1"/>
                </a:solidFill>
              </a:rPr>
            </a:br>
            <a:r>
              <a:rPr lang="en-US" sz="2000" dirty="0" smtClean="0">
                <a:solidFill>
                  <a:schemeClr val="bg1"/>
                </a:solidFill>
              </a:rPr>
              <a:t> </a:t>
            </a:r>
            <a:r>
              <a:rPr lang="en-US" sz="2000" dirty="0" err="1" smtClean="0">
                <a:solidFill>
                  <a:schemeClr val="bg1"/>
                </a:solidFill>
              </a:rPr>
              <a:t>printf</a:t>
            </a:r>
            <a:r>
              <a:rPr lang="en-US" sz="2000" dirty="0" smtClean="0">
                <a:solidFill>
                  <a:schemeClr val="bg1"/>
                </a:solidFill>
              </a:rPr>
              <a:t>("Enter the n value"); </a:t>
            </a:r>
            <a:br>
              <a:rPr lang="en-US" sz="2000" dirty="0" smtClean="0">
                <a:solidFill>
                  <a:schemeClr val="bg1"/>
                </a:solidFill>
              </a:rPr>
            </a:br>
            <a:r>
              <a:rPr lang="en-US" sz="2000" dirty="0" err="1" smtClean="0">
                <a:solidFill>
                  <a:schemeClr val="bg1"/>
                </a:solidFill>
              </a:rPr>
              <a:t>scanf</a:t>
            </a:r>
            <a:r>
              <a:rPr lang="en-US" sz="2000" dirty="0" smtClean="0">
                <a:solidFill>
                  <a:schemeClr val="bg1"/>
                </a:solidFill>
              </a:rPr>
              <a:t>("%</a:t>
            </a:r>
            <a:r>
              <a:rPr lang="en-US" sz="2000" dirty="0" err="1" smtClean="0">
                <a:solidFill>
                  <a:schemeClr val="bg1"/>
                </a:solidFill>
              </a:rPr>
              <a:t>d",&amp;n</a:t>
            </a:r>
            <a:r>
              <a:rPr lang="en-US" sz="2000" dirty="0" smtClean="0">
                <a:solidFill>
                  <a:schemeClr val="bg1"/>
                </a:solidFill>
              </a:rPr>
              <a:t>);</a:t>
            </a:r>
            <a:br>
              <a:rPr lang="en-US" sz="2000" dirty="0" smtClean="0">
                <a:solidFill>
                  <a:schemeClr val="bg1"/>
                </a:solidFill>
              </a:rPr>
            </a:br>
            <a:r>
              <a:rPr lang="en-US" sz="2000" dirty="0" smtClean="0">
                <a:solidFill>
                  <a:schemeClr val="bg1"/>
                </a:solidFill>
              </a:rPr>
              <a:t> if(n&gt;0)</a:t>
            </a:r>
            <a:br>
              <a:rPr lang="en-US" sz="2000" dirty="0" smtClean="0">
                <a:solidFill>
                  <a:schemeClr val="bg1"/>
                </a:solidFill>
              </a:rPr>
            </a:br>
            <a:r>
              <a:rPr lang="en-US" sz="2000" dirty="0" smtClean="0">
                <a:solidFill>
                  <a:schemeClr val="bg1"/>
                </a:solidFill>
              </a:rPr>
              <a:t> {</a:t>
            </a:r>
            <a:br>
              <a:rPr lang="en-US" sz="2000" dirty="0" smtClean="0">
                <a:solidFill>
                  <a:schemeClr val="bg1"/>
                </a:solidFill>
              </a:rPr>
            </a:br>
            <a:r>
              <a:rPr lang="en-US" sz="2000" dirty="0" smtClean="0">
                <a:solidFill>
                  <a:schemeClr val="bg1"/>
                </a:solidFill>
              </a:rPr>
              <a:t> </a:t>
            </a:r>
            <a:r>
              <a:rPr lang="en-US" sz="2000" dirty="0" err="1" smtClean="0">
                <a:solidFill>
                  <a:schemeClr val="bg1"/>
                </a:solidFill>
              </a:rPr>
              <a:t>printf</a:t>
            </a:r>
            <a:r>
              <a:rPr lang="en-US" sz="2000" dirty="0" smtClean="0">
                <a:solidFill>
                  <a:schemeClr val="bg1"/>
                </a:solidFill>
              </a:rPr>
              <a:t>("enter the elements in ascending order\n"); </a:t>
            </a:r>
            <a:br>
              <a:rPr lang="en-US" sz="2000" dirty="0" smtClean="0">
                <a:solidFill>
                  <a:schemeClr val="bg1"/>
                </a:solidFill>
              </a:rPr>
            </a:br>
            <a:r>
              <a:rPr lang="en-US" sz="2000" dirty="0" smtClean="0">
                <a:solidFill>
                  <a:schemeClr val="bg1"/>
                </a:solidFill>
              </a:rPr>
              <a:t>for(</a:t>
            </a:r>
            <a:r>
              <a:rPr lang="en-US" sz="2000" dirty="0" err="1" smtClean="0">
                <a:solidFill>
                  <a:schemeClr val="bg1"/>
                </a:solidFill>
              </a:rPr>
              <a:t>i</a:t>
            </a:r>
            <a:r>
              <a:rPr lang="en-US" sz="2000" dirty="0" smtClean="0">
                <a:solidFill>
                  <a:schemeClr val="bg1"/>
                </a:solidFill>
              </a:rPr>
              <a:t>=0;i&lt;</a:t>
            </a:r>
            <a:r>
              <a:rPr lang="en-US" sz="2000" dirty="0" err="1" smtClean="0">
                <a:solidFill>
                  <a:schemeClr val="bg1"/>
                </a:solidFill>
              </a:rPr>
              <a:t>n;i</a:t>
            </a:r>
            <a:r>
              <a:rPr lang="en-US" sz="2000" dirty="0" smtClean="0">
                <a:solidFill>
                  <a:schemeClr val="bg1"/>
                </a:solidFill>
              </a:rPr>
              <a:t>++)</a:t>
            </a:r>
            <a:br>
              <a:rPr lang="en-US" sz="2000" dirty="0" smtClean="0">
                <a:solidFill>
                  <a:schemeClr val="bg1"/>
                </a:solidFill>
              </a:rPr>
            </a:br>
            <a:r>
              <a:rPr lang="en-US" sz="2000" dirty="0" smtClean="0">
                <a:solidFill>
                  <a:schemeClr val="bg1"/>
                </a:solidFill>
              </a:rPr>
              <a:t> </a:t>
            </a:r>
            <a:r>
              <a:rPr lang="en-US" sz="2000" dirty="0" err="1" smtClean="0">
                <a:solidFill>
                  <a:schemeClr val="bg1"/>
                </a:solidFill>
              </a:rPr>
              <a:t>scanf</a:t>
            </a:r>
            <a:r>
              <a:rPr lang="en-US" sz="2000" dirty="0" smtClean="0">
                <a:solidFill>
                  <a:schemeClr val="bg1"/>
                </a:solidFill>
              </a:rPr>
              <a:t>("%</a:t>
            </a:r>
            <a:r>
              <a:rPr lang="en-US" sz="2000" dirty="0" err="1" smtClean="0">
                <a:solidFill>
                  <a:schemeClr val="bg1"/>
                </a:solidFill>
              </a:rPr>
              <a:t>d",&amp;a</a:t>
            </a:r>
            <a:r>
              <a:rPr lang="en-US" sz="2000" dirty="0" smtClean="0">
                <a:solidFill>
                  <a:schemeClr val="bg1"/>
                </a:solidFill>
              </a:rPr>
              <a:t>[</a:t>
            </a:r>
            <a:r>
              <a:rPr lang="en-US" sz="2000" dirty="0" err="1" smtClean="0">
                <a:solidFill>
                  <a:schemeClr val="bg1"/>
                </a:solidFill>
              </a:rPr>
              <a:t>i</a:t>
            </a:r>
            <a:r>
              <a:rPr lang="en-US" sz="2000" dirty="0" smtClean="0">
                <a:solidFill>
                  <a:schemeClr val="bg1"/>
                </a:solidFill>
              </a:rPr>
              <a:t>]);</a:t>
            </a:r>
            <a:br>
              <a:rPr lang="en-US" sz="2000" dirty="0" smtClean="0">
                <a:solidFill>
                  <a:schemeClr val="bg1"/>
                </a:solidFill>
              </a:rPr>
            </a:br>
            <a:r>
              <a:rPr lang="en-US" sz="2000" dirty="0" smtClean="0">
                <a:solidFill>
                  <a:schemeClr val="bg1"/>
                </a:solidFill>
              </a:rPr>
              <a:t> </a:t>
            </a:r>
            <a:r>
              <a:rPr lang="en-US" sz="2000" dirty="0" err="1" smtClean="0">
                <a:solidFill>
                  <a:schemeClr val="bg1"/>
                </a:solidFill>
              </a:rPr>
              <a:t>printf</a:t>
            </a:r>
            <a:r>
              <a:rPr lang="en-US" sz="2000" dirty="0" smtClean="0">
                <a:solidFill>
                  <a:schemeClr val="bg1"/>
                </a:solidFill>
              </a:rPr>
              <a:t>("enter the key element to be searched\n"); </a:t>
            </a:r>
            <a:br>
              <a:rPr lang="en-US" sz="2000" dirty="0" smtClean="0">
                <a:solidFill>
                  <a:schemeClr val="bg1"/>
                </a:solidFill>
              </a:rPr>
            </a:br>
            <a:r>
              <a:rPr lang="en-US" sz="2000" dirty="0" err="1" smtClean="0">
                <a:solidFill>
                  <a:schemeClr val="bg1"/>
                </a:solidFill>
              </a:rPr>
              <a:t>scanf</a:t>
            </a:r>
            <a:r>
              <a:rPr lang="en-US" sz="2000" dirty="0" smtClean="0">
                <a:solidFill>
                  <a:schemeClr val="bg1"/>
                </a:solidFill>
              </a:rPr>
              <a:t>("%</a:t>
            </a:r>
            <a:r>
              <a:rPr lang="en-US" sz="2000" dirty="0" err="1" smtClean="0">
                <a:solidFill>
                  <a:schemeClr val="bg1"/>
                </a:solidFill>
              </a:rPr>
              <a:t>d",&amp;key</a:t>
            </a:r>
            <a:r>
              <a:rPr lang="en-US" sz="2000" dirty="0" smtClean="0">
                <a:solidFill>
                  <a:schemeClr val="bg1"/>
                </a:solidFill>
              </a:rPr>
              <a:t>); </a:t>
            </a:r>
            <a:br>
              <a:rPr lang="en-US" sz="2000" dirty="0" smtClean="0">
                <a:solidFill>
                  <a:schemeClr val="bg1"/>
                </a:solidFill>
              </a:rPr>
            </a:br>
            <a:r>
              <a:rPr lang="en-US" sz="2000" dirty="0" err="1" smtClean="0">
                <a:solidFill>
                  <a:schemeClr val="bg1"/>
                </a:solidFill>
              </a:rPr>
              <a:t>succ</a:t>
            </a:r>
            <a:r>
              <a:rPr lang="en-US" sz="2000" dirty="0" smtClean="0">
                <a:solidFill>
                  <a:schemeClr val="bg1"/>
                </a:solidFill>
              </a:rPr>
              <a:t>=</a:t>
            </a:r>
            <a:r>
              <a:rPr lang="en-US" sz="2000" dirty="0" err="1" smtClean="0">
                <a:solidFill>
                  <a:schemeClr val="bg1"/>
                </a:solidFill>
              </a:rPr>
              <a:t>binsrc</a:t>
            </a:r>
            <a:r>
              <a:rPr lang="en-US" sz="2000" dirty="0" smtClean="0">
                <a:solidFill>
                  <a:schemeClr val="bg1"/>
                </a:solidFill>
              </a:rPr>
              <a:t>(a,0,n-1,key);</a:t>
            </a:r>
            <a:br>
              <a:rPr lang="en-US" sz="2000" dirty="0" smtClean="0">
                <a:solidFill>
                  <a:schemeClr val="bg1"/>
                </a:solidFill>
              </a:rPr>
            </a:br>
            <a:r>
              <a:rPr lang="en-US" sz="2000" dirty="0" smtClean="0">
                <a:solidFill>
                  <a:schemeClr val="bg1"/>
                </a:solidFill>
              </a:rPr>
              <a:t> if(</a:t>
            </a:r>
            <a:r>
              <a:rPr lang="en-US" sz="2000" dirty="0" err="1" smtClean="0">
                <a:solidFill>
                  <a:schemeClr val="bg1"/>
                </a:solidFill>
              </a:rPr>
              <a:t>succ</a:t>
            </a:r>
            <a:r>
              <a:rPr lang="en-US" sz="2000" dirty="0" smtClean="0">
                <a:solidFill>
                  <a:schemeClr val="bg1"/>
                </a:solidFill>
              </a:rPr>
              <a:t>&gt;=0)</a:t>
            </a:r>
            <a:br>
              <a:rPr lang="en-US" sz="2000" dirty="0" smtClean="0">
                <a:solidFill>
                  <a:schemeClr val="bg1"/>
                </a:solidFill>
              </a:rPr>
            </a:br>
            <a:r>
              <a:rPr lang="en-US" sz="2000" dirty="0" smtClean="0">
                <a:solidFill>
                  <a:schemeClr val="bg1"/>
                </a:solidFill>
              </a:rPr>
              <a:t> </a:t>
            </a:r>
            <a:r>
              <a:rPr lang="en-US" sz="2000" dirty="0" err="1" smtClean="0">
                <a:solidFill>
                  <a:schemeClr val="bg1"/>
                </a:solidFill>
              </a:rPr>
              <a:t>printf</a:t>
            </a:r>
            <a:r>
              <a:rPr lang="en-US" sz="2000" dirty="0" smtClean="0">
                <a:solidFill>
                  <a:schemeClr val="bg1"/>
                </a:solidFill>
              </a:rPr>
              <a:t>("Element found in position = %d\n",succ+1); </a:t>
            </a:r>
            <a:br>
              <a:rPr lang="en-US" sz="2000" dirty="0" smtClean="0">
                <a:solidFill>
                  <a:schemeClr val="bg1"/>
                </a:solidFill>
              </a:rPr>
            </a:br>
            <a:r>
              <a:rPr lang="en-US" sz="2000" dirty="0" smtClean="0">
                <a:solidFill>
                  <a:schemeClr val="bg1"/>
                </a:solidFill>
              </a:rPr>
              <a:t>else</a:t>
            </a:r>
            <a:br>
              <a:rPr lang="en-US" sz="2000" dirty="0" smtClean="0">
                <a:solidFill>
                  <a:schemeClr val="bg1"/>
                </a:solidFill>
              </a:rPr>
            </a:br>
            <a:r>
              <a:rPr lang="en-US" sz="2000" dirty="0" smtClean="0">
                <a:solidFill>
                  <a:schemeClr val="bg1"/>
                </a:solidFill>
              </a:rPr>
              <a:t> </a:t>
            </a:r>
            <a:r>
              <a:rPr lang="en-US" sz="2000" dirty="0" err="1" smtClean="0">
                <a:solidFill>
                  <a:schemeClr val="bg1"/>
                </a:solidFill>
              </a:rPr>
              <a:t>printf</a:t>
            </a:r>
            <a:r>
              <a:rPr lang="en-US" sz="2000" dirty="0" smtClean="0">
                <a:solidFill>
                  <a:schemeClr val="bg1"/>
                </a:solidFill>
              </a:rPr>
              <a:t>("Element not found \n"); </a:t>
            </a:r>
            <a:br>
              <a:rPr lang="en-US" sz="2000" dirty="0" smtClean="0">
                <a:solidFill>
                  <a:schemeClr val="bg1"/>
                </a:solidFill>
              </a:rPr>
            </a:br>
            <a:r>
              <a:rPr lang="en-US" sz="2000" dirty="0" smtClean="0">
                <a:solidFill>
                  <a:schemeClr val="bg1"/>
                </a:solidFill>
              </a:rPr>
              <a:t>} </a:t>
            </a:r>
            <a:br>
              <a:rPr lang="en-US" sz="2000" dirty="0" smtClean="0">
                <a:solidFill>
                  <a:schemeClr val="bg1"/>
                </a:solidFill>
              </a:rPr>
            </a:br>
            <a:r>
              <a:rPr lang="en-US" sz="2000" dirty="0" smtClean="0">
                <a:solidFill>
                  <a:schemeClr val="bg1"/>
                </a:solidFill>
              </a:rPr>
              <a:t>Else</a:t>
            </a:r>
            <a:br>
              <a:rPr lang="en-US" sz="2000" dirty="0" smtClean="0">
                <a:solidFill>
                  <a:schemeClr val="bg1"/>
                </a:solidFill>
              </a:rPr>
            </a:br>
            <a:r>
              <a:rPr lang="en-US" sz="2000" dirty="0" err="1" smtClean="0">
                <a:solidFill>
                  <a:schemeClr val="bg1"/>
                </a:solidFill>
              </a:rPr>
              <a:t>printf</a:t>
            </a:r>
            <a:r>
              <a:rPr lang="en-US" sz="2000" dirty="0" smtClean="0">
                <a:solidFill>
                  <a:schemeClr val="bg1"/>
                </a:solidFill>
              </a:rPr>
              <a:t>("Number of element should be greater than zero\n");</a:t>
            </a:r>
            <a:br>
              <a:rPr lang="en-US" sz="2000" dirty="0" smtClean="0">
                <a:solidFill>
                  <a:schemeClr val="bg1"/>
                </a:solidFill>
              </a:rPr>
            </a:br>
            <a:r>
              <a:rPr lang="en-US" sz="2000" dirty="0" smtClean="0">
                <a:solidFill>
                  <a:schemeClr val="bg1"/>
                </a:solidFill>
              </a:rPr>
              <a:t>return 0;</a:t>
            </a:r>
            <a:br>
              <a:rPr lang="en-US" sz="2000" dirty="0" smtClean="0">
                <a:solidFill>
                  <a:schemeClr val="bg1"/>
                </a:solidFill>
              </a:rPr>
            </a:br>
            <a:r>
              <a:rPr lang="en-US" sz="2000" dirty="0" smtClean="0">
                <a:solidFill>
                  <a:schemeClr val="bg1"/>
                </a:solidFill>
              </a:rPr>
              <a:t>}</a:t>
            </a:r>
            <a:br>
              <a:rPr lang="en-US" sz="2000" dirty="0" smtClean="0">
                <a:solidFill>
                  <a:schemeClr val="bg1"/>
                </a:solidFill>
              </a:rPr>
            </a:br>
            <a:endParaRPr lang="en-US" sz="2000" dirty="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39" y="23571"/>
            <a:ext cx="8986520" cy="1138773"/>
          </a:xfrm>
        </p:spPr>
        <p:txBody>
          <a:bodyPr/>
          <a:lstStyle/>
          <a:p>
            <a:r>
              <a:rPr lang="en-US" sz="3200" dirty="0" smtClean="0">
                <a:solidFill>
                  <a:schemeClr val="bg1"/>
                </a:solidFill>
              </a:rPr>
              <a:t>Binary Search function with line number</a:t>
            </a:r>
            <a:r>
              <a:rPr lang="en-US" dirty="0" smtClean="0">
                <a:solidFill>
                  <a:schemeClr val="bg1"/>
                </a:solidFill>
              </a:rPr>
              <a:t/>
            </a:r>
            <a:br>
              <a:rPr lang="en-US" dirty="0" smtClean="0">
                <a:solidFill>
                  <a:schemeClr val="bg1"/>
                </a:solidFill>
              </a:rPr>
            </a:br>
            <a:endParaRPr lang="en-US" dirty="0">
              <a:solidFill>
                <a:schemeClr val="bg1"/>
              </a:solidFill>
            </a:endParaRPr>
          </a:p>
        </p:txBody>
      </p:sp>
      <p:sp>
        <p:nvSpPr>
          <p:cNvPr id="3" name="Text Placeholder 2"/>
          <p:cNvSpPr>
            <a:spLocks noGrp="1"/>
          </p:cNvSpPr>
          <p:nvPr>
            <p:ph type="body" idx="1"/>
          </p:nvPr>
        </p:nvSpPr>
        <p:spPr>
          <a:xfrm>
            <a:off x="228600" y="533400"/>
            <a:ext cx="8686800" cy="6463308"/>
          </a:xfrm>
        </p:spPr>
        <p:txBody>
          <a:bodyPr/>
          <a:lstStyle/>
          <a:p>
            <a:r>
              <a:rPr lang="en-US" dirty="0" err="1" smtClean="0"/>
              <a:t>int</a:t>
            </a:r>
            <a:r>
              <a:rPr lang="en-US" dirty="0" smtClean="0"/>
              <a:t> </a:t>
            </a:r>
            <a:r>
              <a:rPr lang="en-US" dirty="0" err="1" smtClean="0"/>
              <a:t>binsrc</a:t>
            </a:r>
            <a:r>
              <a:rPr lang="en-US" dirty="0" smtClean="0"/>
              <a:t>(</a:t>
            </a:r>
            <a:r>
              <a:rPr lang="en-US" dirty="0" err="1" smtClean="0"/>
              <a:t>int</a:t>
            </a:r>
            <a:r>
              <a:rPr lang="en-US" dirty="0" smtClean="0"/>
              <a:t> x[],</a:t>
            </a:r>
            <a:r>
              <a:rPr lang="en-US" dirty="0" err="1" smtClean="0"/>
              <a:t>int</a:t>
            </a:r>
            <a:r>
              <a:rPr lang="en-US" dirty="0" smtClean="0"/>
              <a:t> low, </a:t>
            </a:r>
            <a:r>
              <a:rPr lang="en-US" dirty="0" err="1" smtClean="0"/>
              <a:t>int</a:t>
            </a:r>
            <a:r>
              <a:rPr lang="en-US" dirty="0" smtClean="0"/>
              <a:t> high, </a:t>
            </a:r>
            <a:r>
              <a:rPr lang="en-US" dirty="0" err="1" smtClean="0"/>
              <a:t>int</a:t>
            </a:r>
            <a:r>
              <a:rPr lang="en-US" dirty="0" smtClean="0"/>
              <a:t> key)</a:t>
            </a:r>
          </a:p>
          <a:p>
            <a:r>
              <a:rPr lang="en-US" dirty="0" smtClean="0"/>
              <a:t>{</a:t>
            </a:r>
          </a:p>
          <a:p>
            <a:r>
              <a:rPr lang="en-US" dirty="0" err="1" smtClean="0"/>
              <a:t>int</a:t>
            </a:r>
            <a:r>
              <a:rPr lang="en-US" dirty="0" smtClean="0"/>
              <a:t> mid;						1</a:t>
            </a:r>
          </a:p>
          <a:p>
            <a:r>
              <a:rPr lang="en-US" dirty="0" smtClean="0"/>
              <a:t>while(low&lt;=high)				2</a:t>
            </a:r>
          </a:p>
          <a:p>
            <a:r>
              <a:rPr lang="en-US" dirty="0" smtClean="0"/>
              <a:t>{</a:t>
            </a:r>
          </a:p>
          <a:p>
            <a:r>
              <a:rPr lang="en-US" dirty="0" smtClean="0"/>
              <a:t>mid=(</a:t>
            </a:r>
            <a:r>
              <a:rPr lang="en-US" dirty="0" err="1" smtClean="0"/>
              <a:t>low+high</a:t>
            </a:r>
            <a:r>
              <a:rPr lang="en-US" dirty="0" smtClean="0"/>
              <a:t>)/2; if(x[mid]==key)	3</a:t>
            </a:r>
          </a:p>
          <a:p>
            <a:r>
              <a:rPr lang="en-US" dirty="0" smtClean="0"/>
              <a:t>return mid;					4</a:t>
            </a:r>
          </a:p>
          <a:p>
            <a:r>
              <a:rPr lang="en-US" dirty="0" smtClean="0"/>
              <a:t>if(x[mid]&lt;key)					5</a:t>
            </a:r>
          </a:p>
          <a:p>
            <a:r>
              <a:rPr lang="en-US" dirty="0" smtClean="0"/>
              <a:t>low=mid+1;					6</a:t>
            </a:r>
          </a:p>
          <a:p>
            <a:r>
              <a:rPr lang="en-US" dirty="0" smtClean="0"/>
              <a:t>else</a:t>
            </a:r>
          </a:p>
          <a:p>
            <a:r>
              <a:rPr lang="en-US" dirty="0" smtClean="0"/>
              <a:t>high=mid-1;					7</a:t>
            </a:r>
          </a:p>
          <a:p>
            <a:r>
              <a:rPr lang="en-US" dirty="0" smtClean="0"/>
              <a:t>}							8</a:t>
            </a:r>
          </a:p>
          <a:p>
            <a:r>
              <a:rPr lang="en-US" dirty="0" smtClean="0"/>
              <a:t>return -1;						9</a:t>
            </a:r>
          </a:p>
          <a:p>
            <a:r>
              <a:rPr lang="en-US" dirty="0" smtClean="0"/>
              <a:t>}							10</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Program Graph</a:t>
            </a:r>
            <a:endParaRPr lang="en-US" dirty="0"/>
          </a:p>
        </p:txBody>
      </p:sp>
      <p:pic>
        <p:nvPicPr>
          <p:cNvPr id="1026" name="Picture 2"/>
          <p:cNvPicPr>
            <a:picLocks noChangeAspect="1" noChangeArrowheads="1"/>
          </p:cNvPicPr>
          <p:nvPr/>
        </p:nvPicPr>
        <p:blipFill>
          <a:blip r:embed="rId2"/>
          <a:srcRect/>
          <a:stretch>
            <a:fillRect/>
          </a:stretch>
        </p:blipFill>
        <p:spPr bwMode="auto">
          <a:xfrm>
            <a:off x="152400" y="927100"/>
            <a:ext cx="8763000" cy="57023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Test cases</a:t>
            </a:r>
            <a:endParaRPr lang="en-US" dirty="0"/>
          </a:p>
        </p:txBody>
      </p:sp>
      <p:sp>
        <p:nvSpPr>
          <p:cNvPr id="3" name="Text Placeholder 2"/>
          <p:cNvSpPr>
            <a:spLocks noGrp="1"/>
          </p:cNvSpPr>
          <p:nvPr>
            <p:ph type="body" idx="1"/>
          </p:nvPr>
        </p:nvSpPr>
        <p:spPr>
          <a:xfrm>
            <a:off x="0" y="914400"/>
            <a:ext cx="9144000" cy="6032421"/>
          </a:xfrm>
        </p:spPr>
        <p:txBody>
          <a:bodyPr/>
          <a:lstStyle/>
          <a:p>
            <a:r>
              <a:rPr lang="en-US" dirty="0" smtClean="0"/>
              <a:t>1.Cyclomatic complexity=Edges-nodes+2(P)</a:t>
            </a:r>
          </a:p>
          <a:p>
            <a:r>
              <a:rPr lang="en-US" dirty="0" smtClean="0"/>
              <a:t>                                               12-10+2(1)=4 Test cases</a:t>
            </a:r>
          </a:p>
          <a:p>
            <a:endParaRPr lang="en-US" dirty="0" smtClean="0"/>
          </a:p>
          <a:p>
            <a:endParaRPr lang="en-US" dirty="0" smtClean="0"/>
          </a:p>
          <a:p>
            <a:r>
              <a:rPr lang="en-US" dirty="0" smtClean="0"/>
              <a:t> </a:t>
            </a:r>
          </a:p>
          <a:p>
            <a:r>
              <a:rPr lang="en-US" dirty="0" smtClean="0"/>
              <a:t>2.Independent paths=</a:t>
            </a:r>
          </a:p>
          <a:p>
            <a:r>
              <a:rPr lang="en-US" dirty="0" smtClean="0"/>
              <a:t>1.1-2-9-10-------&gt;(10,20,30,40,50) Empty list</a:t>
            </a:r>
          </a:p>
          <a:p>
            <a:r>
              <a:rPr lang="en-US" dirty="0" smtClean="0"/>
              <a:t>2.1-2-3-4-10----</a:t>
            </a:r>
            <a:r>
              <a:rPr lang="en-US" dirty="0" smtClean="0">
                <a:sym typeface="Wingdings" pitchFamily="2" charset="2"/>
              </a:rPr>
              <a:t>--(10,20,30,40,50</a:t>
            </a:r>
            <a:r>
              <a:rPr lang="en-US" dirty="0" smtClean="0"/>
              <a:t>) Success </a:t>
            </a:r>
          </a:p>
          <a:p>
            <a:r>
              <a:rPr lang="en-US" dirty="0" smtClean="0"/>
              <a:t>3.1-2-3-5-6-8 ---</a:t>
            </a:r>
            <a:r>
              <a:rPr lang="en-US" dirty="0" smtClean="0">
                <a:sym typeface="Wingdings" pitchFamily="2" charset="2"/>
              </a:rPr>
              <a:t>--(10,20,30,40,50</a:t>
            </a:r>
            <a:r>
              <a:rPr lang="en-US" dirty="0" smtClean="0"/>
              <a:t>) Success</a:t>
            </a:r>
          </a:p>
          <a:p>
            <a:r>
              <a:rPr lang="en-US" dirty="0" smtClean="0"/>
              <a:t>4.1-2-3-5-7-8 ---</a:t>
            </a:r>
            <a:r>
              <a:rPr lang="en-US" dirty="0" smtClean="0">
                <a:sym typeface="Wingdings" pitchFamily="2" charset="2"/>
              </a:rPr>
              <a:t>--(10,20,30,40,50</a:t>
            </a:r>
            <a:r>
              <a:rPr lang="en-US" dirty="0" smtClean="0"/>
              <a:t>) Success</a:t>
            </a:r>
          </a:p>
          <a:p>
            <a:endParaRPr lang="en-US" dirty="0" smtClean="0"/>
          </a:p>
          <a:p>
            <a:endParaRPr lang="en-US" dirty="0" smtClean="0"/>
          </a:p>
          <a:p>
            <a:r>
              <a:rPr lang="en-US" dirty="0" smtClean="0"/>
              <a:t/>
            </a:r>
            <a:br>
              <a:rPr lang="en-US" dirty="0" smtClean="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23571"/>
            <a:ext cx="2139950" cy="666115"/>
          </a:xfrm>
          <a:prstGeom prst="rect">
            <a:avLst/>
          </a:prstGeom>
        </p:spPr>
        <p:txBody>
          <a:bodyPr vert="horz" wrap="square" lIns="0" tIns="12700" rIns="0" bIns="0" rtlCol="0">
            <a:spAutoFit/>
          </a:bodyPr>
          <a:lstStyle/>
          <a:p>
            <a:pPr marL="12700">
              <a:lnSpc>
                <a:spcPct val="100000"/>
              </a:lnSpc>
              <a:spcBef>
                <a:spcPts val="100"/>
              </a:spcBef>
            </a:pPr>
            <a:r>
              <a:rPr dirty="0"/>
              <a:t>Agenda</a:t>
            </a:r>
          </a:p>
        </p:txBody>
      </p:sp>
      <p:sp>
        <p:nvSpPr>
          <p:cNvPr id="3" name="object 3"/>
          <p:cNvSpPr txBox="1"/>
          <p:nvPr/>
        </p:nvSpPr>
        <p:spPr>
          <a:xfrm>
            <a:off x="760577" y="1572693"/>
            <a:ext cx="5276850" cy="2242820"/>
          </a:xfrm>
          <a:prstGeom prst="rect">
            <a:avLst/>
          </a:prstGeom>
        </p:spPr>
        <p:txBody>
          <a:bodyPr vert="horz" wrap="square" lIns="0" tIns="141605" rIns="0" bIns="0" rtlCol="0">
            <a:spAutoFit/>
          </a:bodyPr>
          <a:lstStyle/>
          <a:p>
            <a:pPr marL="355600" indent="-342900">
              <a:lnSpc>
                <a:spcPct val="100000"/>
              </a:lnSpc>
              <a:spcBef>
                <a:spcPts val="1115"/>
              </a:spcBef>
              <a:buClr>
                <a:srgbClr val="89D0D5"/>
              </a:buClr>
              <a:buSzPct val="80357"/>
              <a:buFont typeface="Wingdings 3"/>
              <a:buChar char=""/>
              <a:tabLst>
                <a:tab pos="355600" algn="l"/>
              </a:tabLst>
            </a:pPr>
            <a:r>
              <a:rPr sz="2800" dirty="0">
                <a:solidFill>
                  <a:srgbClr val="FFFFFF"/>
                </a:solidFill>
                <a:latin typeface="Century Gothic"/>
                <a:cs typeface="Century Gothic"/>
              </a:rPr>
              <a:t>Introduction</a:t>
            </a:r>
            <a:endParaRPr sz="2800">
              <a:latin typeface="Century Gothic"/>
              <a:cs typeface="Century Gothic"/>
            </a:endParaRPr>
          </a:p>
          <a:p>
            <a:pPr marL="355600" indent="-342900">
              <a:lnSpc>
                <a:spcPct val="100000"/>
              </a:lnSpc>
              <a:spcBef>
                <a:spcPts val="1010"/>
              </a:spcBef>
              <a:buClr>
                <a:srgbClr val="89D0D5"/>
              </a:buClr>
              <a:buSzPct val="80357"/>
              <a:buFont typeface="Wingdings 3"/>
              <a:buChar char=""/>
              <a:tabLst>
                <a:tab pos="355600" algn="l"/>
              </a:tabLst>
            </a:pPr>
            <a:r>
              <a:rPr sz="2800" dirty="0">
                <a:solidFill>
                  <a:srgbClr val="FFFFFF"/>
                </a:solidFill>
                <a:latin typeface="Century Gothic"/>
                <a:cs typeface="Century Gothic"/>
              </a:rPr>
              <a:t>Cyclomatic</a:t>
            </a:r>
            <a:r>
              <a:rPr sz="2800" spc="-25" dirty="0">
                <a:solidFill>
                  <a:srgbClr val="FFFFFF"/>
                </a:solidFill>
                <a:latin typeface="Century Gothic"/>
                <a:cs typeface="Century Gothic"/>
              </a:rPr>
              <a:t> </a:t>
            </a:r>
            <a:r>
              <a:rPr sz="2800" spc="-5" dirty="0">
                <a:solidFill>
                  <a:srgbClr val="FFFFFF"/>
                </a:solidFill>
                <a:latin typeface="Century Gothic"/>
                <a:cs typeface="Century Gothic"/>
              </a:rPr>
              <a:t>complexity</a:t>
            </a:r>
            <a:endParaRPr sz="2800">
              <a:latin typeface="Century Gothic"/>
              <a:cs typeface="Century Gothic"/>
            </a:endParaRPr>
          </a:p>
          <a:p>
            <a:pPr marL="355600" indent="-342900">
              <a:lnSpc>
                <a:spcPct val="100000"/>
              </a:lnSpc>
              <a:spcBef>
                <a:spcPts val="994"/>
              </a:spcBef>
              <a:buClr>
                <a:srgbClr val="89D0D5"/>
              </a:buClr>
              <a:buSzPct val="80357"/>
              <a:buFont typeface="Wingdings 3"/>
              <a:buChar char=""/>
              <a:tabLst>
                <a:tab pos="355600" algn="l"/>
              </a:tabLst>
            </a:pPr>
            <a:r>
              <a:rPr sz="2800" spc="-5" dirty="0">
                <a:solidFill>
                  <a:srgbClr val="FFFFFF"/>
                </a:solidFill>
                <a:latin typeface="Century Gothic"/>
                <a:cs typeface="Century Gothic"/>
              </a:rPr>
              <a:t>Basic </a:t>
            </a:r>
            <a:r>
              <a:rPr sz="2800" spc="-10" dirty="0">
                <a:solidFill>
                  <a:srgbClr val="FFFFFF"/>
                </a:solidFill>
                <a:latin typeface="Century Gothic"/>
                <a:cs typeface="Century Gothic"/>
              </a:rPr>
              <a:t>path </a:t>
            </a:r>
            <a:r>
              <a:rPr sz="2800" dirty="0">
                <a:solidFill>
                  <a:srgbClr val="FFFFFF"/>
                </a:solidFill>
                <a:latin typeface="Century Gothic"/>
                <a:cs typeface="Century Gothic"/>
              </a:rPr>
              <a:t>testing</a:t>
            </a:r>
            <a:r>
              <a:rPr sz="2800" spc="30" dirty="0">
                <a:solidFill>
                  <a:srgbClr val="FFFFFF"/>
                </a:solidFill>
                <a:latin typeface="Century Gothic"/>
                <a:cs typeface="Century Gothic"/>
              </a:rPr>
              <a:t> </a:t>
            </a:r>
            <a:r>
              <a:rPr sz="2800" spc="-5" dirty="0">
                <a:solidFill>
                  <a:srgbClr val="FFFFFF"/>
                </a:solidFill>
                <a:latin typeface="Century Gothic"/>
                <a:cs typeface="Century Gothic"/>
              </a:rPr>
              <a:t>approach</a:t>
            </a:r>
            <a:endParaRPr sz="2800">
              <a:latin typeface="Century Gothic"/>
              <a:cs typeface="Century Gothic"/>
            </a:endParaRPr>
          </a:p>
          <a:p>
            <a:pPr marL="355600" indent="-342900">
              <a:lnSpc>
                <a:spcPct val="100000"/>
              </a:lnSpc>
              <a:spcBef>
                <a:spcPts val="1000"/>
              </a:spcBef>
              <a:buClr>
                <a:srgbClr val="89D0D5"/>
              </a:buClr>
              <a:buSzPct val="80357"/>
              <a:buFont typeface="Wingdings 3"/>
              <a:buChar char=""/>
              <a:tabLst>
                <a:tab pos="355600" algn="l"/>
              </a:tabLst>
            </a:pPr>
            <a:r>
              <a:rPr sz="2800" spc="-5" dirty="0">
                <a:solidFill>
                  <a:srgbClr val="FFFFFF"/>
                </a:solidFill>
                <a:latin typeface="Century Gothic"/>
                <a:cs typeface="Century Gothic"/>
              </a:rPr>
              <a:t>Conclusion</a:t>
            </a:r>
            <a:endParaRPr sz="2800">
              <a:latin typeface="Century Gothic"/>
              <a:cs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140" y="48590"/>
            <a:ext cx="3131820" cy="666115"/>
          </a:xfrm>
          <a:prstGeom prst="rect">
            <a:avLst/>
          </a:prstGeom>
        </p:spPr>
        <p:txBody>
          <a:bodyPr vert="horz" wrap="square" lIns="0" tIns="12700" rIns="0" bIns="0" rtlCol="0">
            <a:spAutoFit/>
          </a:bodyPr>
          <a:lstStyle/>
          <a:p>
            <a:pPr marL="12700">
              <a:lnSpc>
                <a:spcPct val="100000"/>
              </a:lnSpc>
              <a:spcBef>
                <a:spcPts val="100"/>
              </a:spcBef>
            </a:pPr>
            <a:r>
              <a:rPr dirty="0"/>
              <a:t>Introduction</a:t>
            </a:r>
          </a:p>
        </p:txBody>
      </p:sp>
      <p:sp>
        <p:nvSpPr>
          <p:cNvPr id="3" name="object 3"/>
          <p:cNvSpPr txBox="1"/>
          <p:nvPr/>
        </p:nvSpPr>
        <p:spPr>
          <a:xfrm>
            <a:off x="764540" y="1496493"/>
            <a:ext cx="6886575" cy="3522979"/>
          </a:xfrm>
          <a:prstGeom prst="rect">
            <a:avLst/>
          </a:prstGeom>
        </p:spPr>
        <p:txBody>
          <a:bodyPr vert="horz" wrap="square" lIns="0" tIns="141605" rIns="0" bIns="0" rtlCol="0">
            <a:spAutoFit/>
          </a:bodyPr>
          <a:lstStyle/>
          <a:p>
            <a:pPr marL="355600" indent="-343535" algn="just">
              <a:lnSpc>
                <a:spcPct val="100000"/>
              </a:lnSpc>
              <a:spcBef>
                <a:spcPts val="1115"/>
              </a:spcBef>
              <a:buClr>
                <a:srgbClr val="89D0D5"/>
              </a:buClr>
              <a:buSzPct val="80357"/>
              <a:buFont typeface="Wingdings 3"/>
              <a:buChar char=""/>
              <a:tabLst>
                <a:tab pos="356235" algn="l"/>
              </a:tabLst>
            </a:pPr>
            <a:r>
              <a:rPr sz="2800" spc="-5" dirty="0">
                <a:solidFill>
                  <a:srgbClr val="FFFFFF"/>
                </a:solidFill>
                <a:latin typeface="Century Gothic"/>
                <a:cs typeface="Century Gothic"/>
              </a:rPr>
              <a:t>A white box</a:t>
            </a:r>
            <a:r>
              <a:rPr sz="2800" dirty="0">
                <a:solidFill>
                  <a:srgbClr val="FFFFFF"/>
                </a:solidFill>
                <a:latin typeface="Century Gothic"/>
                <a:cs typeface="Century Gothic"/>
              </a:rPr>
              <a:t> </a:t>
            </a:r>
            <a:r>
              <a:rPr sz="2800" spc="-5" dirty="0">
                <a:solidFill>
                  <a:srgbClr val="FFFFFF"/>
                </a:solidFill>
                <a:latin typeface="Century Gothic"/>
                <a:cs typeface="Century Gothic"/>
              </a:rPr>
              <a:t>method</a:t>
            </a:r>
            <a:endParaRPr sz="2800">
              <a:latin typeface="Century Gothic"/>
              <a:cs typeface="Century Gothic"/>
            </a:endParaRPr>
          </a:p>
          <a:p>
            <a:pPr marL="355600" indent="-343535" algn="just">
              <a:lnSpc>
                <a:spcPct val="100000"/>
              </a:lnSpc>
              <a:spcBef>
                <a:spcPts val="1010"/>
              </a:spcBef>
              <a:buClr>
                <a:srgbClr val="89D0D5"/>
              </a:buClr>
              <a:buSzPct val="80357"/>
              <a:buFont typeface="Wingdings 3"/>
              <a:buChar char=""/>
              <a:tabLst>
                <a:tab pos="356235" algn="l"/>
              </a:tabLst>
            </a:pPr>
            <a:r>
              <a:rPr sz="2800" spc="-5" dirty="0">
                <a:solidFill>
                  <a:srgbClr val="FFFFFF"/>
                </a:solidFill>
                <a:latin typeface="Century Gothic"/>
                <a:cs typeface="Century Gothic"/>
              </a:rPr>
              <a:t>Proposed by McCabe </a:t>
            </a:r>
            <a:r>
              <a:rPr sz="2800" dirty="0">
                <a:solidFill>
                  <a:srgbClr val="FFFFFF"/>
                </a:solidFill>
                <a:latin typeface="Century Gothic"/>
                <a:cs typeface="Century Gothic"/>
              </a:rPr>
              <a:t>in</a:t>
            </a:r>
            <a:r>
              <a:rPr sz="2800" spc="35" dirty="0">
                <a:solidFill>
                  <a:srgbClr val="FFFFFF"/>
                </a:solidFill>
                <a:latin typeface="Century Gothic"/>
                <a:cs typeface="Century Gothic"/>
              </a:rPr>
              <a:t> </a:t>
            </a:r>
            <a:r>
              <a:rPr sz="2800" spc="-10" dirty="0">
                <a:solidFill>
                  <a:srgbClr val="FFFFFF"/>
                </a:solidFill>
                <a:latin typeface="Century Gothic"/>
                <a:cs typeface="Century Gothic"/>
              </a:rPr>
              <a:t>1980’s</a:t>
            </a:r>
            <a:endParaRPr sz="2800">
              <a:latin typeface="Century Gothic"/>
              <a:cs typeface="Century Gothic"/>
            </a:endParaRPr>
          </a:p>
          <a:p>
            <a:pPr marL="355600" marR="332740" indent="-343535" algn="just">
              <a:lnSpc>
                <a:spcPct val="100000"/>
              </a:lnSpc>
              <a:spcBef>
                <a:spcPts val="994"/>
              </a:spcBef>
              <a:buClr>
                <a:srgbClr val="89D0D5"/>
              </a:buClr>
              <a:buSzPct val="80357"/>
              <a:buFont typeface="Wingdings 3"/>
              <a:buChar char=""/>
              <a:tabLst>
                <a:tab pos="356235" algn="l"/>
              </a:tabLst>
            </a:pPr>
            <a:r>
              <a:rPr sz="2800" spc="-5" dirty="0">
                <a:solidFill>
                  <a:srgbClr val="FFFFFF"/>
                </a:solidFill>
                <a:latin typeface="Century Gothic"/>
                <a:cs typeface="Century Gothic"/>
              </a:rPr>
              <a:t>A hybrid of </a:t>
            </a:r>
            <a:r>
              <a:rPr sz="2800" spc="-10" dirty="0">
                <a:solidFill>
                  <a:srgbClr val="FFFFFF"/>
                </a:solidFill>
                <a:latin typeface="Century Gothic"/>
                <a:cs typeface="Century Gothic"/>
              </a:rPr>
              <a:t>path </a:t>
            </a:r>
            <a:r>
              <a:rPr sz="2800" spc="-5" dirty="0">
                <a:solidFill>
                  <a:srgbClr val="FFFFFF"/>
                </a:solidFill>
                <a:latin typeface="Century Gothic"/>
                <a:cs typeface="Century Gothic"/>
              </a:rPr>
              <a:t>testing </a:t>
            </a:r>
            <a:r>
              <a:rPr sz="2800" spc="-10" dirty="0">
                <a:solidFill>
                  <a:srgbClr val="FFFFFF"/>
                </a:solidFill>
                <a:latin typeface="Century Gothic"/>
                <a:cs typeface="Century Gothic"/>
              </a:rPr>
              <a:t>and branch  </a:t>
            </a:r>
            <a:r>
              <a:rPr sz="2800" spc="-5" dirty="0">
                <a:solidFill>
                  <a:srgbClr val="FFFFFF"/>
                </a:solidFill>
                <a:latin typeface="Century Gothic"/>
                <a:cs typeface="Century Gothic"/>
              </a:rPr>
              <a:t>testing</a:t>
            </a:r>
            <a:r>
              <a:rPr sz="2800" spc="5" dirty="0">
                <a:solidFill>
                  <a:srgbClr val="FFFFFF"/>
                </a:solidFill>
                <a:latin typeface="Century Gothic"/>
                <a:cs typeface="Century Gothic"/>
              </a:rPr>
              <a:t> </a:t>
            </a:r>
            <a:r>
              <a:rPr sz="2800" spc="-5" dirty="0">
                <a:solidFill>
                  <a:srgbClr val="FFFFFF"/>
                </a:solidFill>
                <a:latin typeface="Century Gothic"/>
                <a:cs typeface="Century Gothic"/>
              </a:rPr>
              <a:t>methods.</a:t>
            </a:r>
            <a:endParaRPr sz="2800">
              <a:latin typeface="Century Gothic"/>
              <a:cs typeface="Century Gothic"/>
            </a:endParaRPr>
          </a:p>
          <a:p>
            <a:pPr marL="355600" marR="5080" indent="-343535" algn="just">
              <a:lnSpc>
                <a:spcPct val="100000"/>
              </a:lnSpc>
              <a:spcBef>
                <a:spcPts val="1000"/>
              </a:spcBef>
              <a:buClr>
                <a:srgbClr val="89D0D5"/>
              </a:buClr>
              <a:buSzPct val="80357"/>
              <a:buFont typeface="Wingdings 3"/>
              <a:buChar char=""/>
              <a:tabLst>
                <a:tab pos="356235" algn="l"/>
              </a:tabLst>
            </a:pPr>
            <a:r>
              <a:rPr sz="2800" spc="-10" dirty="0">
                <a:solidFill>
                  <a:srgbClr val="FFFFFF"/>
                </a:solidFill>
                <a:latin typeface="Century Gothic"/>
                <a:cs typeface="Century Gothic"/>
              </a:rPr>
              <a:t>Based </a:t>
            </a:r>
            <a:r>
              <a:rPr sz="2800" spc="-5" dirty="0">
                <a:solidFill>
                  <a:srgbClr val="FFFFFF"/>
                </a:solidFill>
                <a:latin typeface="Century Gothic"/>
                <a:cs typeface="Century Gothic"/>
              </a:rPr>
              <a:t>on Cyclomatic complexity </a:t>
            </a:r>
            <a:r>
              <a:rPr sz="2800" spc="-10" dirty="0">
                <a:solidFill>
                  <a:srgbClr val="FFFFFF"/>
                </a:solidFill>
                <a:latin typeface="Century Gothic"/>
                <a:cs typeface="Century Gothic"/>
              </a:rPr>
              <a:t>and  </a:t>
            </a:r>
            <a:r>
              <a:rPr sz="2800" spc="-5" dirty="0">
                <a:solidFill>
                  <a:srgbClr val="FFFFFF"/>
                </a:solidFill>
                <a:latin typeface="Century Gothic"/>
                <a:cs typeface="Century Gothic"/>
              </a:rPr>
              <a:t>uses control flow to establish the </a:t>
            </a:r>
            <a:r>
              <a:rPr sz="2800" spc="-10" dirty="0">
                <a:solidFill>
                  <a:srgbClr val="FFFFFF"/>
                </a:solidFill>
                <a:latin typeface="Century Gothic"/>
                <a:cs typeface="Century Gothic"/>
              </a:rPr>
              <a:t>path  </a:t>
            </a:r>
            <a:r>
              <a:rPr sz="2800" spc="-5" dirty="0">
                <a:solidFill>
                  <a:srgbClr val="FFFFFF"/>
                </a:solidFill>
                <a:latin typeface="Century Gothic"/>
                <a:cs typeface="Century Gothic"/>
              </a:rPr>
              <a:t>coverage</a:t>
            </a:r>
            <a:r>
              <a:rPr sz="2800" spc="25" dirty="0">
                <a:solidFill>
                  <a:srgbClr val="FFFFFF"/>
                </a:solidFill>
                <a:latin typeface="Century Gothic"/>
                <a:cs typeface="Century Gothic"/>
              </a:rPr>
              <a:t> </a:t>
            </a:r>
            <a:r>
              <a:rPr sz="2800" spc="-5" dirty="0">
                <a:solidFill>
                  <a:srgbClr val="FFFFFF"/>
                </a:solidFill>
                <a:latin typeface="Century Gothic"/>
                <a:cs typeface="Century Gothic"/>
              </a:rPr>
              <a:t>criteria.</a:t>
            </a:r>
            <a:endParaRPr sz="2800">
              <a:latin typeface="Century Gothic"/>
              <a:cs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3980" y="252729"/>
            <a:ext cx="6173470" cy="665480"/>
          </a:xfrm>
          <a:prstGeom prst="rect">
            <a:avLst/>
          </a:prstGeom>
        </p:spPr>
        <p:txBody>
          <a:bodyPr vert="horz" wrap="square" lIns="0" tIns="12700" rIns="0" bIns="0" rtlCol="0">
            <a:spAutoFit/>
          </a:bodyPr>
          <a:lstStyle/>
          <a:p>
            <a:pPr marL="12700">
              <a:lnSpc>
                <a:spcPct val="100000"/>
              </a:lnSpc>
              <a:spcBef>
                <a:spcPts val="100"/>
              </a:spcBef>
            </a:pPr>
            <a:r>
              <a:rPr dirty="0"/>
              <a:t>Cyclomatic</a:t>
            </a:r>
            <a:r>
              <a:rPr spc="-85" dirty="0"/>
              <a:t> </a:t>
            </a:r>
            <a:r>
              <a:rPr dirty="0"/>
              <a:t>Complexity</a:t>
            </a:r>
          </a:p>
        </p:txBody>
      </p:sp>
      <p:sp>
        <p:nvSpPr>
          <p:cNvPr id="3" name="object 3"/>
          <p:cNvSpPr txBox="1"/>
          <p:nvPr/>
        </p:nvSpPr>
        <p:spPr>
          <a:xfrm>
            <a:off x="307340" y="1525449"/>
            <a:ext cx="8226425" cy="2543175"/>
          </a:xfrm>
          <a:prstGeom prst="rect">
            <a:avLst/>
          </a:prstGeom>
        </p:spPr>
        <p:txBody>
          <a:bodyPr vert="horz" wrap="square" lIns="0" tIns="141605" rIns="0" bIns="0" rtlCol="0">
            <a:spAutoFit/>
          </a:bodyPr>
          <a:lstStyle/>
          <a:p>
            <a:pPr marL="355600" indent="-342900">
              <a:lnSpc>
                <a:spcPct val="100000"/>
              </a:lnSpc>
              <a:spcBef>
                <a:spcPts val="1115"/>
              </a:spcBef>
              <a:buClr>
                <a:srgbClr val="89D0D5"/>
              </a:buClr>
              <a:buSzPct val="80357"/>
              <a:buFont typeface="Wingdings 3"/>
              <a:buChar char=""/>
              <a:tabLst>
                <a:tab pos="355600" algn="l"/>
              </a:tabLst>
            </a:pPr>
            <a:r>
              <a:rPr sz="2800" spc="-10" dirty="0">
                <a:solidFill>
                  <a:srgbClr val="FFFFFF"/>
                </a:solidFill>
                <a:latin typeface="Century Gothic"/>
                <a:cs typeface="Century Gothic"/>
              </a:rPr>
              <a:t>Developed </a:t>
            </a:r>
            <a:r>
              <a:rPr sz="2800" spc="-5" dirty="0">
                <a:solidFill>
                  <a:srgbClr val="FFFFFF"/>
                </a:solidFill>
                <a:latin typeface="Century Gothic"/>
                <a:cs typeface="Century Gothic"/>
              </a:rPr>
              <a:t>by McCabe </a:t>
            </a:r>
            <a:r>
              <a:rPr sz="2800" dirty="0">
                <a:solidFill>
                  <a:srgbClr val="FFFFFF"/>
                </a:solidFill>
                <a:latin typeface="Century Gothic"/>
                <a:cs typeface="Century Gothic"/>
              </a:rPr>
              <a:t>in</a:t>
            </a:r>
            <a:r>
              <a:rPr sz="2800" spc="80" dirty="0">
                <a:solidFill>
                  <a:srgbClr val="FFFFFF"/>
                </a:solidFill>
                <a:latin typeface="Century Gothic"/>
                <a:cs typeface="Century Gothic"/>
              </a:rPr>
              <a:t> </a:t>
            </a:r>
            <a:r>
              <a:rPr sz="2800" spc="-10" dirty="0">
                <a:solidFill>
                  <a:srgbClr val="FFFFFF"/>
                </a:solidFill>
                <a:latin typeface="Century Gothic"/>
                <a:cs typeface="Century Gothic"/>
              </a:rPr>
              <a:t>1976</a:t>
            </a:r>
            <a:endParaRPr sz="2800">
              <a:latin typeface="Century Gothic"/>
              <a:cs typeface="Century Gothic"/>
            </a:endParaRPr>
          </a:p>
          <a:p>
            <a:pPr marL="355600" marR="5080" indent="-342900">
              <a:lnSpc>
                <a:spcPct val="100000"/>
              </a:lnSpc>
              <a:spcBef>
                <a:spcPts val="1010"/>
              </a:spcBef>
              <a:buClr>
                <a:srgbClr val="89D0D5"/>
              </a:buClr>
              <a:buSzPct val="80357"/>
              <a:buFont typeface="Wingdings 3"/>
              <a:buChar char=""/>
              <a:tabLst>
                <a:tab pos="355600" algn="l"/>
              </a:tabLst>
            </a:pPr>
            <a:r>
              <a:rPr sz="2800" spc="-5" dirty="0">
                <a:solidFill>
                  <a:srgbClr val="FFFFFF"/>
                </a:solidFill>
                <a:latin typeface="Century Gothic"/>
                <a:cs typeface="Century Gothic"/>
              </a:rPr>
              <a:t>Measures the number of linearly independent  </a:t>
            </a:r>
            <a:r>
              <a:rPr sz="2800" spc="-10" dirty="0">
                <a:solidFill>
                  <a:srgbClr val="FFFFFF"/>
                </a:solidFill>
                <a:latin typeface="Century Gothic"/>
                <a:cs typeface="Century Gothic"/>
              </a:rPr>
              <a:t>paths </a:t>
            </a:r>
            <a:r>
              <a:rPr sz="2800" spc="-5" dirty="0">
                <a:solidFill>
                  <a:srgbClr val="FFFFFF"/>
                </a:solidFill>
                <a:latin typeface="Century Gothic"/>
                <a:cs typeface="Century Gothic"/>
              </a:rPr>
              <a:t>through a</a:t>
            </a:r>
            <a:r>
              <a:rPr sz="2800" spc="45" dirty="0">
                <a:solidFill>
                  <a:srgbClr val="FFFFFF"/>
                </a:solidFill>
                <a:latin typeface="Century Gothic"/>
                <a:cs typeface="Century Gothic"/>
              </a:rPr>
              <a:t> </a:t>
            </a:r>
            <a:r>
              <a:rPr sz="2800" spc="-10" dirty="0">
                <a:solidFill>
                  <a:srgbClr val="FFFFFF"/>
                </a:solidFill>
                <a:latin typeface="Century Gothic"/>
                <a:cs typeface="Century Gothic"/>
              </a:rPr>
              <a:t>program.</a:t>
            </a:r>
            <a:endParaRPr sz="2800">
              <a:latin typeface="Century Gothic"/>
              <a:cs typeface="Century Gothic"/>
            </a:endParaRPr>
          </a:p>
          <a:p>
            <a:pPr marL="355600" marR="10160" indent="-342900">
              <a:lnSpc>
                <a:spcPct val="100000"/>
              </a:lnSpc>
              <a:spcBef>
                <a:spcPts val="994"/>
              </a:spcBef>
              <a:buClr>
                <a:srgbClr val="89D0D5"/>
              </a:buClr>
              <a:buSzPct val="80357"/>
              <a:buFont typeface="Wingdings 3"/>
              <a:buChar char=""/>
              <a:tabLst>
                <a:tab pos="355600" algn="l"/>
              </a:tabLst>
            </a:pPr>
            <a:r>
              <a:rPr sz="2800" spc="-5" dirty="0">
                <a:solidFill>
                  <a:srgbClr val="FFFFFF"/>
                </a:solidFill>
                <a:latin typeface="Century Gothic"/>
                <a:cs typeface="Century Gothic"/>
              </a:rPr>
              <a:t>The </a:t>
            </a:r>
            <a:r>
              <a:rPr sz="2800" dirty="0">
                <a:solidFill>
                  <a:srgbClr val="FFFFFF"/>
                </a:solidFill>
                <a:latin typeface="Century Gothic"/>
                <a:cs typeface="Century Gothic"/>
              </a:rPr>
              <a:t>higher </a:t>
            </a:r>
            <a:r>
              <a:rPr sz="2800" spc="-5" dirty="0">
                <a:solidFill>
                  <a:srgbClr val="FFFFFF"/>
                </a:solidFill>
                <a:latin typeface="Century Gothic"/>
                <a:cs typeface="Century Gothic"/>
              </a:rPr>
              <a:t>the number the </a:t>
            </a:r>
            <a:r>
              <a:rPr sz="2800" dirty="0">
                <a:solidFill>
                  <a:srgbClr val="FFFFFF"/>
                </a:solidFill>
                <a:latin typeface="Century Gothic"/>
                <a:cs typeface="Century Gothic"/>
              </a:rPr>
              <a:t>more complex </a:t>
            </a:r>
            <a:r>
              <a:rPr sz="2800" spc="-5" dirty="0">
                <a:solidFill>
                  <a:srgbClr val="FFFFFF"/>
                </a:solidFill>
                <a:latin typeface="Century Gothic"/>
                <a:cs typeface="Century Gothic"/>
              </a:rPr>
              <a:t>the  code.</a:t>
            </a:r>
            <a:endParaRPr sz="2800">
              <a:latin typeface="Century Gothic"/>
              <a:cs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40" y="23571"/>
            <a:ext cx="8754060" cy="666115"/>
          </a:xfrm>
          <a:prstGeom prst="rect">
            <a:avLst/>
          </a:prstGeom>
        </p:spPr>
        <p:txBody>
          <a:bodyPr vert="horz" wrap="square" lIns="0" tIns="12700" rIns="0" bIns="0" rtlCol="0">
            <a:spAutoFit/>
          </a:bodyPr>
          <a:lstStyle/>
          <a:p>
            <a:pPr marL="12700" algn="ctr">
              <a:lnSpc>
                <a:spcPct val="100000"/>
              </a:lnSpc>
              <a:spcBef>
                <a:spcPts val="100"/>
              </a:spcBef>
            </a:pPr>
            <a:r>
              <a:rPr spc="-5" dirty="0"/>
              <a:t>Basic path </a:t>
            </a:r>
            <a:r>
              <a:rPr dirty="0"/>
              <a:t>testing</a:t>
            </a:r>
            <a:r>
              <a:rPr spc="-35" dirty="0"/>
              <a:t> </a:t>
            </a:r>
            <a:r>
              <a:rPr spc="-5" dirty="0"/>
              <a:t>approach</a:t>
            </a:r>
          </a:p>
        </p:txBody>
      </p:sp>
      <p:sp>
        <p:nvSpPr>
          <p:cNvPr id="3" name="object 3"/>
          <p:cNvSpPr txBox="1"/>
          <p:nvPr/>
        </p:nvSpPr>
        <p:spPr>
          <a:xfrm>
            <a:off x="612140" y="1496493"/>
            <a:ext cx="7703184" cy="2242820"/>
          </a:xfrm>
          <a:prstGeom prst="rect">
            <a:avLst/>
          </a:prstGeom>
        </p:spPr>
        <p:txBody>
          <a:bodyPr vert="horz" wrap="square" lIns="0" tIns="141605" rIns="0" bIns="0" rtlCol="0">
            <a:spAutoFit/>
          </a:bodyPr>
          <a:lstStyle/>
          <a:p>
            <a:pPr marL="355600" indent="-343535">
              <a:lnSpc>
                <a:spcPct val="100000"/>
              </a:lnSpc>
              <a:spcBef>
                <a:spcPts val="1115"/>
              </a:spcBef>
              <a:buClr>
                <a:srgbClr val="89D0D5"/>
              </a:buClr>
              <a:buSzPct val="80357"/>
              <a:buFont typeface="Wingdings 3"/>
              <a:buChar char=""/>
              <a:tabLst>
                <a:tab pos="356235" algn="l"/>
              </a:tabLst>
            </a:pPr>
            <a:r>
              <a:rPr sz="2800" spc="-10" dirty="0">
                <a:solidFill>
                  <a:srgbClr val="FFFFFF"/>
                </a:solidFill>
                <a:latin typeface="Century Gothic"/>
                <a:cs typeface="Century Gothic"/>
              </a:rPr>
              <a:t>Step </a:t>
            </a:r>
            <a:r>
              <a:rPr sz="2800" spc="-5" dirty="0">
                <a:solidFill>
                  <a:srgbClr val="FFFFFF"/>
                </a:solidFill>
                <a:latin typeface="Century Gothic"/>
                <a:cs typeface="Century Gothic"/>
              </a:rPr>
              <a:t>1: </a:t>
            </a:r>
            <a:r>
              <a:rPr sz="2800" spc="-10" dirty="0">
                <a:solidFill>
                  <a:srgbClr val="FFFFFF"/>
                </a:solidFill>
                <a:latin typeface="Century Gothic"/>
                <a:cs typeface="Century Gothic"/>
              </a:rPr>
              <a:t>Draw </a:t>
            </a:r>
            <a:r>
              <a:rPr sz="2800" spc="-5" dirty="0">
                <a:solidFill>
                  <a:srgbClr val="FFFFFF"/>
                </a:solidFill>
                <a:latin typeface="Century Gothic"/>
                <a:cs typeface="Century Gothic"/>
              </a:rPr>
              <a:t>a control flow</a:t>
            </a:r>
            <a:r>
              <a:rPr sz="2800" spc="70" dirty="0">
                <a:solidFill>
                  <a:srgbClr val="FFFFFF"/>
                </a:solidFill>
                <a:latin typeface="Century Gothic"/>
                <a:cs typeface="Century Gothic"/>
              </a:rPr>
              <a:t> </a:t>
            </a:r>
            <a:r>
              <a:rPr sz="2800" spc="-5" dirty="0">
                <a:solidFill>
                  <a:srgbClr val="FFFFFF"/>
                </a:solidFill>
                <a:latin typeface="Century Gothic"/>
                <a:cs typeface="Century Gothic"/>
              </a:rPr>
              <a:t>graph.</a:t>
            </a:r>
            <a:endParaRPr sz="2800">
              <a:latin typeface="Century Gothic"/>
              <a:cs typeface="Century Gothic"/>
            </a:endParaRPr>
          </a:p>
          <a:p>
            <a:pPr marL="355600" indent="-343535">
              <a:lnSpc>
                <a:spcPct val="100000"/>
              </a:lnSpc>
              <a:spcBef>
                <a:spcPts val="1010"/>
              </a:spcBef>
              <a:buClr>
                <a:srgbClr val="89D0D5"/>
              </a:buClr>
              <a:buSzPct val="80357"/>
              <a:buFont typeface="Wingdings 3"/>
              <a:buChar char=""/>
              <a:tabLst>
                <a:tab pos="356235" algn="l"/>
              </a:tabLst>
            </a:pPr>
            <a:r>
              <a:rPr sz="2800" spc="-10" dirty="0">
                <a:solidFill>
                  <a:srgbClr val="FFFFFF"/>
                </a:solidFill>
                <a:latin typeface="Century Gothic"/>
                <a:cs typeface="Century Gothic"/>
              </a:rPr>
              <a:t>Step </a:t>
            </a:r>
            <a:r>
              <a:rPr sz="2800" spc="-5" dirty="0">
                <a:solidFill>
                  <a:srgbClr val="FFFFFF"/>
                </a:solidFill>
                <a:latin typeface="Century Gothic"/>
                <a:cs typeface="Century Gothic"/>
              </a:rPr>
              <a:t>2: Determine Cyclomatic</a:t>
            </a:r>
            <a:r>
              <a:rPr sz="2800" spc="90" dirty="0">
                <a:solidFill>
                  <a:srgbClr val="FFFFFF"/>
                </a:solidFill>
                <a:latin typeface="Century Gothic"/>
                <a:cs typeface="Century Gothic"/>
              </a:rPr>
              <a:t> </a:t>
            </a:r>
            <a:r>
              <a:rPr sz="2800" spc="-5" dirty="0">
                <a:solidFill>
                  <a:srgbClr val="FFFFFF"/>
                </a:solidFill>
                <a:latin typeface="Century Gothic"/>
                <a:cs typeface="Century Gothic"/>
              </a:rPr>
              <a:t>complexity.</a:t>
            </a:r>
            <a:endParaRPr sz="2800">
              <a:latin typeface="Century Gothic"/>
              <a:cs typeface="Century Gothic"/>
            </a:endParaRPr>
          </a:p>
          <a:p>
            <a:pPr marL="355600" indent="-343535">
              <a:lnSpc>
                <a:spcPct val="100000"/>
              </a:lnSpc>
              <a:spcBef>
                <a:spcPts val="994"/>
              </a:spcBef>
              <a:buClr>
                <a:srgbClr val="89D0D5"/>
              </a:buClr>
              <a:buSzPct val="80357"/>
              <a:buFont typeface="Wingdings 3"/>
              <a:buChar char=""/>
              <a:tabLst>
                <a:tab pos="356235" algn="l"/>
              </a:tabLst>
            </a:pPr>
            <a:r>
              <a:rPr sz="2800" spc="-10" dirty="0">
                <a:solidFill>
                  <a:srgbClr val="FFFFFF"/>
                </a:solidFill>
                <a:latin typeface="Century Gothic"/>
                <a:cs typeface="Century Gothic"/>
              </a:rPr>
              <a:t>Step </a:t>
            </a:r>
            <a:r>
              <a:rPr sz="2800" spc="-5" dirty="0">
                <a:solidFill>
                  <a:srgbClr val="FFFFFF"/>
                </a:solidFill>
                <a:latin typeface="Century Gothic"/>
                <a:cs typeface="Century Gothic"/>
              </a:rPr>
              <a:t>3: </a:t>
            </a:r>
            <a:r>
              <a:rPr sz="2800" dirty="0">
                <a:solidFill>
                  <a:srgbClr val="FFFFFF"/>
                </a:solidFill>
                <a:latin typeface="Century Gothic"/>
                <a:cs typeface="Century Gothic"/>
              </a:rPr>
              <a:t>Find </a:t>
            </a:r>
            <a:r>
              <a:rPr sz="2800" spc="-5" dirty="0">
                <a:solidFill>
                  <a:srgbClr val="FFFFFF"/>
                </a:solidFill>
                <a:latin typeface="Century Gothic"/>
                <a:cs typeface="Century Gothic"/>
              </a:rPr>
              <a:t>a basis </a:t>
            </a:r>
            <a:r>
              <a:rPr sz="2800" spc="-10" dirty="0">
                <a:solidFill>
                  <a:srgbClr val="FFFFFF"/>
                </a:solidFill>
                <a:latin typeface="Century Gothic"/>
                <a:cs typeface="Century Gothic"/>
              </a:rPr>
              <a:t>set </a:t>
            </a:r>
            <a:r>
              <a:rPr sz="2800" spc="-5" dirty="0">
                <a:solidFill>
                  <a:srgbClr val="FFFFFF"/>
                </a:solidFill>
                <a:latin typeface="Century Gothic"/>
                <a:cs typeface="Century Gothic"/>
              </a:rPr>
              <a:t>of</a:t>
            </a:r>
            <a:r>
              <a:rPr sz="2800" spc="50" dirty="0">
                <a:solidFill>
                  <a:srgbClr val="FFFFFF"/>
                </a:solidFill>
                <a:latin typeface="Century Gothic"/>
                <a:cs typeface="Century Gothic"/>
              </a:rPr>
              <a:t> </a:t>
            </a:r>
            <a:r>
              <a:rPr sz="2800" spc="-10" dirty="0">
                <a:solidFill>
                  <a:srgbClr val="FFFFFF"/>
                </a:solidFill>
                <a:latin typeface="Century Gothic"/>
                <a:cs typeface="Century Gothic"/>
              </a:rPr>
              <a:t>paths.</a:t>
            </a:r>
            <a:endParaRPr sz="2800">
              <a:latin typeface="Century Gothic"/>
              <a:cs typeface="Century Gothic"/>
            </a:endParaRPr>
          </a:p>
          <a:p>
            <a:pPr marL="355600" indent="-343535">
              <a:lnSpc>
                <a:spcPct val="100000"/>
              </a:lnSpc>
              <a:spcBef>
                <a:spcPts val="1000"/>
              </a:spcBef>
              <a:buClr>
                <a:srgbClr val="89D0D5"/>
              </a:buClr>
              <a:buSzPct val="80357"/>
              <a:buFont typeface="Wingdings 3"/>
              <a:buChar char=""/>
              <a:tabLst>
                <a:tab pos="356235" algn="l"/>
              </a:tabLst>
            </a:pPr>
            <a:r>
              <a:rPr sz="2800" spc="-10" dirty="0">
                <a:solidFill>
                  <a:srgbClr val="FFFFFF"/>
                </a:solidFill>
                <a:latin typeface="Century Gothic"/>
                <a:cs typeface="Century Gothic"/>
              </a:rPr>
              <a:t>Step </a:t>
            </a:r>
            <a:r>
              <a:rPr sz="2800" spc="-5" dirty="0">
                <a:solidFill>
                  <a:srgbClr val="FFFFFF"/>
                </a:solidFill>
                <a:latin typeface="Century Gothic"/>
                <a:cs typeface="Century Gothic"/>
              </a:rPr>
              <a:t>4: </a:t>
            </a:r>
            <a:r>
              <a:rPr sz="2800" spc="-10" dirty="0">
                <a:solidFill>
                  <a:srgbClr val="FFFFFF"/>
                </a:solidFill>
                <a:latin typeface="Century Gothic"/>
                <a:cs typeface="Century Gothic"/>
              </a:rPr>
              <a:t>Generate test </a:t>
            </a:r>
            <a:r>
              <a:rPr sz="2800" spc="-5" dirty="0">
                <a:solidFill>
                  <a:srgbClr val="FFFFFF"/>
                </a:solidFill>
                <a:latin typeface="Century Gothic"/>
                <a:cs typeface="Century Gothic"/>
              </a:rPr>
              <a:t>cases for each</a:t>
            </a:r>
            <a:r>
              <a:rPr sz="2800" spc="170" dirty="0">
                <a:solidFill>
                  <a:srgbClr val="FFFFFF"/>
                </a:solidFill>
                <a:latin typeface="Century Gothic"/>
                <a:cs typeface="Century Gothic"/>
              </a:rPr>
              <a:t> </a:t>
            </a:r>
            <a:r>
              <a:rPr sz="2800" spc="-10" dirty="0">
                <a:solidFill>
                  <a:srgbClr val="FFFFFF"/>
                </a:solidFill>
                <a:latin typeface="Century Gothic"/>
                <a:cs typeface="Century Gothic"/>
              </a:rPr>
              <a:t>path.</a:t>
            </a:r>
            <a:endParaRPr sz="2800">
              <a:latin typeface="Century Gothic"/>
              <a:cs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929" y="23571"/>
            <a:ext cx="6694170" cy="666115"/>
          </a:xfrm>
          <a:prstGeom prst="rect">
            <a:avLst/>
          </a:prstGeom>
        </p:spPr>
        <p:txBody>
          <a:bodyPr vert="horz" wrap="square" lIns="0" tIns="12700" rIns="0" bIns="0" rtlCol="0">
            <a:spAutoFit/>
          </a:bodyPr>
          <a:lstStyle/>
          <a:p>
            <a:pPr marL="12700">
              <a:lnSpc>
                <a:spcPct val="100000"/>
              </a:lnSpc>
              <a:spcBef>
                <a:spcPts val="100"/>
              </a:spcBef>
              <a:tabLst>
                <a:tab pos="1484630" algn="l"/>
              </a:tabLst>
            </a:pPr>
            <a:r>
              <a:rPr spc="-5" dirty="0"/>
              <a:t>Draw	</a:t>
            </a:r>
            <a:r>
              <a:rPr dirty="0"/>
              <a:t>a </a:t>
            </a:r>
            <a:r>
              <a:rPr spc="-5" dirty="0"/>
              <a:t>control </a:t>
            </a:r>
            <a:r>
              <a:rPr dirty="0"/>
              <a:t>flow</a:t>
            </a:r>
            <a:r>
              <a:rPr spc="-50" dirty="0"/>
              <a:t> </a:t>
            </a:r>
            <a:r>
              <a:rPr spc="-10" dirty="0"/>
              <a:t>graph</a:t>
            </a:r>
          </a:p>
        </p:txBody>
      </p:sp>
      <p:sp>
        <p:nvSpPr>
          <p:cNvPr id="3" name="object 3"/>
          <p:cNvSpPr txBox="1"/>
          <p:nvPr/>
        </p:nvSpPr>
        <p:spPr>
          <a:xfrm>
            <a:off x="563676" y="1383537"/>
            <a:ext cx="6341110" cy="452120"/>
          </a:xfrm>
          <a:prstGeom prst="rect">
            <a:avLst/>
          </a:prstGeom>
        </p:spPr>
        <p:txBody>
          <a:bodyPr vert="horz" wrap="square" lIns="0" tIns="12065" rIns="0" bIns="0" rtlCol="0">
            <a:spAutoFit/>
          </a:bodyPr>
          <a:lstStyle/>
          <a:p>
            <a:pPr marL="355600" indent="-342900">
              <a:lnSpc>
                <a:spcPct val="100000"/>
              </a:lnSpc>
              <a:spcBef>
                <a:spcPts val="95"/>
              </a:spcBef>
              <a:buClr>
                <a:srgbClr val="89D0D5"/>
              </a:buClr>
              <a:buSzPct val="80357"/>
              <a:buFont typeface="Wingdings 3"/>
              <a:buChar char=""/>
              <a:tabLst>
                <a:tab pos="355600" algn="l"/>
              </a:tabLst>
            </a:pPr>
            <a:r>
              <a:rPr sz="2800" spc="-5" dirty="0">
                <a:solidFill>
                  <a:srgbClr val="FFFFFF"/>
                </a:solidFill>
                <a:latin typeface="Century Gothic"/>
                <a:cs typeface="Century Gothic"/>
              </a:rPr>
              <a:t>Basic control flow graph</a:t>
            </a:r>
            <a:r>
              <a:rPr sz="2800" spc="40" dirty="0">
                <a:solidFill>
                  <a:srgbClr val="FFFFFF"/>
                </a:solidFill>
                <a:latin typeface="Century Gothic"/>
                <a:cs typeface="Century Gothic"/>
              </a:rPr>
              <a:t> </a:t>
            </a:r>
            <a:r>
              <a:rPr sz="2800" spc="-10" dirty="0">
                <a:solidFill>
                  <a:srgbClr val="FFFFFF"/>
                </a:solidFill>
                <a:latin typeface="Century Gothic"/>
                <a:cs typeface="Century Gothic"/>
              </a:rPr>
              <a:t>structures:</a:t>
            </a:r>
            <a:endParaRPr sz="2800">
              <a:latin typeface="Century Gothic"/>
              <a:cs typeface="Century Gothic"/>
            </a:endParaRPr>
          </a:p>
        </p:txBody>
      </p:sp>
      <p:sp>
        <p:nvSpPr>
          <p:cNvPr id="4" name="object 4"/>
          <p:cNvSpPr/>
          <p:nvPr/>
        </p:nvSpPr>
        <p:spPr>
          <a:xfrm>
            <a:off x="1371600" y="2286000"/>
            <a:ext cx="1219200" cy="1862327"/>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429000" y="2362200"/>
            <a:ext cx="1295400" cy="180136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334000" y="2362200"/>
            <a:ext cx="1734311" cy="1856232"/>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2286000" y="4495800"/>
            <a:ext cx="1266444" cy="2057400"/>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4191000" y="4381500"/>
            <a:ext cx="2746248" cy="2286000"/>
          </a:xfrm>
          <a:prstGeom prst="rect">
            <a:avLst/>
          </a:prstGeom>
          <a:blipFill>
            <a:blip r:embed="rId6" cstate="print"/>
            <a:stretch>
              <a:fillRect/>
            </a:stretch>
          </a:blip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140" y="157098"/>
            <a:ext cx="6800850" cy="665480"/>
          </a:xfrm>
          <a:prstGeom prst="rect">
            <a:avLst/>
          </a:prstGeom>
        </p:spPr>
        <p:txBody>
          <a:bodyPr vert="horz" wrap="square" lIns="0" tIns="12700" rIns="0" bIns="0" rtlCol="0">
            <a:spAutoFit/>
          </a:bodyPr>
          <a:lstStyle/>
          <a:p>
            <a:pPr marL="12700">
              <a:lnSpc>
                <a:spcPct val="100000"/>
              </a:lnSpc>
              <a:spcBef>
                <a:spcPts val="100"/>
              </a:spcBef>
            </a:pPr>
            <a:r>
              <a:rPr b="0" spc="-5" dirty="0">
                <a:latin typeface="Century Gothic"/>
                <a:cs typeface="Century Gothic"/>
              </a:rPr>
              <a:t>Draw </a:t>
            </a:r>
            <a:r>
              <a:rPr b="0" dirty="0">
                <a:latin typeface="Century Gothic"/>
                <a:cs typeface="Century Gothic"/>
              </a:rPr>
              <a:t>a control flow</a:t>
            </a:r>
            <a:r>
              <a:rPr b="0" spc="-95" dirty="0">
                <a:latin typeface="Century Gothic"/>
                <a:cs typeface="Century Gothic"/>
              </a:rPr>
              <a:t> </a:t>
            </a:r>
            <a:r>
              <a:rPr b="0" spc="-5" dirty="0">
                <a:latin typeface="Century Gothic"/>
                <a:cs typeface="Century Gothic"/>
              </a:rPr>
              <a:t>graph</a:t>
            </a:r>
          </a:p>
        </p:txBody>
      </p:sp>
      <p:grpSp>
        <p:nvGrpSpPr>
          <p:cNvPr id="3" name="object 3"/>
          <p:cNvGrpSpPr/>
          <p:nvPr/>
        </p:nvGrpSpPr>
        <p:grpSpPr>
          <a:xfrm>
            <a:off x="422148" y="1600200"/>
            <a:ext cx="1948180" cy="3352800"/>
            <a:chOff x="422148" y="1600200"/>
            <a:chExt cx="1948180" cy="3352800"/>
          </a:xfrm>
        </p:grpSpPr>
        <p:sp>
          <p:nvSpPr>
            <p:cNvPr id="4" name="object 4"/>
            <p:cNvSpPr/>
            <p:nvPr/>
          </p:nvSpPr>
          <p:spPr>
            <a:xfrm>
              <a:off x="533400" y="2514600"/>
              <a:ext cx="1761744" cy="186385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33400" y="2514600"/>
              <a:ext cx="1700783" cy="18288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422148" y="1600200"/>
              <a:ext cx="1947672" cy="3352800"/>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533400" y="2590800"/>
              <a:ext cx="1723644" cy="1752600"/>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537972" y="1703831"/>
              <a:ext cx="1752600" cy="2971800"/>
            </a:xfrm>
            <a:prstGeom prst="rect">
              <a:avLst/>
            </a:prstGeom>
            <a:blipFill>
              <a:blip r:embed="rId6" cstate="print"/>
              <a:stretch>
                <a:fillRect/>
              </a:stretch>
            </a:blipFill>
          </p:spPr>
          <p:txBody>
            <a:bodyPr wrap="square" lIns="0" tIns="0" rIns="0" bIns="0" rtlCol="0"/>
            <a:lstStyle/>
            <a:p>
              <a:endParaRPr/>
            </a:p>
          </p:txBody>
        </p:sp>
      </p:grpSp>
      <p:sp>
        <p:nvSpPr>
          <p:cNvPr id="9" name="object 9"/>
          <p:cNvSpPr txBox="1">
            <a:spLocks noGrp="1"/>
          </p:cNvSpPr>
          <p:nvPr>
            <p:ph type="body" idx="1"/>
          </p:nvPr>
        </p:nvSpPr>
        <p:spPr>
          <a:prstGeom prst="rect">
            <a:avLst/>
          </a:prstGeom>
        </p:spPr>
        <p:txBody>
          <a:bodyPr vert="horz" wrap="square" lIns="0" tIns="12065" rIns="0" bIns="0" rtlCol="0">
            <a:spAutoFit/>
          </a:bodyPr>
          <a:lstStyle/>
          <a:p>
            <a:pPr marL="2060575" marR="5080">
              <a:lnSpc>
                <a:spcPct val="100000"/>
              </a:lnSpc>
              <a:spcBef>
                <a:spcPts val="95"/>
              </a:spcBef>
              <a:tabLst>
                <a:tab pos="3401060" algn="l"/>
              </a:tabLst>
            </a:pPr>
            <a:r>
              <a:rPr spc="-5" dirty="0"/>
              <a:t>Arrows	or </a:t>
            </a:r>
            <a:r>
              <a:rPr spc="-10" dirty="0"/>
              <a:t>edges represent </a:t>
            </a:r>
            <a:r>
              <a:rPr spc="-5" dirty="0"/>
              <a:t>flows </a:t>
            </a:r>
            <a:r>
              <a:rPr dirty="0"/>
              <a:t>of  </a:t>
            </a:r>
            <a:r>
              <a:rPr spc="-5" dirty="0"/>
              <a:t>control.</a:t>
            </a:r>
          </a:p>
          <a:p>
            <a:pPr marL="2060575">
              <a:lnSpc>
                <a:spcPct val="100000"/>
              </a:lnSpc>
              <a:spcBef>
                <a:spcPts val="1685"/>
              </a:spcBef>
            </a:pPr>
            <a:r>
              <a:rPr spc="-5" dirty="0"/>
              <a:t>Circles or nodes </a:t>
            </a:r>
            <a:r>
              <a:rPr spc="-10" dirty="0"/>
              <a:t>represent</a:t>
            </a:r>
            <a:r>
              <a:rPr spc="95" dirty="0"/>
              <a:t> </a:t>
            </a:r>
            <a:r>
              <a:rPr spc="-5" dirty="0"/>
              <a:t>actions.</a:t>
            </a:r>
          </a:p>
          <a:p>
            <a:pPr marL="2060575" marR="761365">
              <a:lnSpc>
                <a:spcPct val="100000"/>
              </a:lnSpc>
              <a:spcBef>
                <a:spcPts val="840"/>
              </a:spcBef>
            </a:pPr>
            <a:r>
              <a:rPr spc="-10" dirty="0"/>
              <a:t>Areas </a:t>
            </a:r>
            <a:r>
              <a:rPr spc="-5" dirty="0"/>
              <a:t>bounded by edges </a:t>
            </a:r>
            <a:r>
              <a:rPr spc="-10" dirty="0"/>
              <a:t>and  </a:t>
            </a:r>
            <a:r>
              <a:rPr spc="-5" dirty="0"/>
              <a:t>nodes </a:t>
            </a:r>
            <a:r>
              <a:rPr spc="-10" dirty="0"/>
              <a:t>are </a:t>
            </a:r>
            <a:r>
              <a:rPr spc="-5" dirty="0"/>
              <a:t>called</a:t>
            </a:r>
            <a:r>
              <a:rPr spc="25" dirty="0"/>
              <a:t> </a:t>
            </a:r>
            <a:r>
              <a:rPr spc="-5" dirty="0"/>
              <a:t>regions.</a:t>
            </a:r>
          </a:p>
          <a:p>
            <a:pPr marL="2060575" marR="1206500">
              <a:lnSpc>
                <a:spcPct val="100000"/>
              </a:lnSpc>
              <a:spcBef>
                <a:spcPts val="1080"/>
              </a:spcBef>
            </a:pPr>
            <a:r>
              <a:rPr spc="-5" dirty="0"/>
              <a:t>A predicate node </a:t>
            </a:r>
            <a:r>
              <a:rPr dirty="0"/>
              <a:t>is </a:t>
            </a:r>
            <a:r>
              <a:rPr spc="-5" dirty="0"/>
              <a:t>a node  </a:t>
            </a:r>
            <a:r>
              <a:rPr dirty="0"/>
              <a:t>containing </a:t>
            </a:r>
            <a:r>
              <a:rPr spc="-5" dirty="0"/>
              <a:t>a</a:t>
            </a:r>
            <a:r>
              <a:rPr spc="-20" dirty="0"/>
              <a:t> </a:t>
            </a:r>
            <a:r>
              <a:rPr dirty="0"/>
              <a:t>condition.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007" y="45542"/>
            <a:ext cx="6801484" cy="666115"/>
          </a:xfrm>
          <a:prstGeom prst="rect">
            <a:avLst/>
          </a:prstGeom>
        </p:spPr>
        <p:txBody>
          <a:bodyPr vert="horz" wrap="square" lIns="0" tIns="12700" rIns="0" bIns="0" rtlCol="0">
            <a:spAutoFit/>
          </a:bodyPr>
          <a:lstStyle/>
          <a:p>
            <a:pPr marL="12700">
              <a:lnSpc>
                <a:spcPct val="100000"/>
              </a:lnSpc>
              <a:spcBef>
                <a:spcPts val="100"/>
              </a:spcBef>
            </a:pPr>
            <a:r>
              <a:rPr b="0" spc="-5" dirty="0">
                <a:latin typeface="Century Gothic"/>
                <a:cs typeface="Century Gothic"/>
              </a:rPr>
              <a:t>Draw </a:t>
            </a:r>
            <a:r>
              <a:rPr b="0" dirty="0">
                <a:latin typeface="Century Gothic"/>
                <a:cs typeface="Century Gothic"/>
              </a:rPr>
              <a:t>a </a:t>
            </a:r>
            <a:r>
              <a:rPr b="0" spc="-5" dirty="0">
                <a:latin typeface="Century Gothic"/>
                <a:cs typeface="Century Gothic"/>
              </a:rPr>
              <a:t>control </a:t>
            </a:r>
            <a:r>
              <a:rPr b="0" dirty="0">
                <a:latin typeface="Century Gothic"/>
                <a:cs typeface="Century Gothic"/>
              </a:rPr>
              <a:t>flow</a:t>
            </a:r>
            <a:r>
              <a:rPr b="0" spc="-50" dirty="0">
                <a:latin typeface="Century Gothic"/>
                <a:cs typeface="Century Gothic"/>
              </a:rPr>
              <a:t> </a:t>
            </a:r>
            <a:r>
              <a:rPr b="0" spc="-5" dirty="0">
                <a:latin typeface="Century Gothic"/>
                <a:cs typeface="Century Gothic"/>
              </a:rPr>
              <a:t>graph</a:t>
            </a:r>
          </a:p>
        </p:txBody>
      </p:sp>
      <p:sp>
        <p:nvSpPr>
          <p:cNvPr id="3" name="object 3"/>
          <p:cNvSpPr txBox="1"/>
          <p:nvPr/>
        </p:nvSpPr>
        <p:spPr>
          <a:xfrm>
            <a:off x="535940" y="1500719"/>
            <a:ext cx="2222500" cy="3049270"/>
          </a:xfrm>
          <a:prstGeom prst="rect">
            <a:avLst/>
          </a:prstGeom>
        </p:spPr>
        <p:txBody>
          <a:bodyPr vert="horz" wrap="square" lIns="0" tIns="139700" rIns="0" bIns="0" rtlCol="0">
            <a:spAutoFit/>
          </a:bodyPr>
          <a:lstStyle/>
          <a:p>
            <a:pPr marL="355600" indent="-343535">
              <a:lnSpc>
                <a:spcPct val="100000"/>
              </a:lnSpc>
              <a:spcBef>
                <a:spcPts val="1100"/>
              </a:spcBef>
              <a:buClr>
                <a:srgbClr val="89D0D5"/>
              </a:buClr>
              <a:buSzPct val="80000"/>
              <a:buFont typeface="Wingdings 3"/>
              <a:buChar char=""/>
              <a:tabLst>
                <a:tab pos="355600" algn="l"/>
                <a:tab pos="356235" algn="l"/>
              </a:tabLst>
            </a:pPr>
            <a:r>
              <a:rPr sz="2000" dirty="0">
                <a:solidFill>
                  <a:srgbClr val="FFFFFF"/>
                </a:solidFill>
                <a:latin typeface="Century Gothic"/>
                <a:cs typeface="Century Gothic"/>
              </a:rPr>
              <a:t>1: IF A =</a:t>
            </a:r>
            <a:r>
              <a:rPr sz="2000" spc="-80" dirty="0">
                <a:solidFill>
                  <a:srgbClr val="FFFFFF"/>
                </a:solidFill>
                <a:latin typeface="Century Gothic"/>
                <a:cs typeface="Century Gothic"/>
              </a:rPr>
              <a:t> </a:t>
            </a:r>
            <a:r>
              <a:rPr sz="2000" spc="-5" dirty="0">
                <a:solidFill>
                  <a:srgbClr val="FFFFFF"/>
                </a:solidFill>
                <a:latin typeface="Century Gothic"/>
                <a:cs typeface="Century Gothic"/>
              </a:rPr>
              <a:t>100</a:t>
            </a:r>
            <a:endParaRPr sz="2000">
              <a:latin typeface="Century Gothic"/>
              <a:cs typeface="Century Gothic"/>
            </a:endParaRPr>
          </a:p>
          <a:p>
            <a:pPr marL="355600" indent="-343535">
              <a:lnSpc>
                <a:spcPct val="100000"/>
              </a:lnSpc>
              <a:spcBef>
                <a:spcPts val="1000"/>
              </a:spcBef>
              <a:buClr>
                <a:srgbClr val="89D0D5"/>
              </a:buClr>
              <a:buSzPct val="80000"/>
              <a:buFont typeface="Wingdings 3"/>
              <a:buChar char=""/>
              <a:tabLst>
                <a:tab pos="355600" algn="l"/>
                <a:tab pos="356235" algn="l"/>
              </a:tabLst>
            </a:pPr>
            <a:r>
              <a:rPr sz="2000" spc="-5" dirty="0">
                <a:solidFill>
                  <a:srgbClr val="FFFFFF"/>
                </a:solidFill>
                <a:latin typeface="Century Gothic"/>
                <a:cs typeface="Century Gothic"/>
              </a:rPr>
              <a:t>2: </a:t>
            </a:r>
            <a:r>
              <a:rPr sz="2000" dirty="0">
                <a:solidFill>
                  <a:srgbClr val="FFFFFF"/>
                </a:solidFill>
                <a:latin typeface="Century Gothic"/>
                <a:cs typeface="Century Gothic"/>
              </a:rPr>
              <a:t>THEN </a:t>
            </a:r>
            <a:r>
              <a:rPr sz="2000" spc="5" dirty="0">
                <a:solidFill>
                  <a:srgbClr val="FFFFFF"/>
                </a:solidFill>
                <a:latin typeface="Century Gothic"/>
                <a:cs typeface="Century Gothic"/>
              </a:rPr>
              <a:t>IF </a:t>
            </a:r>
            <a:r>
              <a:rPr sz="2000" dirty="0">
                <a:solidFill>
                  <a:srgbClr val="FFFFFF"/>
                </a:solidFill>
                <a:latin typeface="Century Gothic"/>
                <a:cs typeface="Century Gothic"/>
              </a:rPr>
              <a:t>B &gt;</a:t>
            </a:r>
            <a:r>
              <a:rPr sz="2000" spc="-130" dirty="0">
                <a:solidFill>
                  <a:srgbClr val="FFFFFF"/>
                </a:solidFill>
                <a:latin typeface="Century Gothic"/>
                <a:cs typeface="Century Gothic"/>
              </a:rPr>
              <a:t> </a:t>
            </a:r>
            <a:r>
              <a:rPr sz="2000" dirty="0">
                <a:solidFill>
                  <a:srgbClr val="FFFFFF"/>
                </a:solidFill>
                <a:latin typeface="Century Gothic"/>
                <a:cs typeface="Century Gothic"/>
              </a:rPr>
              <a:t>C</a:t>
            </a:r>
            <a:endParaRPr sz="2000">
              <a:latin typeface="Century Gothic"/>
              <a:cs typeface="Century Gothic"/>
            </a:endParaRPr>
          </a:p>
          <a:p>
            <a:pPr marL="355600" indent="-343535">
              <a:lnSpc>
                <a:spcPct val="100000"/>
              </a:lnSpc>
              <a:spcBef>
                <a:spcPts val="1005"/>
              </a:spcBef>
              <a:buClr>
                <a:srgbClr val="89D0D5"/>
              </a:buClr>
              <a:buSzPct val="80000"/>
              <a:buFont typeface="Wingdings 3"/>
              <a:buChar char=""/>
              <a:tabLst>
                <a:tab pos="355600" algn="l"/>
                <a:tab pos="356235" algn="l"/>
              </a:tabLst>
            </a:pPr>
            <a:r>
              <a:rPr sz="2000" spc="-5" dirty="0">
                <a:solidFill>
                  <a:srgbClr val="FFFFFF"/>
                </a:solidFill>
                <a:latin typeface="Century Gothic"/>
                <a:cs typeface="Century Gothic"/>
              </a:rPr>
              <a:t>3: </a:t>
            </a:r>
            <a:r>
              <a:rPr sz="2000" dirty="0">
                <a:solidFill>
                  <a:srgbClr val="FFFFFF"/>
                </a:solidFill>
                <a:latin typeface="Century Gothic"/>
                <a:cs typeface="Century Gothic"/>
              </a:rPr>
              <a:t>THEN A =</a:t>
            </a:r>
            <a:r>
              <a:rPr sz="2000" spc="-80" dirty="0">
                <a:solidFill>
                  <a:srgbClr val="FFFFFF"/>
                </a:solidFill>
                <a:latin typeface="Century Gothic"/>
                <a:cs typeface="Century Gothic"/>
              </a:rPr>
              <a:t> </a:t>
            </a:r>
            <a:r>
              <a:rPr sz="2000" dirty="0">
                <a:solidFill>
                  <a:srgbClr val="FFFFFF"/>
                </a:solidFill>
                <a:latin typeface="Century Gothic"/>
                <a:cs typeface="Century Gothic"/>
              </a:rPr>
              <a:t>B</a:t>
            </a:r>
            <a:endParaRPr sz="2000">
              <a:latin typeface="Century Gothic"/>
              <a:cs typeface="Century Gothic"/>
            </a:endParaRPr>
          </a:p>
          <a:p>
            <a:pPr marL="355600" indent="-343535">
              <a:lnSpc>
                <a:spcPct val="100000"/>
              </a:lnSpc>
              <a:spcBef>
                <a:spcPts val="1000"/>
              </a:spcBef>
              <a:buClr>
                <a:srgbClr val="89D0D5"/>
              </a:buClr>
              <a:buSzPct val="80000"/>
              <a:buFont typeface="Wingdings 3"/>
              <a:buChar char=""/>
              <a:tabLst>
                <a:tab pos="355600" algn="l"/>
                <a:tab pos="356235" algn="l"/>
              </a:tabLst>
            </a:pPr>
            <a:r>
              <a:rPr sz="2000" spc="-5" dirty="0">
                <a:solidFill>
                  <a:srgbClr val="FFFFFF"/>
                </a:solidFill>
                <a:latin typeface="Century Gothic"/>
                <a:cs typeface="Century Gothic"/>
              </a:rPr>
              <a:t>4</a:t>
            </a:r>
            <a:r>
              <a:rPr sz="2000" spc="-5">
                <a:solidFill>
                  <a:srgbClr val="FFFFFF"/>
                </a:solidFill>
                <a:latin typeface="Century Gothic"/>
                <a:cs typeface="Century Gothic"/>
              </a:rPr>
              <a:t>: </a:t>
            </a:r>
            <a:r>
              <a:rPr sz="2000" spc="-5" smtClean="0">
                <a:solidFill>
                  <a:srgbClr val="FFFFFF"/>
                </a:solidFill>
                <a:latin typeface="Century Gothic"/>
                <a:cs typeface="Century Gothic"/>
              </a:rPr>
              <a:t>ELSE</a:t>
            </a:r>
            <a:r>
              <a:rPr lang="en-US" sz="2000" spc="-5" dirty="0" smtClean="0">
                <a:solidFill>
                  <a:srgbClr val="FFFFFF"/>
                </a:solidFill>
                <a:latin typeface="Century Gothic"/>
                <a:cs typeface="Century Gothic"/>
              </a:rPr>
              <a:t> </a:t>
            </a:r>
            <a:r>
              <a:rPr sz="2000" spc="-5" smtClean="0">
                <a:solidFill>
                  <a:srgbClr val="FFFFFF"/>
                </a:solidFill>
                <a:latin typeface="Century Gothic"/>
                <a:cs typeface="Century Gothic"/>
              </a:rPr>
              <a:t>A</a:t>
            </a:r>
            <a:r>
              <a:rPr sz="2000" spc="-5" dirty="0">
                <a:solidFill>
                  <a:srgbClr val="FFFFFF"/>
                </a:solidFill>
                <a:latin typeface="Century Gothic"/>
                <a:cs typeface="Century Gothic"/>
              </a:rPr>
              <a:t>=</a:t>
            </a:r>
            <a:r>
              <a:rPr sz="2000" spc="-35" dirty="0">
                <a:solidFill>
                  <a:srgbClr val="FFFFFF"/>
                </a:solidFill>
                <a:latin typeface="Century Gothic"/>
                <a:cs typeface="Century Gothic"/>
              </a:rPr>
              <a:t> </a:t>
            </a:r>
            <a:r>
              <a:rPr sz="2000" dirty="0">
                <a:solidFill>
                  <a:srgbClr val="FFFFFF"/>
                </a:solidFill>
                <a:latin typeface="Century Gothic"/>
                <a:cs typeface="Century Gothic"/>
              </a:rPr>
              <a:t>C</a:t>
            </a:r>
            <a:endParaRPr sz="2000">
              <a:latin typeface="Century Gothic"/>
              <a:cs typeface="Century Gothic"/>
            </a:endParaRPr>
          </a:p>
          <a:p>
            <a:pPr marL="355600" indent="-343535">
              <a:lnSpc>
                <a:spcPct val="100000"/>
              </a:lnSpc>
              <a:spcBef>
                <a:spcPts val="994"/>
              </a:spcBef>
              <a:buClr>
                <a:srgbClr val="89D0D5"/>
              </a:buClr>
              <a:buSzPct val="80000"/>
              <a:buFont typeface="Wingdings 3"/>
              <a:buChar char=""/>
              <a:tabLst>
                <a:tab pos="355600" algn="l"/>
                <a:tab pos="356235" algn="l"/>
              </a:tabLst>
            </a:pPr>
            <a:r>
              <a:rPr sz="2000" spc="-5" dirty="0">
                <a:solidFill>
                  <a:srgbClr val="FFFFFF"/>
                </a:solidFill>
                <a:latin typeface="Century Gothic"/>
                <a:cs typeface="Century Gothic"/>
              </a:rPr>
              <a:t>5:</a:t>
            </a:r>
            <a:r>
              <a:rPr sz="2000" spc="-95" dirty="0">
                <a:solidFill>
                  <a:srgbClr val="FFFFFF"/>
                </a:solidFill>
                <a:latin typeface="Century Gothic"/>
                <a:cs typeface="Century Gothic"/>
              </a:rPr>
              <a:t> </a:t>
            </a:r>
            <a:r>
              <a:rPr sz="2000" dirty="0">
                <a:solidFill>
                  <a:srgbClr val="FFFFFF"/>
                </a:solidFill>
                <a:latin typeface="Century Gothic"/>
                <a:cs typeface="Century Gothic"/>
              </a:rPr>
              <a:t>ENDIF</a:t>
            </a:r>
            <a:endParaRPr sz="2000">
              <a:latin typeface="Century Gothic"/>
              <a:cs typeface="Century Gothic"/>
            </a:endParaRPr>
          </a:p>
          <a:p>
            <a:pPr marL="355600" indent="-343535">
              <a:lnSpc>
                <a:spcPct val="100000"/>
              </a:lnSpc>
              <a:spcBef>
                <a:spcPts val="1010"/>
              </a:spcBef>
              <a:buClr>
                <a:srgbClr val="89D0D5"/>
              </a:buClr>
              <a:buSzPct val="80000"/>
              <a:buFont typeface="Wingdings 3"/>
              <a:buChar char=""/>
              <a:tabLst>
                <a:tab pos="355600" algn="l"/>
                <a:tab pos="356235" algn="l"/>
              </a:tabLst>
            </a:pPr>
            <a:r>
              <a:rPr sz="2000" spc="-5" dirty="0">
                <a:solidFill>
                  <a:srgbClr val="FFFFFF"/>
                </a:solidFill>
                <a:latin typeface="Century Gothic"/>
                <a:cs typeface="Century Gothic"/>
              </a:rPr>
              <a:t>6:</a:t>
            </a:r>
            <a:r>
              <a:rPr sz="2000" spc="-95" dirty="0">
                <a:solidFill>
                  <a:srgbClr val="FFFFFF"/>
                </a:solidFill>
                <a:latin typeface="Century Gothic"/>
                <a:cs typeface="Century Gothic"/>
              </a:rPr>
              <a:t> </a:t>
            </a:r>
            <a:r>
              <a:rPr sz="2000" dirty="0">
                <a:solidFill>
                  <a:srgbClr val="FFFFFF"/>
                </a:solidFill>
                <a:latin typeface="Century Gothic"/>
                <a:cs typeface="Century Gothic"/>
              </a:rPr>
              <a:t>ENDIF</a:t>
            </a:r>
            <a:endParaRPr sz="2000">
              <a:latin typeface="Century Gothic"/>
              <a:cs typeface="Century Gothic"/>
            </a:endParaRPr>
          </a:p>
          <a:p>
            <a:pPr marL="355600" indent="-343535">
              <a:lnSpc>
                <a:spcPct val="100000"/>
              </a:lnSpc>
              <a:spcBef>
                <a:spcPts val="994"/>
              </a:spcBef>
              <a:buClr>
                <a:srgbClr val="89D0D5"/>
              </a:buClr>
              <a:buSzPct val="80000"/>
              <a:buFont typeface="Wingdings 3"/>
              <a:buChar char=""/>
              <a:tabLst>
                <a:tab pos="355600" algn="l"/>
                <a:tab pos="356235" algn="l"/>
              </a:tabLst>
            </a:pPr>
            <a:r>
              <a:rPr sz="2000" spc="-5" dirty="0">
                <a:solidFill>
                  <a:srgbClr val="FFFFFF"/>
                </a:solidFill>
                <a:latin typeface="Century Gothic"/>
                <a:cs typeface="Century Gothic"/>
              </a:rPr>
              <a:t>7: Print</a:t>
            </a:r>
            <a:r>
              <a:rPr sz="2000" spc="-15" dirty="0">
                <a:solidFill>
                  <a:srgbClr val="FFFFFF"/>
                </a:solidFill>
                <a:latin typeface="Century Gothic"/>
                <a:cs typeface="Century Gothic"/>
              </a:rPr>
              <a:t> </a:t>
            </a:r>
            <a:r>
              <a:rPr sz="2000" dirty="0">
                <a:solidFill>
                  <a:srgbClr val="FFFFFF"/>
                </a:solidFill>
                <a:latin typeface="Century Gothic"/>
                <a:cs typeface="Century Gothic"/>
              </a:rPr>
              <a:t>A</a:t>
            </a:r>
            <a:endParaRPr sz="2000">
              <a:latin typeface="Century Gothic"/>
              <a:cs typeface="Century Gothic"/>
            </a:endParaRPr>
          </a:p>
        </p:txBody>
      </p:sp>
      <p:sp>
        <p:nvSpPr>
          <p:cNvPr id="4" name="object 4"/>
          <p:cNvSpPr/>
          <p:nvPr/>
        </p:nvSpPr>
        <p:spPr>
          <a:xfrm>
            <a:off x="3657600" y="1524000"/>
            <a:ext cx="4800600" cy="4953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22047"/>
            <a:ext cx="8924290" cy="666115"/>
          </a:xfrm>
          <a:prstGeom prst="rect">
            <a:avLst/>
          </a:prstGeom>
        </p:spPr>
        <p:txBody>
          <a:bodyPr vert="horz" wrap="square" lIns="0" tIns="12700" rIns="0" bIns="0" rtlCol="0">
            <a:spAutoFit/>
          </a:bodyPr>
          <a:lstStyle/>
          <a:p>
            <a:pPr marL="12700">
              <a:lnSpc>
                <a:spcPct val="100000"/>
              </a:lnSpc>
              <a:spcBef>
                <a:spcPts val="100"/>
              </a:spcBef>
            </a:pPr>
            <a:r>
              <a:rPr spc="-5" dirty="0"/>
              <a:t>Determine </a:t>
            </a:r>
            <a:r>
              <a:rPr dirty="0"/>
              <a:t>Cyclomatic</a:t>
            </a:r>
            <a:r>
              <a:rPr spc="-50" dirty="0"/>
              <a:t> </a:t>
            </a:r>
            <a:r>
              <a:rPr spc="-5" dirty="0"/>
              <a:t>complexity</a:t>
            </a:r>
          </a:p>
        </p:txBody>
      </p:sp>
      <p:sp>
        <p:nvSpPr>
          <p:cNvPr id="3" name="object 3"/>
          <p:cNvSpPr txBox="1"/>
          <p:nvPr/>
        </p:nvSpPr>
        <p:spPr>
          <a:xfrm>
            <a:off x="76200" y="1428698"/>
            <a:ext cx="8382000" cy="2643672"/>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FFFFFF"/>
                </a:solidFill>
                <a:latin typeface="Century Gothic"/>
                <a:cs typeface="Century Gothic"/>
              </a:rPr>
              <a:t>There are </a:t>
            </a:r>
            <a:r>
              <a:rPr sz="2800" spc="-10" dirty="0">
                <a:solidFill>
                  <a:srgbClr val="FFFFFF"/>
                </a:solidFill>
                <a:latin typeface="Century Gothic"/>
                <a:cs typeface="Century Gothic"/>
              </a:rPr>
              <a:t>several</a:t>
            </a:r>
            <a:r>
              <a:rPr sz="2800" spc="55" dirty="0">
                <a:solidFill>
                  <a:srgbClr val="FFFFFF"/>
                </a:solidFill>
                <a:latin typeface="Century Gothic"/>
                <a:cs typeface="Century Gothic"/>
              </a:rPr>
              <a:t> </a:t>
            </a:r>
            <a:r>
              <a:rPr sz="2800" spc="-5" dirty="0">
                <a:solidFill>
                  <a:srgbClr val="FFFFFF"/>
                </a:solidFill>
                <a:latin typeface="Century Gothic"/>
                <a:cs typeface="Century Gothic"/>
              </a:rPr>
              <a:t>methods:</a:t>
            </a:r>
            <a:endParaRPr sz="2800">
              <a:latin typeface="Century Gothic"/>
              <a:cs typeface="Century Gothic"/>
            </a:endParaRPr>
          </a:p>
          <a:p>
            <a:pPr>
              <a:lnSpc>
                <a:spcPct val="100000"/>
              </a:lnSpc>
              <a:spcBef>
                <a:spcPts val="35"/>
              </a:spcBef>
            </a:pPr>
            <a:endParaRPr sz="4350">
              <a:latin typeface="Century Gothic"/>
              <a:cs typeface="Century Gothic"/>
            </a:endParaRPr>
          </a:p>
          <a:p>
            <a:pPr marL="527685" marR="320040" indent="-515620">
              <a:lnSpc>
                <a:spcPct val="100000"/>
              </a:lnSpc>
              <a:buClr>
                <a:srgbClr val="89D0D5"/>
              </a:buClr>
              <a:buSzPct val="80357"/>
              <a:tabLst>
                <a:tab pos="527685" algn="l"/>
                <a:tab pos="528320" algn="l"/>
              </a:tabLst>
            </a:pPr>
            <a:r>
              <a:rPr lang="en-US" sz="2800" spc="-5" dirty="0" smtClean="0">
                <a:solidFill>
                  <a:srgbClr val="FFFFFF"/>
                </a:solidFill>
                <a:latin typeface="Century Gothic"/>
                <a:cs typeface="Century Gothic"/>
              </a:rPr>
              <a:t>1</a:t>
            </a:r>
            <a:r>
              <a:rPr sz="2800" spc="-5" smtClean="0">
                <a:solidFill>
                  <a:srgbClr val="FFFFFF"/>
                </a:solidFill>
                <a:latin typeface="Century Gothic"/>
                <a:cs typeface="Century Gothic"/>
              </a:rPr>
              <a:t>Cyclomatic </a:t>
            </a:r>
            <a:r>
              <a:rPr sz="2800" spc="-5" dirty="0">
                <a:solidFill>
                  <a:srgbClr val="FFFFFF"/>
                </a:solidFill>
                <a:latin typeface="Century Gothic"/>
                <a:cs typeface="Century Gothic"/>
              </a:rPr>
              <a:t>complexity = edges </a:t>
            </a:r>
            <a:r>
              <a:rPr sz="2800" spc="-5">
                <a:solidFill>
                  <a:srgbClr val="FFFFFF"/>
                </a:solidFill>
                <a:latin typeface="Century Gothic"/>
                <a:cs typeface="Century Gothic"/>
              </a:rPr>
              <a:t>-  </a:t>
            </a:r>
            <a:r>
              <a:rPr sz="2800" spc="-5" smtClean="0">
                <a:solidFill>
                  <a:srgbClr val="FFFFFF"/>
                </a:solidFill>
                <a:latin typeface="Century Gothic"/>
                <a:cs typeface="Century Gothic"/>
              </a:rPr>
              <a:t>node</a:t>
            </a:r>
            <a:r>
              <a:rPr lang="en-US" sz="2800" spc="-5" dirty="0" smtClean="0">
                <a:solidFill>
                  <a:srgbClr val="FFFFFF"/>
                </a:solidFill>
                <a:latin typeface="Century Gothic"/>
                <a:cs typeface="Century Gothic"/>
              </a:rPr>
              <a:t>'</a:t>
            </a:r>
            <a:r>
              <a:rPr lang="en-US" sz="2800" spc="-5" dirty="0" smtClean="0">
                <a:solidFill>
                  <a:srgbClr val="FFFFFF"/>
                </a:solidFill>
                <a:latin typeface="Century Gothic"/>
                <a:cs typeface="Century Gothic"/>
              </a:rPr>
              <a:t>s</a:t>
            </a:r>
            <a:r>
              <a:rPr sz="2800" spc="-5" smtClean="0">
                <a:solidFill>
                  <a:srgbClr val="FFFFFF"/>
                </a:solidFill>
                <a:latin typeface="Century Gothic"/>
                <a:cs typeface="Century Gothic"/>
              </a:rPr>
              <a:t>+</a:t>
            </a:r>
            <a:r>
              <a:rPr sz="2800" spc="15" smtClean="0">
                <a:solidFill>
                  <a:srgbClr val="FFFFFF"/>
                </a:solidFill>
                <a:latin typeface="Century Gothic"/>
                <a:cs typeface="Century Gothic"/>
              </a:rPr>
              <a:t> </a:t>
            </a:r>
            <a:r>
              <a:rPr sz="2800" spc="-10" smtClean="0">
                <a:solidFill>
                  <a:srgbClr val="FFFFFF"/>
                </a:solidFill>
                <a:latin typeface="Century Gothic"/>
                <a:cs typeface="Century Gothic"/>
              </a:rPr>
              <a:t>2p</a:t>
            </a:r>
            <a:endParaRPr sz="2800">
              <a:latin typeface="Century Gothic"/>
              <a:cs typeface="Century Gothic"/>
            </a:endParaRPr>
          </a:p>
          <a:p>
            <a:pPr>
              <a:lnSpc>
                <a:spcPct val="100000"/>
              </a:lnSpc>
              <a:spcBef>
                <a:spcPts val="30"/>
              </a:spcBef>
              <a:buAutoNum type="arabicPeriod"/>
            </a:pPr>
            <a:endParaRPr sz="4350">
              <a:latin typeface="Century Gothic"/>
              <a:cs typeface="Century Gothic"/>
            </a:endParaRPr>
          </a:p>
          <a:p>
            <a:pPr marL="354965" marR="5080" indent="-342900">
              <a:lnSpc>
                <a:spcPct val="100000"/>
              </a:lnSpc>
              <a:spcBef>
                <a:spcPts val="5"/>
              </a:spcBef>
              <a:buClr>
                <a:srgbClr val="FFFFFF"/>
              </a:buClr>
              <a:tabLst>
                <a:tab pos="406400" algn="l"/>
              </a:tabLst>
            </a:pPr>
            <a:endParaRPr sz="2800">
              <a:latin typeface="Century Gothic"/>
              <a:cs typeface="Century Gothic"/>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139</TotalTime>
  <Words>404</Words>
  <Application>Microsoft Office PowerPoint</Application>
  <PresentationFormat>On-screen Show (4:3)</PresentationFormat>
  <Paragraphs>82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Program 6(Binary Search - Path Testing) /* Design, develop a code and run the program in any suitable language to implement the binary search algorithm. Determine the basis paths and using them derive different test cases execute these test cases and discuss the test results */</vt:lpstr>
      <vt:lpstr>Agenda</vt:lpstr>
      <vt:lpstr>Introduction</vt:lpstr>
      <vt:lpstr>Cyclomatic Complexity</vt:lpstr>
      <vt:lpstr>Basic path testing approach</vt:lpstr>
      <vt:lpstr>Draw a control flow graph</vt:lpstr>
      <vt:lpstr>Draw a control flow graph</vt:lpstr>
      <vt:lpstr>Draw a control flow graph</vt:lpstr>
      <vt:lpstr>Determine Cyclomatic complexity</vt:lpstr>
      <vt:lpstr>Determine Cyclomatic complexity</vt:lpstr>
      <vt:lpstr>Find a basis set of paths</vt:lpstr>
      <vt:lpstr>Generate test cases for each path</vt:lpstr>
      <vt:lpstr>#include&lt;stdio.h&gt; int binsrc(int x[],int low, int high, int key)  {    int mid;                     while(low&lt;=high)                {    mid=(low+high)/2;      if(x[mid]==key)                      return mid;                   if(x[mid]&lt;key)                 low=mid+1;                 else           high=mid-1;                }                           return -1;                  }                     </vt:lpstr>
      <vt:lpstr>int main()  {  int a[20],key,i,n,succ;  printf("Enter the n value");  scanf("%d",&amp;n);  if(n&gt;0)  {  printf("enter the elements in ascending order\n");  for(i=0;i&lt;n;i++)  scanf("%d",&amp;a[i]);  printf("enter the key element to be searched\n");  scanf("%d",&amp;key);  succ=binsrc(a,0,n-1,key);  if(succ&gt;=0)  printf("Element found in position = %d\n",succ+1);  else  printf("Element not found \n");  }  Else printf("Number of element should be greater than zero\n"); return 0; } </vt:lpstr>
      <vt:lpstr>Binary Search function with line number </vt:lpstr>
      <vt:lpstr>Program Graph</vt:lpstr>
      <vt:lpstr>Test cases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6(Binary Search - Path Testing) /* Design, develop a code and run the program in any suitable language to implement the binary search algorithm. Determine the basis paths and using them derive different test cases execute these test cases and discuss the test results */</dc:title>
  <dc:creator>Lenovo</dc:creator>
  <cp:lastModifiedBy>Lenovo</cp:lastModifiedBy>
  <cp:revision>13</cp:revision>
  <dcterms:created xsi:type="dcterms:W3CDTF">2020-11-26T13:59:10Z</dcterms:created>
  <dcterms:modified xsi:type="dcterms:W3CDTF">2020-11-27T09:00:34Z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2015-10-30T00:00:00Z</vt:filetime>
  </property>
  <property fmtid="{D5CDD505-2E9C-101B-9397-08002B2CF9AE}" pid="3" name="Creator">
    <vt:lpwstr>Microsoft® PowerPoint® 2013</vt:lpwstr>
  </property>
  <property fmtid="{D5CDD505-2E9C-101B-9397-08002B2CF9AE}" pid="4" name="LastSaved">
    <vt:filetime>2020-11-26T00:00:00Z</vt:filetime>
  </property>
</Properties>
</file>