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8" r:id="rId5"/>
    <p:sldId id="261" r:id="rId6"/>
    <p:sldId id="264" r:id="rId7"/>
    <p:sldId id="262" r:id="rId8"/>
    <p:sldId id="266" r:id="rId9"/>
    <p:sldId id="271" r:id="rId10"/>
    <p:sldId id="272" r:id="rId11"/>
    <p:sldId id="273" r:id="rId12"/>
    <p:sldId id="274"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DC8EF-6425-41D7-89CC-B40334B949FB}" v="88" dt="2025-06-06T12:48:22.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656024-5BEF-4A29-A564-20E9DE58643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325D10E6-2BFD-4945-9F4F-BB788AD62FF8}">
      <dgm:prSet/>
      <dgm:spPr/>
      <dgm:t>
        <a:bodyPr/>
        <a:lstStyle/>
        <a:p>
          <a:r>
            <a:rPr lang="en-US" b="0" i="0" baseline="0" dirty="0"/>
            <a:t>Data Collection &amp; Understanding</a:t>
          </a:r>
          <a:endParaRPr lang="en-IN" dirty="0"/>
        </a:p>
      </dgm:t>
    </dgm:pt>
    <dgm:pt modelId="{BD164FCA-CD22-461F-92BA-D05F08DBF13C}" type="parTrans" cxnId="{595B7562-EC9D-4B1F-B984-75F07F983096}">
      <dgm:prSet/>
      <dgm:spPr/>
      <dgm:t>
        <a:bodyPr/>
        <a:lstStyle/>
        <a:p>
          <a:endParaRPr lang="en-IN"/>
        </a:p>
      </dgm:t>
    </dgm:pt>
    <dgm:pt modelId="{5C3BDB08-566D-46FB-99A1-1AC79C59F5A5}" type="sibTrans" cxnId="{595B7562-EC9D-4B1F-B984-75F07F983096}">
      <dgm:prSet/>
      <dgm:spPr/>
      <dgm:t>
        <a:bodyPr/>
        <a:lstStyle/>
        <a:p>
          <a:endParaRPr lang="en-IN"/>
        </a:p>
      </dgm:t>
    </dgm:pt>
    <dgm:pt modelId="{2E376939-7E39-4F4C-9E7C-EB3199729874}">
      <dgm:prSet/>
      <dgm:spPr/>
      <dgm:t>
        <a:bodyPr/>
        <a:lstStyle/>
        <a:p>
          <a:r>
            <a:rPr lang="en-US" b="0" i="0" baseline="0"/>
            <a:t>Data Preprocessing</a:t>
          </a:r>
          <a:endParaRPr lang="en-IN"/>
        </a:p>
      </dgm:t>
    </dgm:pt>
    <dgm:pt modelId="{C1C60DA0-B1A7-415E-AA8C-F92FA8031044}" type="parTrans" cxnId="{11058D8E-4794-4410-8618-AE7852B6B366}">
      <dgm:prSet/>
      <dgm:spPr/>
      <dgm:t>
        <a:bodyPr/>
        <a:lstStyle/>
        <a:p>
          <a:endParaRPr lang="en-IN"/>
        </a:p>
      </dgm:t>
    </dgm:pt>
    <dgm:pt modelId="{02939AA6-9AEC-4649-B6CE-6E2F8ECCE9CD}" type="sibTrans" cxnId="{11058D8E-4794-4410-8618-AE7852B6B366}">
      <dgm:prSet/>
      <dgm:spPr/>
      <dgm:t>
        <a:bodyPr/>
        <a:lstStyle/>
        <a:p>
          <a:endParaRPr lang="en-IN"/>
        </a:p>
      </dgm:t>
    </dgm:pt>
    <dgm:pt modelId="{33ED4A60-7719-4ED4-A206-69D03C130CAA}">
      <dgm:prSet/>
      <dgm:spPr/>
      <dgm:t>
        <a:bodyPr/>
        <a:lstStyle/>
        <a:p>
          <a:r>
            <a:rPr lang="en-US" b="0" i="0" baseline="0" dirty="0"/>
            <a:t>Feature Selection</a:t>
          </a:r>
          <a:endParaRPr lang="en-IN" dirty="0"/>
        </a:p>
      </dgm:t>
    </dgm:pt>
    <dgm:pt modelId="{ACA9155C-A4ED-4216-85F5-6F9690272778}" type="parTrans" cxnId="{07AB5C86-0049-47D6-86C3-22F942E7D868}">
      <dgm:prSet/>
      <dgm:spPr/>
      <dgm:t>
        <a:bodyPr/>
        <a:lstStyle/>
        <a:p>
          <a:endParaRPr lang="en-IN"/>
        </a:p>
      </dgm:t>
    </dgm:pt>
    <dgm:pt modelId="{A70658FB-CE50-4831-A371-0D2DD4F829FA}" type="sibTrans" cxnId="{07AB5C86-0049-47D6-86C3-22F942E7D868}">
      <dgm:prSet/>
      <dgm:spPr/>
      <dgm:t>
        <a:bodyPr/>
        <a:lstStyle/>
        <a:p>
          <a:endParaRPr lang="en-IN"/>
        </a:p>
      </dgm:t>
    </dgm:pt>
    <dgm:pt modelId="{90295BB4-AD2D-4D12-B8F5-D86168E6945B}">
      <dgm:prSet/>
      <dgm:spPr/>
      <dgm:t>
        <a:bodyPr/>
        <a:lstStyle/>
        <a:p>
          <a:r>
            <a:rPr lang="en-US" b="0" i="0" baseline="0"/>
            <a:t>Model Building</a:t>
          </a:r>
          <a:endParaRPr lang="en-IN"/>
        </a:p>
      </dgm:t>
    </dgm:pt>
    <dgm:pt modelId="{54C8BCD5-E3DA-40ED-A32C-FDFF1A755F5E}" type="parTrans" cxnId="{F99E6AA4-A6A1-47DE-ADD5-24D98764F55E}">
      <dgm:prSet/>
      <dgm:spPr/>
      <dgm:t>
        <a:bodyPr/>
        <a:lstStyle/>
        <a:p>
          <a:endParaRPr lang="en-IN"/>
        </a:p>
      </dgm:t>
    </dgm:pt>
    <dgm:pt modelId="{6947C4A9-0022-4ECD-AFD8-D97774818542}" type="sibTrans" cxnId="{F99E6AA4-A6A1-47DE-ADD5-24D98764F55E}">
      <dgm:prSet/>
      <dgm:spPr/>
      <dgm:t>
        <a:bodyPr/>
        <a:lstStyle/>
        <a:p>
          <a:endParaRPr lang="en-IN"/>
        </a:p>
      </dgm:t>
    </dgm:pt>
    <dgm:pt modelId="{CBD4CB24-7675-43E6-B604-F3ECCEECB1DD}">
      <dgm:prSet/>
      <dgm:spPr/>
      <dgm:t>
        <a:bodyPr/>
        <a:lstStyle/>
        <a:p>
          <a:r>
            <a:rPr lang="en-US" b="0" i="0" baseline="0"/>
            <a:t>Interpretability &amp; Visualization</a:t>
          </a:r>
          <a:endParaRPr lang="en-IN"/>
        </a:p>
      </dgm:t>
    </dgm:pt>
    <dgm:pt modelId="{DD50B8AF-3059-4848-A107-A1034E1E9873}" type="parTrans" cxnId="{2184FC5A-FF8C-4850-A128-1F7B7CC3440F}">
      <dgm:prSet/>
      <dgm:spPr/>
      <dgm:t>
        <a:bodyPr/>
        <a:lstStyle/>
        <a:p>
          <a:endParaRPr lang="en-IN"/>
        </a:p>
      </dgm:t>
    </dgm:pt>
    <dgm:pt modelId="{923D60B4-27AC-4871-A89E-9EE2130F828A}" type="sibTrans" cxnId="{2184FC5A-FF8C-4850-A128-1F7B7CC3440F}">
      <dgm:prSet/>
      <dgm:spPr/>
      <dgm:t>
        <a:bodyPr/>
        <a:lstStyle/>
        <a:p>
          <a:endParaRPr lang="en-IN"/>
        </a:p>
      </dgm:t>
    </dgm:pt>
    <dgm:pt modelId="{6B8ED39C-3BC7-4E5C-BD48-691866126736}">
      <dgm:prSet/>
      <dgm:spPr/>
      <dgm:t>
        <a:bodyPr/>
        <a:lstStyle/>
        <a:p>
          <a:r>
            <a:rPr lang="en-US" b="0" i="0" baseline="0"/>
            <a:t>Evaluation Metrics</a:t>
          </a:r>
          <a:endParaRPr lang="en-IN"/>
        </a:p>
      </dgm:t>
    </dgm:pt>
    <dgm:pt modelId="{218DA58B-3462-4DAD-A3EC-D961928C46D2}" type="parTrans" cxnId="{C9555659-BA1E-43D3-9E7A-46EA18CB2679}">
      <dgm:prSet/>
      <dgm:spPr/>
      <dgm:t>
        <a:bodyPr/>
        <a:lstStyle/>
        <a:p>
          <a:endParaRPr lang="en-IN"/>
        </a:p>
      </dgm:t>
    </dgm:pt>
    <dgm:pt modelId="{FE3A0874-9256-4AEF-A410-F5B657E223A9}" type="sibTrans" cxnId="{C9555659-BA1E-43D3-9E7A-46EA18CB2679}">
      <dgm:prSet/>
      <dgm:spPr/>
      <dgm:t>
        <a:bodyPr/>
        <a:lstStyle/>
        <a:p>
          <a:endParaRPr lang="en-IN"/>
        </a:p>
      </dgm:t>
    </dgm:pt>
    <dgm:pt modelId="{FF0CB13C-2368-498D-B4DA-F8055B853E07}" type="pres">
      <dgm:prSet presAssocID="{EF656024-5BEF-4A29-A564-20E9DE586435}" presName="linearFlow" presStyleCnt="0">
        <dgm:presLayoutVars>
          <dgm:dir/>
          <dgm:resizeHandles val="exact"/>
        </dgm:presLayoutVars>
      </dgm:prSet>
      <dgm:spPr/>
    </dgm:pt>
    <dgm:pt modelId="{051BD965-31ED-4D9D-AA61-D8C9F3AC7555}" type="pres">
      <dgm:prSet presAssocID="{325D10E6-2BFD-4945-9F4F-BB788AD62FF8}" presName="composite" presStyleCnt="0"/>
      <dgm:spPr/>
    </dgm:pt>
    <dgm:pt modelId="{2A8EB814-EAE7-466D-A46D-9CF93F8C0DF9}" type="pres">
      <dgm:prSet presAssocID="{325D10E6-2BFD-4945-9F4F-BB788AD62FF8}"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DE39B94D-58F4-4669-82B4-A076D20F7F15}" type="pres">
      <dgm:prSet presAssocID="{325D10E6-2BFD-4945-9F4F-BB788AD62FF8}" presName="txShp" presStyleLbl="node1" presStyleIdx="0" presStyleCnt="6">
        <dgm:presLayoutVars>
          <dgm:bulletEnabled val="1"/>
        </dgm:presLayoutVars>
      </dgm:prSet>
      <dgm:spPr/>
    </dgm:pt>
    <dgm:pt modelId="{778AAA41-F4D9-454D-9CB8-734242C44726}" type="pres">
      <dgm:prSet presAssocID="{5C3BDB08-566D-46FB-99A1-1AC79C59F5A5}" presName="spacing" presStyleCnt="0"/>
      <dgm:spPr/>
    </dgm:pt>
    <dgm:pt modelId="{9D58DA2A-60F2-42CB-9ABB-5A2FD52B7F38}" type="pres">
      <dgm:prSet presAssocID="{2E376939-7E39-4F4C-9E7C-EB3199729874}" presName="composite" presStyleCnt="0"/>
      <dgm:spPr/>
    </dgm:pt>
    <dgm:pt modelId="{473277BC-9644-4018-9E2C-3B4F90255C7E}" type="pres">
      <dgm:prSet presAssocID="{2E376939-7E39-4F4C-9E7C-EB3199729874}" presName="imgShp" presStyleLbl="fgImgPlace1" presStyleIdx="1" presStyleCnt="6"/>
      <dgm:spPr>
        <a:blipFill>
          <a:blip xmlns:r="http://schemas.openxmlformats.org/officeDocument/2006/relationships" r:embed="rId2"/>
          <a:srcRect/>
          <a:stretch>
            <a:fillRect t="-2000" b="-2000"/>
          </a:stretch>
        </a:blipFill>
      </dgm:spPr>
    </dgm:pt>
    <dgm:pt modelId="{5AA1D5A2-2A1E-4745-96F8-1E74B7C38E85}" type="pres">
      <dgm:prSet presAssocID="{2E376939-7E39-4F4C-9E7C-EB3199729874}" presName="txShp" presStyleLbl="node1" presStyleIdx="1" presStyleCnt="6">
        <dgm:presLayoutVars>
          <dgm:bulletEnabled val="1"/>
        </dgm:presLayoutVars>
      </dgm:prSet>
      <dgm:spPr/>
    </dgm:pt>
    <dgm:pt modelId="{67873D41-395C-47A8-A031-86B2F8E5E256}" type="pres">
      <dgm:prSet presAssocID="{02939AA6-9AEC-4649-B6CE-6E2F8ECCE9CD}" presName="spacing" presStyleCnt="0"/>
      <dgm:spPr/>
    </dgm:pt>
    <dgm:pt modelId="{B124B723-084C-42D5-BACF-2E8006247057}" type="pres">
      <dgm:prSet presAssocID="{33ED4A60-7719-4ED4-A206-69D03C130CAA}" presName="composite" presStyleCnt="0"/>
      <dgm:spPr/>
    </dgm:pt>
    <dgm:pt modelId="{D392A27A-6314-4D18-92F2-1E84DFEAAEBE}" type="pres">
      <dgm:prSet presAssocID="{33ED4A60-7719-4ED4-A206-69D03C130CAA}" presName="imgShp" presStyleLbl="fgImgPlace1" presStyleIdx="2" presStyleCnt="6"/>
      <dgm:spPr>
        <a:blipFill>
          <a:blip xmlns:r="http://schemas.openxmlformats.org/officeDocument/2006/relationships" r:embed="rId3">
            <a:extLst>
              <a:ext uri="{28A0092B-C50C-407E-A947-70E740481C1C}">
                <a14:useLocalDpi xmlns:a14="http://schemas.microsoft.com/office/drawing/2010/main" val="0"/>
              </a:ext>
            </a:extLst>
          </a:blip>
          <a:srcRect/>
          <a:stretch>
            <a:fillRect l="-28000" r="-28000"/>
          </a:stretch>
        </a:blipFill>
      </dgm:spPr>
    </dgm:pt>
    <dgm:pt modelId="{D9E8C4FD-A922-4D1C-836A-59B71580613F}" type="pres">
      <dgm:prSet presAssocID="{33ED4A60-7719-4ED4-A206-69D03C130CAA}" presName="txShp" presStyleLbl="node1" presStyleIdx="2" presStyleCnt="6">
        <dgm:presLayoutVars>
          <dgm:bulletEnabled val="1"/>
        </dgm:presLayoutVars>
      </dgm:prSet>
      <dgm:spPr/>
    </dgm:pt>
    <dgm:pt modelId="{59A07693-7FC7-4E94-A0ED-3FF22CCE7061}" type="pres">
      <dgm:prSet presAssocID="{A70658FB-CE50-4831-A371-0D2DD4F829FA}" presName="spacing" presStyleCnt="0"/>
      <dgm:spPr/>
    </dgm:pt>
    <dgm:pt modelId="{A594E6FC-DBDC-4603-A21D-25BFA34F2118}" type="pres">
      <dgm:prSet presAssocID="{90295BB4-AD2D-4D12-B8F5-D86168E6945B}" presName="composite" presStyleCnt="0"/>
      <dgm:spPr/>
    </dgm:pt>
    <dgm:pt modelId="{5D85017B-1E46-411D-84CB-D5FE4E54AEA5}" type="pres">
      <dgm:prSet presAssocID="{90295BB4-AD2D-4D12-B8F5-D86168E6945B}" presName="imgShp" presStyleLbl="fgImgPlace1" presStyleIdx="3" presStyleCnt="6"/>
      <dgm:spPr>
        <a:blipFill>
          <a:blip xmlns:r="http://schemas.openxmlformats.org/officeDocument/2006/relationships" r:embed="rId4"/>
          <a:srcRect/>
          <a:stretch>
            <a:fillRect l="-25000" r="-25000"/>
          </a:stretch>
        </a:blipFill>
      </dgm:spPr>
    </dgm:pt>
    <dgm:pt modelId="{4829A227-AD52-492A-8C28-3AB095967622}" type="pres">
      <dgm:prSet presAssocID="{90295BB4-AD2D-4D12-B8F5-D86168E6945B}" presName="txShp" presStyleLbl="node1" presStyleIdx="3" presStyleCnt="6">
        <dgm:presLayoutVars>
          <dgm:bulletEnabled val="1"/>
        </dgm:presLayoutVars>
      </dgm:prSet>
      <dgm:spPr/>
    </dgm:pt>
    <dgm:pt modelId="{D913656E-7D15-46E8-AB3E-BF5E1CEE29EB}" type="pres">
      <dgm:prSet presAssocID="{6947C4A9-0022-4ECD-AFD8-D97774818542}" presName="spacing" presStyleCnt="0"/>
      <dgm:spPr/>
    </dgm:pt>
    <dgm:pt modelId="{3C105233-17CA-474B-B5E3-E7225C5A5CFE}" type="pres">
      <dgm:prSet presAssocID="{CBD4CB24-7675-43E6-B604-F3ECCEECB1DD}" presName="composite" presStyleCnt="0"/>
      <dgm:spPr/>
    </dgm:pt>
    <dgm:pt modelId="{3E60492F-A4D3-4CC4-8647-F11E43A66C61}" type="pres">
      <dgm:prSet presAssocID="{CBD4CB24-7675-43E6-B604-F3ECCEECB1DD}" presName="imgShp" presStyleLbl="fgImgPlace1" presStyleIdx="4" presStyleCnt="6"/>
      <dgm:spPr>
        <a:blipFill>
          <a:blip xmlns:r="http://schemas.openxmlformats.org/officeDocument/2006/relationships" r:embed="rId5"/>
          <a:srcRect/>
          <a:stretch>
            <a:fillRect l="-38000" r="-38000"/>
          </a:stretch>
        </a:blipFill>
      </dgm:spPr>
    </dgm:pt>
    <dgm:pt modelId="{9F744DDE-B28A-4D77-BAA5-1312F836A36C}" type="pres">
      <dgm:prSet presAssocID="{CBD4CB24-7675-43E6-B604-F3ECCEECB1DD}" presName="txShp" presStyleLbl="node1" presStyleIdx="4" presStyleCnt="6">
        <dgm:presLayoutVars>
          <dgm:bulletEnabled val="1"/>
        </dgm:presLayoutVars>
      </dgm:prSet>
      <dgm:spPr/>
    </dgm:pt>
    <dgm:pt modelId="{93FDEBD7-BEE2-4D68-9FA1-5AF24C0723C8}" type="pres">
      <dgm:prSet presAssocID="{923D60B4-27AC-4871-A89E-9EE2130F828A}" presName="spacing" presStyleCnt="0"/>
      <dgm:spPr/>
    </dgm:pt>
    <dgm:pt modelId="{EF37779A-C6C9-4FE5-A062-B02172CE94C2}" type="pres">
      <dgm:prSet presAssocID="{6B8ED39C-3BC7-4E5C-BD48-691866126736}" presName="composite" presStyleCnt="0"/>
      <dgm:spPr/>
    </dgm:pt>
    <dgm:pt modelId="{930A0E41-6DA5-4B15-A156-44144077F233}" type="pres">
      <dgm:prSet presAssocID="{6B8ED39C-3BC7-4E5C-BD48-691866126736}" presName="imgShp" presStyleLbl="fgImgPlace1" presStyleIdx="5" presStyleCnt="6"/>
      <dgm:spPr>
        <a:blipFill>
          <a:blip xmlns:r="http://schemas.openxmlformats.org/officeDocument/2006/relationships" r:embed="rId6"/>
          <a:srcRect/>
          <a:stretch>
            <a:fillRect l="-25000" r="-25000"/>
          </a:stretch>
        </a:blipFill>
      </dgm:spPr>
    </dgm:pt>
    <dgm:pt modelId="{84F6CD80-FE23-439E-94FD-C4BE00A9A3F5}" type="pres">
      <dgm:prSet presAssocID="{6B8ED39C-3BC7-4E5C-BD48-691866126736}" presName="txShp" presStyleLbl="node1" presStyleIdx="5" presStyleCnt="6">
        <dgm:presLayoutVars>
          <dgm:bulletEnabled val="1"/>
        </dgm:presLayoutVars>
      </dgm:prSet>
      <dgm:spPr/>
    </dgm:pt>
  </dgm:ptLst>
  <dgm:cxnLst>
    <dgm:cxn modelId="{1622EE26-EE21-4932-896A-904FBA8C44CE}" type="presOf" srcId="{2E376939-7E39-4F4C-9E7C-EB3199729874}" destId="{5AA1D5A2-2A1E-4745-96F8-1E74B7C38E85}" srcOrd="0" destOrd="0" presId="urn:microsoft.com/office/officeart/2005/8/layout/vList3"/>
    <dgm:cxn modelId="{595B7562-EC9D-4B1F-B984-75F07F983096}" srcId="{EF656024-5BEF-4A29-A564-20E9DE586435}" destId="{325D10E6-2BFD-4945-9F4F-BB788AD62FF8}" srcOrd="0" destOrd="0" parTransId="{BD164FCA-CD22-461F-92BA-D05F08DBF13C}" sibTransId="{5C3BDB08-566D-46FB-99A1-1AC79C59F5A5}"/>
    <dgm:cxn modelId="{59C5F364-1653-4E24-8832-07A6D368B4E0}" type="presOf" srcId="{6B8ED39C-3BC7-4E5C-BD48-691866126736}" destId="{84F6CD80-FE23-439E-94FD-C4BE00A9A3F5}" srcOrd="0" destOrd="0" presId="urn:microsoft.com/office/officeart/2005/8/layout/vList3"/>
    <dgm:cxn modelId="{D6D8C96C-E890-4D7A-923E-86607CF3A955}" type="presOf" srcId="{CBD4CB24-7675-43E6-B604-F3ECCEECB1DD}" destId="{9F744DDE-B28A-4D77-BAA5-1312F836A36C}" srcOrd="0" destOrd="0" presId="urn:microsoft.com/office/officeart/2005/8/layout/vList3"/>
    <dgm:cxn modelId="{C9555659-BA1E-43D3-9E7A-46EA18CB2679}" srcId="{EF656024-5BEF-4A29-A564-20E9DE586435}" destId="{6B8ED39C-3BC7-4E5C-BD48-691866126736}" srcOrd="5" destOrd="0" parTransId="{218DA58B-3462-4DAD-A3EC-D961928C46D2}" sibTransId="{FE3A0874-9256-4AEF-A410-F5B657E223A9}"/>
    <dgm:cxn modelId="{2184FC5A-FF8C-4850-A128-1F7B7CC3440F}" srcId="{EF656024-5BEF-4A29-A564-20E9DE586435}" destId="{CBD4CB24-7675-43E6-B604-F3ECCEECB1DD}" srcOrd="4" destOrd="0" parTransId="{DD50B8AF-3059-4848-A107-A1034E1E9873}" sibTransId="{923D60B4-27AC-4871-A89E-9EE2130F828A}"/>
    <dgm:cxn modelId="{07AB5C86-0049-47D6-86C3-22F942E7D868}" srcId="{EF656024-5BEF-4A29-A564-20E9DE586435}" destId="{33ED4A60-7719-4ED4-A206-69D03C130CAA}" srcOrd="2" destOrd="0" parTransId="{ACA9155C-A4ED-4216-85F5-6F9690272778}" sibTransId="{A70658FB-CE50-4831-A371-0D2DD4F829FA}"/>
    <dgm:cxn modelId="{11058D8E-4794-4410-8618-AE7852B6B366}" srcId="{EF656024-5BEF-4A29-A564-20E9DE586435}" destId="{2E376939-7E39-4F4C-9E7C-EB3199729874}" srcOrd="1" destOrd="0" parTransId="{C1C60DA0-B1A7-415E-AA8C-F92FA8031044}" sibTransId="{02939AA6-9AEC-4649-B6CE-6E2F8ECCE9CD}"/>
    <dgm:cxn modelId="{41C20AA0-7A30-44B6-8432-256593B7C9BE}" type="presOf" srcId="{325D10E6-2BFD-4945-9F4F-BB788AD62FF8}" destId="{DE39B94D-58F4-4669-82B4-A076D20F7F15}" srcOrd="0" destOrd="0" presId="urn:microsoft.com/office/officeart/2005/8/layout/vList3"/>
    <dgm:cxn modelId="{F99E6AA4-A6A1-47DE-ADD5-24D98764F55E}" srcId="{EF656024-5BEF-4A29-A564-20E9DE586435}" destId="{90295BB4-AD2D-4D12-B8F5-D86168E6945B}" srcOrd="3" destOrd="0" parTransId="{54C8BCD5-E3DA-40ED-A32C-FDFF1A755F5E}" sibTransId="{6947C4A9-0022-4ECD-AFD8-D97774818542}"/>
    <dgm:cxn modelId="{8F2F8BC0-D30B-4396-ABDE-650308F0D1C9}" type="presOf" srcId="{90295BB4-AD2D-4D12-B8F5-D86168E6945B}" destId="{4829A227-AD52-492A-8C28-3AB095967622}" srcOrd="0" destOrd="0" presId="urn:microsoft.com/office/officeart/2005/8/layout/vList3"/>
    <dgm:cxn modelId="{8C794FE6-5C21-4EC4-9892-B16859D06668}" type="presOf" srcId="{33ED4A60-7719-4ED4-A206-69D03C130CAA}" destId="{D9E8C4FD-A922-4D1C-836A-59B71580613F}" srcOrd="0" destOrd="0" presId="urn:microsoft.com/office/officeart/2005/8/layout/vList3"/>
    <dgm:cxn modelId="{4AFDC4F5-08A2-4514-B622-D6E3E294796F}" type="presOf" srcId="{EF656024-5BEF-4A29-A564-20E9DE586435}" destId="{FF0CB13C-2368-498D-B4DA-F8055B853E07}" srcOrd="0" destOrd="0" presId="urn:microsoft.com/office/officeart/2005/8/layout/vList3"/>
    <dgm:cxn modelId="{71392AA5-DDB9-4C87-96FC-7C597802CBC8}" type="presParOf" srcId="{FF0CB13C-2368-498D-B4DA-F8055B853E07}" destId="{051BD965-31ED-4D9D-AA61-D8C9F3AC7555}" srcOrd="0" destOrd="0" presId="urn:microsoft.com/office/officeart/2005/8/layout/vList3"/>
    <dgm:cxn modelId="{A38416C8-8F27-46D2-B742-357A7DA96A6D}" type="presParOf" srcId="{051BD965-31ED-4D9D-AA61-D8C9F3AC7555}" destId="{2A8EB814-EAE7-466D-A46D-9CF93F8C0DF9}" srcOrd="0" destOrd="0" presId="urn:microsoft.com/office/officeart/2005/8/layout/vList3"/>
    <dgm:cxn modelId="{236A1DC8-4072-4FDE-8F7F-726EC12A07B0}" type="presParOf" srcId="{051BD965-31ED-4D9D-AA61-D8C9F3AC7555}" destId="{DE39B94D-58F4-4669-82B4-A076D20F7F15}" srcOrd="1" destOrd="0" presId="urn:microsoft.com/office/officeart/2005/8/layout/vList3"/>
    <dgm:cxn modelId="{8994F8F6-095E-44B1-A28F-FBDB72442F3A}" type="presParOf" srcId="{FF0CB13C-2368-498D-B4DA-F8055B853E07}" destId="{778AAA41-F4D9-454D-9CB8-734242C44726}" srcOrd="1" destOrd="0" presId="urn:microsoft.com/office/officeart/2005/8/layout/vList3"/>
    <dgm:cxn modelId="{8DE4D681-FE1B-4456-A035-AC9C56133546}" type="presParOf" srcId="{FF0CB13C-2368-498D-B4DA-F8055B853E07}" destId="{9D58DA2A-60F2-42CB-9ABB-5A2FD52B7F38}" srcOrd="2" destOrd="0" presId="urn:microsoft.com/office/officeart/2005/8/layout/vList3"/>
    <dgm:cxn modelId="{754DB4A1-4B40-4E51-B2CA-8B8FB43C46F5}" type="presParOf" srcId="{9D58DA2A-60F2-42CB-9ABB-5A2FD52B7F38}" destId="{473277BC-9644-4018-9E2C-3B4F90255C7E}" srcOrd="0" destOrd="0" presId="urn:microsoft.com/office/officeart/2005/8/layout/vList3"/>
    <dgm:cxn modelId="{5A7F744F-C99C-4D93-BF95-72F8DCCA065E}" type="presParOf" srcId="{9D58DA2A-60F2-42CB-9ABB-5A2FD52B7F38}" destId="{5AA1D5A2-2A1E-4745-96F8-1E74B7C38E85}" srcOrd="1" destOrd="0" presId="urn:microsoft.com/office/officeart/2005/8/layout/vList3"/>
    <dgm:cxn modelId="{E19F4BCF-E954-4B2C-A163-2E1122393FB8}" type="presParOf" srcId="{FF0CB13C-2368-498D-B4DA-F8055B853E07}" destId="{67873D41-395C-47A8-A031-86B2F8E5E256}" srcOrd="3" destOrd="0" presId="urn:microsoft.com/office/officeart/2005/8/layout/vList3"/>
    <dgm:cxn modelId="{E5BA2E03-016D-4BC9-BE3F-6B51CC9F1C7F}" type="presParOf" srcId="{FF0CB13C-2368-498D-B4DA-F8055B853E07}" destId="{B124B723-084C-42D5-BACF-2E8006247057}" srcOrd="4" destOrd="0" presId="urn:microsoft.com/office/officeart/2005/8/layout/vList3"/>
    <dgm:cxn modelId="{7E80205E-9764-4B06-8018-291A75E48259}" type="presParOf" srcId="{B124B723-084C-42D5-BACF-2E8006247057}" destId="{D392A27A-6314-4D18-92F2-1E84DFEAAEBE}" srcOrd="0" destOrd="0" presId="urn:microsoft.com/office/officeart/2005/8/layout/vList3"/>
    <dgm:cxn modelId="{D7520E34-DABA-4B0E-B13B-D537ADFAFCE4}" type="presParOf" srcId="{B124B723-084C-42D5-BACF-2E8006247057}" destId="{D9E8C4FD-A922-4D1C-836A-59B71580613F}" srcOrd="1" destOrd="0" presId="urn:microsoft.com/office/officeart/2005/8/layout/vList3"/>
    <dgm:cxn modelId="{6238958C-174E-4153-BC94-777C9B61F5ED}" type="presParOf" srcId="{FF0CB13C-2368-498D-B4DA-F8055B853E07}" destId="{59A07693-7FC7-4E94-A0ED-3FF22CCE7061}" srcOrd="5" destOrd="0" presId="urn:microsoft.com/office/officeart/2005/8/layout/vList3"/>
    <dgm:cxn modelId="{0E485282-5FC6-488C-B48A-EA6E1DD598CE}" type="presParOf" srcId="{FF0CB13C-2368-498D-B4DA-F8055B853E07}" destId="{A594E6FC-DBDC-4603-A21D-25BFA34F2118}" srcOrd="6" destOrd="0" presId="urn:microsoft.com/office/officeart/2005/8/layout/vList3"/>
    <dgm:cxn modelId="{8B84BFB6-DDE5-4381-A946-BDFCE08029CB}" type="presParOf" srcId="{A594E6FC-DBDC-4603-A21D-25BFA34F2118}" destId="{5D85017B-1E46-411D-84CB-D5FE4E54AEA5}" srcOrd="0" destOrd="0" presId="urn:microsoft.com/office/officeart/2005/8/layout/vList3"/>
    <dgm:cxn modelId="{0C2E0F5D-7B1E-4AC2-9131-80DEB207CD07}" type="presParOf" srcId="{A594E6FC-DBDC-4603-A21D-25BFA34F2118}" destId="{4829A227-AD52-492A-8C28-3AB095967622}" srcOrd="1" destOrd="0" presId="urn:microsoft.com/office/officeart/2005/8/layout/vList3"/>
    <dgm:cxn modelId="{3E14EBD5-D2B8-4070-9D58-34C5EEE2068A}" type="presParOf" srcId="{FF0CB13C-2368-498D-B4DA-F8055B853E07}" destId="{D913656E-7D15-46E8-AB3E-BF5E1CEE29EB}" srcOrd="7" destOrd="0" presId="urn:microsoft.com/office/officeart/2005/8/layout/vList3"/>
    <dgm:cxn modelId="{4A448DF4-D11C-471F-85EF-1F990D3C8F38}" type="presParOf" srcId="{FF0CB13C-2368-498D-B4DA-F8055B853E07}" destId="{3C105233-17CA-474B-B5E3-E7225C5A5CFE}" srcOrd="8" destOrd="0" presId="urn:microsoft.com/office/officeart/2005/8/layout/vList3"/>
    <dgm:cxn modelId="{91E5D8DF-30EF-43DE-A86F-A6DEB25AE7A9}" type="presParOf" srcId="{3C105233-17CA-474B-B5E3-E7225C5A5CFE}" destId="{3E60492F-A4D3-4CC4-8647-F11E43A66C61}" srcOrd="0" destOrd="0" presId="urn:microsoft.com/office/officeart/2005/8/layout/vList3"/>
    <dgm:cxn modelId="{50B2FE06-DDA6-4DE1-A1FB-BE24F8D2E9C6}" type="presParOf" srcId="{3C105233-17CA-474B-B5E3-E7225C5A5CFE}" destId="{9F744DDE-B28A-4D77-BAA5-1312F836A36C}" srcOrd="1" destOrd="0" presId="urn:microsoft.com/office/officeart/2005/8/layout/vList3"/>
    <dgm:cxn modelId="{D8B84A0C-8B7C-450A-9791-A257A2E517D4}" type="presParOf" srcId="{FF0CB13C-2368-498D-B4DA-F8055B853E07}" destId="{93FDEBD7-BEE2-4D68-9FA1-5AF24C0723C8}" srcOrd="9" destOrd="0" presId="urn:microsoft.com/office/officeart/2005/8/layout/vList3"/>
    <dgm:cxn modelId="{E1D6990A-3354-4290-AB73-2E95A345DC9F}" type="presParOf" srcId="{FF0CB13C-2368-498D-B4DA-F8055B853E07}" destId="{EF37779A-C6C9-4FE5-A062-B02172CE94C2}" srcOrd="10" destOrd="0" presId="urn:microsoft.com/office/officeart/2005/8/layout/vList3"/>
    <dgm:cxn modelId="{88FCA129-78E0-4513-9993-77A7B92570E5}" type="presParOf" srcId="{EF37779A-C6C9-4FE5-A062-B02172CE94C2}" destId="{930A0E41-6DA5-4B15-A156-44144077F233}" srcOrd="0" destOrd="0" presId="urn:microsoft.com/office/officeart/2005/8/layout/vList3"/>
    <dgm:cxn modelId="{04026B3E-257E-4AAE-9322-5F1546805339}" type="presParOf" srcId="{EF37779A-C6C9-4FE5-A062-B02172CE94C2}" destId="{84F6CD80-FE23-439E-94FD-C4BE00A9A3F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B94D-58F4-4669-82B4-A076D20F7F15}">
      <dsp:nvSpPr>
        <dsp:cNvPr id="0" name=""/>
        <dsp:cNvSpPr/>
      </dsp:nvSpPr>
      <dsp:spPr>
        <a:xfrm rot="10800000">
          <a:off x="1500736" y="1869"/>
          <a:ext cx="5314584" cy="6484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92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Data Collection &amp; Understanding</a:t>
          </a:r>
          <a:endParaRPr lang="en-IN" sz="2500" kern="1200" dirty="0"/>
        </a:p>
      </dsp:txBody>
      <dsp:txXfrm rot="10800000">
        <a:off x="1662836" y="1869"/>
        <a:ext cx="5152484" cy="648401"/>
      </dsp:txXfrm>
    </dsp:sp>
    <dsp:sp modelId="{2A8EB814-EAE7-466D-A46D-9CF93F8C0DF9}">
      <dsp:nvSpPr>
        <dsp:cNvPr id="0" name=""/>
        <dsp:cNvSpPr/>
      </dsp:nvSpPr>
      <dsp:spPr>
        <a:xfrm>
          <a:off x="1176535" y="1869"/>
          <a:ext cx="648401" cy="64840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A1D5A2-2A1E-4745-96F8-1E74B7C38E85}">
      <dsp:nvSpPr>
        <dsp:cNvPr id="0" name=""/>
        <dsp:cNvSpPr/>
      </dsp:nvSpPr>
      <dsp:spPr>
        <a:xfrm rot="10800000">
          <a:off x="1500736" y="843823"/>
          <a:ext cx="5314584" cy="6484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92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a:t>Data Preprocessing</a:t>
          </a:r>
          <a:endParaRPr lang="en-IN" sz="2500" kern="1200"/>
        </a:p>
      </dsp:txBody>
      <dsp:txXfrm rot="10800000">
        <a:off x="1662836" y="843823"/>
        <a:ext cx="5152484" cy="648401"/>
      </dsp:txXfrm>
    </dsp:sp>
    <dsp:sp modelId="{473277BC-9644-4018-9E2C-3B4F90255C7E}">
      <dsp:nvSpPr>
        <dsp:cNvPr id="0" name=""/>
        <dsp:cNvSpPr/>
      </dsp:nvSpPr>
      <dsp:spPr>
        <a:xfrm>
          <a:off x="1176535" y="843823"/>
          <a:ext cx="648401" cy="648401"/>
        </a:xfrm>
        <a:prstGeom prst="ellipse">
          <a:avLst/>
        </a:prstGeom>
        <a:blipFill>
          <a:blip xmlns:r="http://schemas.openxmlformats.org/officeDocument/2006/relationships" r:embed="rId2"/>
          <a:srcRect/>
          <a:stretch>
            <a:fillRect t="-2000" b="-2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E8C4FD-A922-4D1C-836A-59B71580613F}">
      <dsp:nvSpPr>
        <dsp:cNvPr id="0" name=""/>
        <dsp:cNvSpPr/>
      </dsp:nvSpPr>
      <dsp:spPr>
        <a:xfrm rot="10800000">
          <a:off x="1500736" y="1685778"/>
          <a:ext cx="5314584" cy="6484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92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dirty="0"/>
            <a:t>Feature Selection</a:t>
          </a:r>
          <a:endParaRPr lang="en-IN" sz="2500" kern="1200" dirty="0"/>
        </a:p>
      </dsp:txBody>
      <dsp:txXfrm rot="10800000">
        <a:off x="1662836" y="1685778"/>
        <a:ext cx="5152484" cy="648401"/>
      </dsp:txXfrm>
    </dsp:sp>
    <dsp:sp modelId="{D392A27A-6314-4D18-92F2-1E84DFEAAEBE}">
      <dsp:nvSpPr>
        <dsp:cNvPr id="0" name=""/>
        <dsp:cNvSpPr/>
      </dsp:nvSpPr>
      <dsp:spPr>
        <a:xfrm>
          <a:off x="1176535" y="1685778"/>
          <a:ext cx="648401" cy="64840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8000" r="-2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29A227-AD52-492A-8C28-3AB095967622}">
      <dsp:nvSpPr>
        <dsp:cNvPr id="0" name=""/>
        <dsp:cNvSpPr/>
      </dsp:nvSpPr>
      <dsp:spPr>
        <a:xfrm rot="10800000">
          <a:off x="1500736" y="2527732"/>
          <a:ext cx="5314584" cy="6484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92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a:t>Model Building</a:t>
          </a:r>
          <a:endParaRPr lang="en-IN" sz="2500" kern="1200"/>
        </a:p>
      </dsp:txBody>
      <dsp:txXfrm rot="10800000">
        <a:off x="1662836" y="2527732"/>
        <a:ext cx="5152484" cy="648401"/>
      </dsp:txXfrm>
    </dsp:sp>
    <dsp:sp modelId="{5D85017B-1E46-411D-84CB-D5FE4E54AEA5}">
      <dsp:nvSpPr>
        <dsp:cNvPr id="0" name=""/>
        <dsp:cNvSpPr/>
      </dsp:nvSpPr>
      <dsp:spPr>
        <a:xfrm>
          <a:off x="1176535" y="2527732"/>
          <a:ext cx="648401" cy="648401"/>
        </a:xfrm>
        <a:prstGeom prst="ellipse">
          <a:avLst/>
        </a:prstGeom>
        <a:blipFill>
          <a:blip xmlns:r="http://schemas.openxmlformats.org/officeDocument/2006/relationships" r:embed="rId4"/>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744DDE-B28A-4D77-BAA5-1312F836A36C}">
      <dsp:nvSpPr>
        <dsp:cNvPr id="0" name=""/>
        <dsp:cNvSpPr/>
      </dsp:nvSpPr>
      <dsp:spPr>
        <a:xfrm rot="10800000">
          <a:off x="1500736" y="3369687"/>
          <a:ext cx="5314584" cy="6484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92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a:t>Interpretability &amp; Visualization</a:t>
          </a:r>
          <a:endParaRPr lang="en-IN" sz="2500" kern="1200"/>
        </a:p>
      </dsp:txBody>
      <dsp:txXfrm rot="10800000">
        <a:off x="1662836" y="3369687"/>
        <a:ext cx="5152484" cy="648401"/>
      </dsp:txXfrm>
    </dsp:sp>
    <dsp:sp modelId="{3E60492F-A4D3-4CC4-8647-F11E43A66C61}">
      <dsp:nvSpPr>
        <dsp:cNvPr id="0" name=""/>
        <dsp:cNvSpPr/>
      </dsp:nvSpPr>
      <dsp:spPr>
        <a:xfrm>
          <a:off x="1176535" y="3369687"/>
          <a:ext cx="648401" cy="648401"/>
        </a:xfrm>
        <a:prstGeom prst="ellipse">
          <a:avLst/>
        </a:prstGeom>
        <a:blipFill>
          <a:blip xmlns:r="http://schemas.openxmlformats.org/officeDocument/2006/relationships" r:embed="rId5"/>
          <a:srcRect/>
          <a:stretch>
            <a:fillRect l="-38000" r="-3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F6CD80-FE23-439E-94FD-C4BE00A9A3F5}">
      <dsp:nvSpPr>
        <dsp:cNvPr id="0" name=""/>
        <dsp:cNvSpPr/>
      </dsp:nvSpPr>
      <dsp:spPr>
        <a:xfrm rot="10800000">
          <a:off x="1500736" y="4211641"/>
          <a:ext cx="5314584" cy="648401"/>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927" tIns="95250" rIns="177800" bIns="95250" numCol="1" spcCol="1270" anchor="ctr" anchorCtr="0">
          <a:noAutofit/>
        </a:bodyPr>
        <a:lstStyle/>
        <a:p>
          <a:pPr marL="0" lvl="0" indent="0" algn="ctr" defTabSz="1111250">
            <a:lnSpc>
              <a:spcPct val="90000"/>
            </a:lnSpc>
            <a:spcBef>
              <a:spcPct val="0"/>
            </a:spcBef>
            <a:spcAft>
              <a:spcPct val="35000"/>
            </a:spcAft>
            <a:buNone/>
          </a:pPr>
          <a:r>
            <a:rPr lang="en-US" sz="2500" b="0" i="0" kern="1200" baseline="0"/>
            <a:t>Evaluation Metrics</a:t>
          </a:r>
          <a:endParaRPr lang="en-IN" sz="2500" kern="1200"/>
        </a:p>
      </dsp:txBody>
      <dsp:txXfrm rot="10800000">
        <a:off x="1662836" y="4211641"/>
        <a:ext cx="5152484" cy="648401"/>
      </dsp:txXfrm>
    </dsp:sp>
    <dsp:sp modelId="{930A0E41-6DA5-4B15-A156-44144077F233}">
      <dsp:nvSpPr>
        <dsp:cNvPr id="0" name=""/>
        <dsp:cNvSpPr/>
      </dsp:nvSpPr>
      <dsp:spPr>
        <a:xfrm>
          <a:off x="1176535" y="4211641"/>
          <a:ext cx="648401" cy="648401"/>
        </a:xfrm>
        <a:prstGeom prst="ellipse">
          <a:avLst/>
        </a:prstGeom>
        <a:blipFill>
          <a:blip xmlns:r="http://schemas.openxmlformats.org/officeDocument/2006/relationships" r:embed="rId6"/>
          <a:srcRect/>
          <a:stretch>
            <a:fillRect l="-25000" r="-2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107885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263876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267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3044154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6566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318316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40509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193974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424370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92BC8-2996-4748-87FB-1066FED8213D}"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346763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992BC8-2996-4748-87FB-1066FED8213D}"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68118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992BC8-2996-4748-87FB-1066FED8213D}"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581720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992BC8-2996-4748-87FB-1066FED8213D}" type="datetimeFigureOut">
              <a:rPr lang="en-IN" smtClean="0"/>
              <a:t>15-07-2025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405991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92BC8-2996-4748-87FB-1066FED8213D}" type="datetimeFigureOut">
              <a:rPr lang="en-IN" smtClean="0"/>
              <a:t>15-07-2025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338012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92BC8-2996-4748-87FB-1066FED8213D}"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127089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992BC8-2996-4748-87FB-1066FED8213D}"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203D2-58CD-412D-AB50-9E5BDFF512D8}" type="slidenum">
              <a:rPr lang="en-IN" smtClean="0"/>
              <a:t>‹#›</a:t>
            </a:fld>
            <a:endParaRPr lang="en-IN"/>
          </a:p>
        </p:txBody>
      </p:sp>
    </p:spTree>
    <p:extLst>
      <p:ext uri="{BB962C8B-B14F-4D97-AF65-F5344CB8AC3E}">
        <p14:creationId xmlns:p14="http://schemas.microsoft.com/office/powerpoint/2010/main" val="2390464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992BC8-2996-4748-87FB-1066FED8213D}" type="datetimeFigureOut">
              <a:rPr lang="en-IN" smtClean="0"/>
              <a:t>15-07-2025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8203D2-58CD-412D-AB50-9E5BDFF512D8}" type="slidenum">
              <a:rPr lang="en-IN" smtClean="0"/>
              <a:t>‹#›</a:t>
            </a:fld>
            <a:endParaRPr lang="en-IN"/>
          </a:p>
        </p:txBody>
      </p:sp>
    </p:spTree>
    <p:extLst>
      <p:ext uri="{BB962C8B-B14F-4D97-AF65-F5344CB8AC3E}">
        <p14:creationId xmlns:p14="http://schemas.microsoft.com/office/powerpoint/2010/main" val="2202072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github.com/romanlutz/NFLPlayPrediction" TargetMode="External"/><Relationship Id="rId2" Type="http://schemas.openxmlformats.org/officeDocument/2006/relationships/hyperlink" Target="https://www.github.com/romanlutz/NFLPlayPr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6;p1">
            <a:extLst>
              <a:ext uri="{FF2B5EF4-FFF2-40B4-BE49-F238E27FC236}">
                <a16:creationId xmlns:a16="http://schemas.microsoft.com/office/drawing/2014/main" id="{40C87F17-9BE3-A86A-3526-8DDCCDD3FE82}"/>
              </a:ext>
            </a:extLst>
          </p:cNvPr>
          <p:cNvSpPr txBox="1">
            <a:spLocks/>
          </p:cNvSpPr>
          <p:nvPr/>
        </p:nvSpPr>
        <p:spPr>
          <a:xfrm>
            <a:off x="2667000" y="1834586"/>
            <a:ext cx="6858000" cy="784377"/>
          </a:xfrm>
          <a:prstGeom prst="rect">
            <a:avLst/>
          </a:prstGeom>
          <a:noFill/>
          <a:ln>
            <a:noFill/>
          </a:ln>
        </p:spPr>
        <p:txBody>
          <a:bodyPr spcFirstLastPara="1" wrap="square" lIns="68575" tIns="34275" rIns="68575" bIns="3427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buClr>
                <a:schemeClr val="dk1"/>
              </a:buClr>
              <a:buSzPts val="2400"/>
            </a:pPr>
            <a:r>
              <a:rPr lang="en-US" sz="2800" b="1" dirty="0"/>
              <a:t>Playbook Patterns: A Data-Driven Analysis of Run vs. Pass in the NFL </a:t>
            </a:r>
            <a:endParaRPr lang="en-US" sz="2800" b="1" dirty="0">
              <a:latin typeface="Aptos" panose="020B0004020202020204" pitchFamily="34" charset="0"/>
              <a:cs typeface="Times New Roman" panose="02020603050405020304" pitchFamily="18" charset="0"/>
              <a:sym typeface="Arial"/>
            </a:endParaRPr>
          </a:p>
        </p:txBody>
      </p:sp>
      <p:sp>
        <p:nvSpPr>
          <p:cNvPr id="3" name="Google Shape;87;p1">
            <a:extLst>
              <a:ext uri="{FF2B5EF4-FFF2-40B4-BE49-F238E27FC236}">
                <a16:creationId xmlns:a16="http://schemas.microsoft.com/office/drawing/2014/main" id="{901E02F8-95D9-6A22-8E72-9DAE902347BA}"/>
              </a:ext>
            </a:extLst>
          </p:cNvPr>
          <p:cNvSpPr txBox="1">
            <a:spLocks noGrp="1"/>
          </p:cNvSpPr>
          <p:nvPr>
            <p:ph type="sldNum" sz="quarter" idx="12"/>
          </p:nvPr>
        </p:nvSpPr>
        <p:spPr>
          <a:xfrm>
            <a:off x="6845300" y="4869656"/>
            <a:ext cx="2057400" cy="273844"/>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solidFill>
                  <a:schemeClr val="bg1"/>
                </a:solidFill>
              </a:rPr>
              <a:pPr marL="0" lvl="0" indent="0" algn="r" rtl="0">
                <a:lnSpc>
                  <a:spcPct val="100000"/>
                </a:lnSpc>
                <a:spcBef>
                  <a:spcPts val="0"/>
                </a:spcBef>
                <a:spcAft>
                  <a:spcPts val="0"/>
                </a:spcAft>
                <a:buSzPts val="900"/>
                <a:buNone/>
              </a:pPr>
              <a:t>1</a:t>
            </a:fld>
            <a:endParaRPr>
              <a:solidFill>
                <a:schemeClr val="bg1"/>
              </a:solidFill>
            </a:endParaRPr>
          </a:p>
        </p:txBody>
      </p:sp>
      <p:sp>
        <p:nvSpPr>
          <p:cNvPr id="4" name="Google Shape;142;p26">
            <a:extLst>
              <a:ext uri="{FF2B5EF4-FFF2-40B4-BE49-F238E27FC236}">
                <a16:creationId xmlns:a16="http://schemas.microsoft.com/office/drawing/2014/main" id="{ED597CA5-B635-0B45-F31A-B7BA014424FA}"/>
              </a:ext>
            </a:extLst>
          </p:cNvPr>
          <p:cNvSpPr txBox="1"/>
          <p:nvPr/>
        </p:nvSpPr>
        <p:spPr>
          <a:xfrm>
            <a:off x="4337754" y="2768440"/>
            <a:ext cx="3516492" cy="36160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900" i="0" u="none" strike="noStrike" cap="none" dirty="0">
                <a:solidFill>
                  <a:schemeClr val="dk1"/>
                </a:solidFill>
                <a:latin typeface="Aptos" panose="020B0004020202020204" pitchFamily="34" charset="0"/>
                <a:ea typeface="Calibri"/>
                <a:cs typeface="Calibri"/>
                <a:sym typeface="Calibri"/>
              </a:rPr>
              <a:t>Team Details</a:t>
            </a:r>
            <a:endParaRPr sz="1900" i="0" u="none" strike="noStrike" cap="none" dirty="0">
              <a:solidFill>
                <a:schemeClr val="dk1"/>
              </a:solidFill>
              <a:latin typeface="Aptos" panose="020B0004020202020204" pitchFamily="34" charset="0"/>
              <a:ea typeface="Calibri"/>
              <a:cs typeface="Calibri"/>
              <a:sym typeface="Calibri"/>
            </a:endParaRPr>
          </a:p>
        </p:txBody>
      </p:sp>
      <p:graphicFrame>
        <p:nvGraphicFramePr>
          <p:cNvPr id="5" name="Google Shape;143;p26">
            <a:extLst>
              <a:ext uri="{FF2B5EF4-FFF2-40B4-BE49-F238E27FC236}">
                <a16:creationId xmlns:a16="http://schemas.microsoft.com/office/drawing/2014/main" id="{4B947510-A1E7-AB9E-8005-0E29817936BB}"/>
              </a:ext>
            </a:extLst>
          </p:cNvPr>
          <p:cNvGraphicFramePr/>
          <p:nvPr>
            <p:extLst>
              <p:ext uri="{D42A27DB-BD31-4B8C-83A1-F6EECF244321}">
                <p14:modId xmlns:p14="http://schemas.microsoft.com/office/powerpoint/2010/main" val="762832150"/>
              </p:ext>
            </p:extLst>
          </p:nvPr>
        </p:nvGraphicFramePr>
        <p:xfrm>
          <a:off x="2299394" y="3429000"/>
          <a:ext cx="7593212" cy="2203652"/>
        </p:xfrm>
        <a:graphic>
          <a:graphicData uri="http://schemas.openxmlformats.org/drawingml/2006/table">
            <a:tbl>
              <a:tblPr firstRow="1" bandRow="1">
                <a:noFill/>
              </a:tblPr>
              <a:tblGrid>
                <a:gridCol w="860769">
                  <a:extLst>
                    <a:ext uri="{9D8B030D-6E8A-4147-A177-3AD203B41FA5}">
                      <a16:colId xmlns:a16="http://schemas.microsoft.com/office/drawing/2014/main" val="20000"/>
                    </a:ext>
                  </a:extLst>
                </a:gridCol>
                <a:gridCol w="3917457">
                  <a:extLst>
                    <a:ext uri="{9D8B030D-6E8A-4147-A177-3AD203B41FA5}">
                      <a16:colId xmlns:a16="http://schemas.microsoft.com/office/drawing/2014/main" val="20001"/>
                    </a:ext>
                  </a:extLst>
                </a:gridCol>
                <a:gridCol w="2814986">
                  <a:extLst>
                    <a:ext uri="{9D8B030D-6E8A-4147-A177-3AD203B41FA5}">
                      <a16:colId xmlns:a16="http://schemas.microsoft.com/office/drawing/2014/main" val="20003"/>
                    </a:ext>
                  </a:extLst>
                </a:gridCol>
              </a:tblGrid>
              <a:tr h="551222">
                <a:tc>
                  <a:txBody>
                    <a:bodyPr/>
                    <a:lstStyle/>
                    <a:p>
                      <a:pPr marL="0" marR="0" lvl="0" indent="0" algn="ctr" rtl="0">
                        <a:spcBef>
                          <a:spcPts val="0"/>
                        </a:spcBef>
                        <a:spcAft>
                          <a:spcPts val="0"/>
                        </a:spcAft>
                        <a:buNone/>
                      </a:pPr>
                      <a:r>
                        <a:rPr lang="en-IN" sz="1400" b="1">
                          <a:solidFill>
                            <a:schemeClr val="bg1"/>
                          </a:solidFill>
                          <a:latin typeface="Aptos"/>
                        </a:rPr>
                        <a:t>Team No.</a:t>
                      </a:r>
                    </a:p>
                  </a:txBody>
                  <a:tcPr marL="68600" marR="68600" marT="34300" marB="34300" anchor="ctr">
                    <a:solidFill>
                      <a:srgbClr val="680100"/>
                    </a:solidFill>
                  </a:tcPr>
                </a:tc>
                <a:tc gridSpan="2">
                  <a:txBody>
                    <a:bodyPr/>
                    <a:lstStyle/>
                    <a:p>
                      <a:pPr algn="ctr"/>
                      <a:r>
                        <a:rPr lang="en" sz="1400" b="1" dirty="0">
                          <a:solidFill>
                            <a:schemeClr val="bg1"/>
                          </a:solidFill>
                          <a:latin typeface="Aptos"/>
                        </a:rPr>
                        <a:t>Team D9                </a:t>
                      </a:r>
                      <a:endParaRPr lang="en-US" sz="1400" b="1" dirty="0">
                        <a:latin typeface="Aptos" panose="020B0004020202020204" pitchFamily="34" charset="0"/>
                      </a:endParaRPr>
                    </a:p>
                  </a:txBody>
                  <a:tcPr marL="68600" marR="68600" marT="34300" marB="34300" anchor="ctr">
                    <a:solidFill>
                      <a:srgbClr val="680100"/>
                    </a:solidFill>
                  </a:tcPr>
                </a:tc>
                <a:tc hMerge="1">
                  <a:txBody>
                    <a:bodyPr/>
                    <a:lstStyle/>
                    <a:p>
                      <a:endParaRPr lang="en-US"/>
                    </a:p>
                  </a:txBody>
                  <a:tcPr/>
                </a:tc>
                <a:extLst>
                  <a:ext uri="{0D108BD9-81ED-4DB2-BD59-A6C34878D82A}">
                    <a16:rowId xmlns:a16="http://schemas.microsoft.com/office/drawing/2014/main" val="10000"/>
                  </a:ext>
                </a:extLst>
              </a:tr>
              <a:tr h="370209">
                <a:tc>
                  <a:txBody>
                    <a:bodyPr/>
                    <a:lstStyle/>
                    <a:p>
                      <a:pPr marL="0" marR="0" lvl="0" indent="0" algn="ctr" rtl="0">
                        <a:spcBef>
                          <a:spcPts val="0"/>
                        </a:spcBef>
                        <a:spcAft>
                          <a:spcPts val="0"/>
                        </a:spcAft>
                        <a:buNone/>
                      </a:pPr>
                      <a:r>
                        <a:rPr lang="en-IN" sz="1400" b="1" u="none" strike="noStrike" cap="none">
                          <a:latin typeface="Aptos"/>
                        </a:rPr>
                        <a:t>Sl. No. </a:t>
                      </a:r>
                    </a:p>
                  </a:txBody>
                  <a:tcPr marL="68600" marR="68600" marT="34300" marB="34300" anchor="ctr"/>
                </a:tc>
                <a:tc>
                  <a:txBody>
                    <a:bodyPr/>
                    <a:lstStyle/>
                    <a:p>
                      <a:pPr marL="0" marR="0" lvl="0" indent="0" algn="ctr" rtl="0">
                        <a:spcBef>
                          <a:spcPts val="0"/>
                        </a:spcBef>
                        <a:spcAft>
                          <a:spcPts val="0"/>
                        </a:spcAft>
                        <a:buNone/>
                      </a:pPr>
                      <a:r>
                        <a:rPr lang="en-IN" sz="1400" b="1" u="none" strike="noStrike" cap="none">
                          <a:latin typeface="Aptos"/>
                        </a:rPr>
                        <a:t>Name</a:t>
                      </a:r>
                    </a:p>
                  </a:txBody>
                  <a:tcPr marL="68600" marR="68600" marT="34300" marB="34300" anchor="ctr"/>
                </a:tc>
                <a:tc>
                  <a:txBody>
                    <a:bodyPr/>
                    <a:lstStyle/>
                    <a:p>
                      <a:pPr marL="0" marR="0" lvl="0" indent="0" algn="ctr" rtl="0">
                        <a:spcBef>
                          <a:spcPts val="0"/>
                        </a:spcBef>
                        <a:spcAft>
                          <a:spcPts val="0"/>
                        </a:spcAft>
                        <a:buNone/>
                      </a:pPr>
                      <a:r>
                        <a:rPr lang="en-IN" sz="1400" b="1">
                          <a:latin typeface="Aptos"/>
                        </a:rPr>
                        <a:t>SRN</a:t>
                      </a:r>
                      <a:r>
                        <a:rPr lang="en-IN" sz="1400" b="1" u="none" strike="noStrike" cap="none">
                          <a:latin typeface="Aptos"/>
                        </a:rPr>
                        <a:t>. </a:t>
                      </a:r>
                    </a:p>
                  </a:txBody>
                  <a:tcPr marL="68600" marR="68600" marT="34300" marB="34300" anchor="ctr"/>
                </a:tc>
                <a:extLst>
                  <a:ext uri="{0D108BD9-81ED-4DB2-BD59-A6C34878D82A}">
                    <a16:rowId xmlns:a16="http://schemas.microsoft.com/office/drawing/2014/main" val="10002"/>
                  </a:ext>
                </a:extLst>
              </a:tr>
              <a:tr h="322153">
                <a:tc>
                  <a:txBody>
                    <a:bodyPr/>
                    <a:lstStyle/>
                    <a:p>
                      <a:pPr marL="0" marR="0" lvl="0" indent="0" algn="ctr" rtl="0">
                        <a:spcBef>
                          <a:spcPts val="0"/>
                        </a:spcBef>
                        <a:spcAft>
                          <a:spcPts val="0"/>
                        </a:spcAft>
                        <a:buNone/>
                      </a:pPr>
                      <a:r>
                        <a:rPr lang="en" sz="1400" b="1" u="none" strike="noStrike" cap="none">
                          <a:latin typeface="Aptos"/>
                        </a:rPr>
                        <a:t>1</a:t>
                      </a: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dirty="0"/>
                        <a:t>Shrushti Hulbutte</a:t>
                      </a:r>
                      <a:endParaRPr lang="en-US" sz="1400" b="1" dirty="0">
                        <a:latin typeface="+mn-lt"/>
                      </a:endParaRPr>
                    </a:p>
                  </a:txBody>
                  <a:tcPr marL="68600" marR="68600" marT="34300" marB="34300"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tx1"/>
                          </a:solidFill>
                          <a:latin typeface="Aptos"/>
                          <a:ea typeface="+mn-ea"/>
                          <a:cs typeface="+mn-cs"/>
                        </a:rPr>
                        <a:t>02FE23BCI034</a:t>
                      </a:r>
                      <a:endParaRPr lang="en-IN" sz="1400" b="1" i="0" u="none" strike="noStrike" cap="none" dirty="0">
                        <a:solidFill>
                          <a:schemeClr val="tx1"/>
                        </a:solidFill>
                        <a:latin typeface="Aptos"/>
                        <a:ea typeface="+mn-ea"/>
                        <a:cs typeface="+mn-cs"/>
                        <a:sym typeface="Arial"/>
                      </a:endParaRPr>
                    </a:p>
                  </a:txBody>
                  <a:tcPr marL="68600" marR="68600" marT="34300" marB="34300" anchor="ctr"/>
                </a:tc>
                <a:extLst>
                  <a:ext uri="{0D108BD9-81ED-4DB2-BD59-A6C34878D82A}">
                    <a16:rowId xmlns:a16="http://schemas.microsoft.com/office/drawing/2014/main" val="10003"/>
                  </a:ext>
                </a:extLst>
              </a:tr>
              <a:tr h="319139">
                <a:tc>
                  <a:txBody>
                    <a:bodyPr/>
                    <a:lstStyle/>
                    <a:p>
                      <a:pPr marL="0" marR="0" lvl="0" indent="0" algn="ctr" rtl="0">
                        <a:spcBef>
                          <a:spcPts val="0"/>
                        </a:spcBef>
                        <a:spcAft>
                          <a:spcPts val="0"/>
                        </a:spcAft>
                        <a:buNone/>
                      </a:pPr>
                      <a:r>
                        <a:rPr lang="en" sz="1400" b="1" u="none" strike="noStrike" cap="none">
                          <a:latin typeface="Aptos"/>
                        </a:rPr>
                        <a:t>2</a:t>
                      </a:r>
                    </a:p>
                  </a:txBody>
                  <a:tcPr marL="68600" marR="68600" marT="34300" marB="34300" anchor="ctr"/>
                </a:tc>
                <a:tc>
                  <a:txBody>
                    <a:bodyPr/>
                    <a:lstStyle/>
                    <a:p>
                      <a:pPr marL="0" marR="0" lvl="0" indent="0" algn="ctr">
                        <a:spcBef>
                          <a:spcPts val="0"/>
                        </a:spcBef>
                        <a:spcAft>
                          <a:spcPts val="0"/>
                        </a:spcAft>
                        <a:buNone/>
                      </a:pPr>
                      <a:r>
                        <a:rPr lang="en-IN" sz="1400" b="1" dirty="0"/>
                        <a:t>Bhagyavathi Shetty</a:t>
                      </a:r>
                      <a:endParaRPr lang="en-US" sz="1400" b="1" dirty="0">
                        <a:latin typeface="+mn-lt"/>
                      </a:endParaRPr>
                    </a:p>
                  </a:txBody>
                  <a:tcPr marL="68600" marR="68600" marT="34300" marB="34300" anchor="ctr"/>
                </a:tc>
                <a:tc>
                  <a:txBody>
                    <a:bodyPr/>
                    <a:lstStyle/>
                    <a:p>
                      <a:pPr marL="0" lvl="0" indent="0" algn="ctr" rtl="0">
                        <a:spcBef>
                          <a:spcPts val="0"/>
                        </a:spcBef>
                        <a:spcAft>
                          <a:spcPts val="0"/>
                        </a:spcAft>
                        <a:buNone/>
                      </a:pPr>
                      <a:r>
                        <a:rPr lang="en-IN" sz="1400" b="1" dirty="0">
                          <a:latin typeface="Aptos"/>
                        </a:rPr>
                        <a:t>02FE23BCI023</a:t>
                      </a:r>
                      <a:endParaRPr lang="en-IN" sz="1400" b="1" u="none" strike="noStrike" cap="none" dirty="0">
                        <a:latin typeface="Aptos"/>
                      </a:endParaRPr>
                    </a:p>
                  </a:txBody>
                  <a:tcPr marL="68600" marR="68600" marT="34300" marB="34300" anchor="ctr"/>
                </a:tc>
                <a:extLst>
                  <a:ext uri="{0D108BD9-81ED-4DB2-BD59-A6C34878D82A}">
                    <a16:rowId xmlns:a16="http://schemas.microsoft.com/office/drawing/2014/main" val="10004"/>
                  </a:ext>
                </a:extLst>
              </a:tr>
              <a:tr h="319139">
                <a:tc>
                  <a:txBody>
                    <a:bodyPr/>
                    <a:lstStyle/>
                    <a:p>
                      <a:pPr marL="0" marR="0" lvl="0" indent="0" algn="ctr" rtl="0">
                        <a:spcBef>
                          <a:spcPts val="0"/>
                        </a:spcBef>
                        <a:spcAft>
                          <a:spcPts val="0"/>
                        </a:spcAft>
                        <a:buNone/>
                      </a:pPr>
                      <a:r>
                        <a:rPr lang="en" sz="1400" b="1" u="none" strike="noStrike" cap="none">
                          <a:latin typeface="Aptos"/>
                        </a:rPr>
                        <a:t>3</a:t>
                      </a:r>
                    </a:p>
                  </a:txBody>
                  <a:tcPr marL="68600" marR="68600" marT="34300" marB="34300" anchor="ctr"/>
                </a:tc>
                <a:tc>
                  <a:txBody>
                    <a:bodyPr/>
                    <a:lstStyle/>
                    <a:p>
                      <a:pPr marL="0" marR="0" lvl="0" indent="0" algn="ctr">
                        <a:spcBef>
                          <a:spcPts val="0"/>
                        </a:spcBef>
                        <a:spcAft>
                          <a:spcPts val="0"/>
                        </a:spcAft>
                        <a:buNone/>
                      </a:pPr>
                      <a:r>
                        <a:rPr lang="en-IN" sz="1400" b="1" dirty="0"/>
                        <a:t>Arun Kumar Mokashi</a:t>
                      </a:r>
                      <a:endParaRPr lang="en-US" sz="1400" b="1" dirty="0">
                        <a:latin typeface="Aptos"/>
                      </a:endParaRPr>
                    </a:p>
                  </a:txBody>
                  <a:tcPr marL="68600" marR="68600" marT="34300" marB="34300" anchor="ctr"/>
                </a:tc>
                <a:tc>
                  <a:txBody>
                    <a:bodyPr/>
                    <a:lstStyle/>
                    <a:p>
                      <a:pPr marL="0" lvl="0" indent="0" algn="ctr" rtl="0">
                        <a:spcBef>
                          <a:spcPts val="0"/>
                        </a:spcBef>
                        <a:spcAft>
                          <a:spcPts val="0"/>
                        </a:spcAft>
                        <a:buNone/>
                      </a:pPr>
                      <a:r>
                        <a:rPr lang="en-IN" sz="1400" b="1" dirty="0">
                          <a:latin typeface="+mn-lt"/>
                        </a:rPr>
                        <a:t>02FE23BCI057</a:t>
                      </a:r>
                      <a:endParaRPr lang="en-IN" sz="1400" b="1" u="none" strike="noStrike" cap="none" dirty="0">
                        <a:latin typeface="Aptos"/>
                      </a:endParaRPr>
                    </a:p>
                  </a:txBody>
                  <a:tcPr marL="68600" marR="68600" marT="34300" marB="34300" anchor="ctr"/>
                </a:tc>
                <a:extLst>
                  <a:ext uri="{0D108BD9-81ED-4DB2-BD59-A6C34878D82A}">
                    <a16:rowId xmlns:a16="http://schemas.microsoft.com/office/drawing/2014/main" val="10005"/>
                  </a:ext>
                </a:extLst>
              </a:tr>
              <a:tr h="321790">
                <a:tc>
                  <a:txBody>
                    <a:bodyPr/>
                    <a:lstStyle/>
                    <a:p>
                      <a:pPr marL="0" marR="0" lvl="0" indent="0" algn="ctr" rtl="0">
                        <a:spcBef>
                          <a:spcPts val="0"/>
                        </a:spcBef>
                        <a:spcAft>
                          <a:spcPts val="0"/>
                        </a:spcAft>
                        <a:buNone/>
                      </a:pPr>
                      <a:r>
                        <a:rPr lang="en" sz="1400" b="1" u="none" strike="noStrike" cap="none">
                          <a:latin typeface="Aptos"/>
                        </a:rPr>
                        <a:t>4</a:t>
                      </a:r>
                    </a:p>
                  </a:txBody>
                  <a:tcPr marL="68600" marR="68600" marT="34300" marB="34300" anchor="ctr"/>
                </a:tc>
                <a:tc>
                  <a:txBody>
                    <a:bodyPr/>
                    <a:lstStyle/>
                    <a:p>
                      <a:pPr marL="0" marR="0" lvl="0" indent="0" algn="ctr">
                        <a:spcBef>
                          <a:spcPts val="0"/>
                        </a:spcBef>
                        <a:spcAft>
                          <a:spcPts val="0"/>
                        </a:spcAft>
                        <a:buNone/>
                      </a:pPr>
                      <a:r>
                        <a:rPr lang="en-IN" sz="1400" b="1" dirty="0"/>
                        <a:t>Abhishek Timmanagoudar</a:t>
                      </a:r>
                      <a:endParaRPr lang="en-US" sz="1400" b="1" dirty="0">
                        <a:latin typeface="Aptos"/>
                      </a:endParaRPr>
                    </a:p>
                  </a:txBody>
                  <a:tcPr marL="68600" marR="68600" marT="34300" marB="34300" anchor="ctr"/>
                </a:tc>
                <a:tc>
                  <a:txBody>
                    <a:bodyPr/>
                    <a:lstStyle/>
                    <a:p>
                      <a:pPr marL="0" lvl="0" indent="0" algn="ctr" rtl="0">
                        <a:spcBef>
                          <a:spcPts val="0"/>
                        </a:spcBef>
                        <a:spcAft>
                          <a:spcPts val="0"/>
                        </a:spcAft>
                        <a:buNone/>
                      </a:pPr>
                      <a:r>
                        <a:rPr lang="en-US" sz="1400" b="1" u="none" strike="noStrike" cap="none" dirty="0">
                          <a:latin typeface="+mn-lt"/>
                        </a:rPr>
                        <a:t>0</a:t>
                      </a:r>
                      <a:r>
                        <a:rPr lang="en-IN" sz="1400" b="1" u="none" strike="noStrike" cap="none" dirty="0">
                          <a:latin typeface="+mn-lt"/>
                        </a:rPr>
                        <a:t>2FE23BCI024</a:t>
                      </a:r>
                      <a:endParaRPr lang="en-IN" sz="1400" b="1" u="none" strike="noStrike" cap="none" dirty="0">
                        <a:latin typeface="Aptos"/>
                      </a:endParaRPr>
                    </a:p>
                  </a:txBody>
                  <a:tcPr marL="68600" marR="68600" marT="34300" marB="34300" anchor="ctr"/>
                </a:tc>
                <a:extLst>
                  <a:ext uri="{0D108BD9-81ED-4DB2-BD59-A6C34878D82A}">
                    <a16:rowId xmlns:a16="http://schemas.microsoft.com/office/drawing/2014/main" val="10006"/>
                  </a:ext>
                </a:extLst>
              </a:tr>
            </a:tbl>
          </a:graphicData>
        </a:graphic>
      </p:graphicFrame>
      <p:sp>
        <p:nvSpPr>
          <p:cNvPr id="6" name="Footer Placeholder 4">
            <a:extLst>
              <a:ext uri="{FF2B5EF4-FFF2-40B4-BE49-F238E27FC236}">
                <a16:creationId xmlns:a16="http://schemas.microsoft.com/office/drawing/2014/main" id="{B5362CAB-74BB-32A3-7946-D4349D77CFCB}"/>
              </a:ext>
            </a:extLst>
          </p:cNvPr>
          <p:cNvSpPr txBox="1">
            <a:spLocks/>
          </p:cNvSpPr>
          <p:nvPr/>
        </p:nvSpPr>
        <p:spPr>
          <a:xfrm>
            <a:off x="0" y="0"/>
            <a:ext cx="12192000" cy="1609271"/>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ctr"/>
            <a:r>
              <a:rPr lang="en-US" sz="3200"/>
              <a:t>Presentation on EDA Project</a:t>
            </a:r>
            <a:endParaRPr lang="en-IN" sz="3200" dirty="0"/>
          </a:p>
        </p:txBody>
      </p:sp>
      <p:sp>
        <p:nvSpPr>
          <p:cNvPr id="7" name="Footer Placeholder 4">
            <a:extLst>
              <a:ext uri="{FF2B5EF4-FFF2-40B4-BE49-F238E27FC236}">
                <a16:creationId xmlns:a16="http://schemas.microsoft.com/office/drawing/2014/main" id="{25BCAEDA-1C40-CAB7-0428-0E8776B7695B}"/>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dirty="0">
                <a:solidFill>
                  <a:schemeClr val="bg1"/>
                </a:solidFill>
              </a:rPr>
              <a:t>KLE Technological University, Belagavi campus</a:t>
            </a:r>
          </a:p>
        </p:txBody>
      </p:sp>
      <p:pic>
        <p:nvPicPr>
          <p:cNvPr id="8" name="Picture 2">
            <a:extLst>
              <a:ext uri="{FF2B5EF4-FFF2-40B4-BE49-F238E27FC236}">
                <a16:creationId xmlns:a16="http://schemas.microsoft.com/office/drawing/2014/main" id="{A9B10206-DA50-FA09-9845-D7A3BA64E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225315"/>
            <a:ext cx="2895445" cy="1111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8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A410E-4A0C-6153-63B9-8FF760F9BDE5}"/>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FDBAF3D6-E9E5-4838-DE3B-F8279DB0D876}"/>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28F0124B-2119-391B-B444-CE24A04FA9AF}"/>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a:extLst>
              <a:ext uri="{FF2B5EF4-FFF2-40B4-BE49-F238E27FC236}">
                <a16:creationId xmlns:a16="http://schemas.microsoft.com/office/drawing/2014/main" id="{68554682-90B7-2856-E6D9-0831B1A8A267}"/>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F127384F-B829-88B7-D3C7-8883EF478387}"/>
              </a:ext>
            </a:extLst>
          </p:cNvPr>
          <p:cNvSpPr txBox="1">
            <a:spLocks/>
          </p:cNvSpPr>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graphicFrame>
        <p:nvGraphicFramePr>
          <p:cNvPr id="13" name="Table 12">
            <a:extLst>
              <a:ext uri="{FF2B5EF4-FFF2-40B4-BE49-F238E27FC236}">
                <a16:creationId xmlns:a16="http://schemas.microsoft.com/office/drawing/2014/main" id="{FF0347F4-81E9-F299-43BB-5511C50B706F}"/>
              </a:ext>
            </a:extLst>
          </p:cNvPr>
          <p:cNvGraphicFramePr>
            <a:graphicFrameLocks noGrp="1"/>
          </p:cNvGraphicFramePr>
          <p:nvPr>
            <p:extLst>
              <p:ext uri="{D42A27DB-BD31-4B8C-83A1-F6EECF244321}">
                <p14:modId xmlns:p14="http://schemas.microsoft.com/office/powerpoint/2010/main" val="1202512282"/>
              </p:ext>
            </p:extLst>
          </p:nvPr>
        </p:nvGraphicFramePr>
        <p:xfrm>
          <a:off x="838198" y="1874520"/>
          <a:ext cx="10515604" cy="3108960"/>
        </p:xfrm>
        <a:graphic>
          <a:graphicData uri="http://schemas.openxmlformats.org/drawingml/2006/table">
            <a:tbl>
              <a:tblPr>
                <a:tableStyleId>{16D9F66E-5EB9-4882-86FB-DCBF35E3C3E4}</a:tableStyleId>
              </a:tblPr>
              <a:tblGrid>
                <a:gridCol w="2628901">
                  <a:extLst>
                    <a:ext uri="{9D8B030D-6E8A-4147-A177-3AD203B41FA5}">
                      <a16:colId xmlns:a16="http://schemas.microsoft.com/office/drawing/2014/main" val="916648189"/>
                    </a:ext>
                  </a:extLst>
                </a:gridCol>
                <a:gridCol w="2628901">
                  <a:extLst>
                    <a:ext uri="{9D8B030D-6E8A-4147-A177-3AD203B41FA5}">
                      <a16:colId xmlns:a16="http://schemas.microsoft.com/office/drawing/2014/main" val="1493167226"/>
                    </a:ext>
                  </a:extLst>
                </a:gridCol>
                <a:gridCol w="2628901">
                  <a:extLst>
                    <a:ext uri="{9D8B030D-6E8A-4147-A177-3AD203B41FA5}">
                      <a16:colId xmlns:a16="http://schemas.microsoft.com/office/drawing/2014/main" val="1029310932"/>
                    </a:ext>
                  </a:extLst>
                </a:gridCol>
                <a:gridCol w="2628901">
                  <a:extLst>
                    <a:ext uri="{9D8B030D-6E8A-4147-A177-3AD203B41FA5}">
                      <a16:colId xmlns:a16="http://schemas.microsoft.com/office/drawing/2014/main" val="3617444683"/>
                    </a:ext>
                  </a:extLst>
                </a:gridCol>
              </a:tblGrid>
              <a:tr h="0">
                <a:tc>
                  <a:txBody>
                    <a:bodyPr/>
                    <a:lstStyle/>
                    <a:p>
                      <a:r>
                        <a:rPr lang="en-IN" b="1" dirty="0"/>
                        <a:t>Model</a:t>
                      </a:r>
                    </a:p>
                  </a:txBody>
                  <a:tcPr anchor="ctr"/>
                </a:tc>
                <a:tc>
                  <a:txBody>
                    <a:bodyPr/>
                    <a:lstStyle/>
                    <a:p>
                      <a:r>
                        <a:rPr lang="en-IN" b="1"/>
                        <a:t>Mean Accuracy</a:t>
                      </a:r>
                      <a:endParaRPr lang="en-IN"/>
                    </a:p>
                  </a:txBody>
                  <a:tcPr anchor="ctr"/>
                </a:tc>
                <a:tc>
                  <a:txBody>
                    <a:bodyPr/>
                    <a:lstStyle/>
                    <a:p>
                      <a:r>
                        <a:rPr lang="en-IN" b="1"/>
                        <a:t>Standard Deviation</a:t>
                      </a:r>
                      <a:endParaRPr lang="en-IN"/>
                    </a:p>
                  </a:txBody>
                  <a:tcPr anchor="ctr"/>
                </a:tc>
                <a:tc>
                  <a:txBody>
                    <a:bodyPr/>
                    <a:lstStyle/>
                    <a:p>
                      <a:r>
                        <a:rPr lang="en-IN" b="1"/>
                        <a:t>Remarks</a:t>
                      </a:r>
                      <a:endParaRPr lang="en-IN"/>
                    </a:p>
                  </a:txBody>
                  <a:tcPr anchor="ctr"/>
                </a:tc>
                <a:extLst>
                  <a:ext uri="{0D108BD9-81ED-4DB2-BD59-A6C34878D82A}">
                    <a16:rowId xmlns:a16="http://schemas.microsoft.com/office/drawing/2014/main" val="831649640"/>
                  </a:ext>
                </a:extLst>
              </a:tr>
              <a:tr h="0">
                <a:tc>
                  <a:txBody>
                    <a:bodyPr/>
                    <a:lstStyle/>
                    <a:p>
                      <a:r>
                        <a:rPr lang="en-IN" dirty="0"/>
                        <a:t>Regularized Random Forest</a:t>
                      </a:r>
                    </a:p>
                  </a:txBody>
                  <a:tcPr anchor="ctr"/>
                </a:tc>
                <a:tc>
                  <a:txBody>
                    <a:bodyPr/>
                    <a:lstStyle/>
                    <a:p>
                      <a:r>
                        <a:rPr lang="en-IN" dirty="0"/>
                        <a:t>86.10%</a:t>
                      </a:r>
                    </a:p>
                  </a:txBody>
                  <a:tcPr anchor="ctr"/>
                </a:tc>
                <a:tc>
                  <a:txBody>
                    <a:bodyPr/>
                    <a:lstStyle/>
                    <a:p>
                      <a:r>
                        <a:rPr lang="en-IN" dirty="0"/>
                        <a:t>0.0006</a:t>
                      </a:r>
                    </a:p>
                  </a:txBody>
                  <a:tcPr anchor="ctr"/>
                </a:tc>
                <a:tc>
                  <a:txBody>
                    <a:bodyPr/>
                    <a:lstStyle/>
                    <a:p>
                      <a:r>
                        <a:rPr lang="en-US"/>
                        <a:t>High accuracy, reduced overfitting, strong consistency</a:t>
                      </a:r>
                    </a:p>
                  </a:txBody>
                  <a:tcPr anchor="ctr"/>
                </a:tc>
                <a:extLst>
                  <a:ext uri="{0D108BD9-81ED-4DB2-BD59-A6C34878D82A}">
                    <a16:rowId xmlns:a16="http://schemas.microsoft.com/office/drawing/2014/main" val="1383790093"/>
                  </a:ext>
                </a:extLst>
              </a:tr>
              <a:tr h="0">
                <a:tc>
                  <a:txBody>
                    <a:bodyPr/>
                    <a:lstStyle/>
                    <a:p>
                      <a:r>
                        <a:rPr lang="en-IN" dirty="0"/>
                        <a:t>Logistic Regression</a:t>
                      </a:r>
                    </a:p>
                  </a:txBody>
                  <a:tcPr anchor="ctr"/>
                </a:tc>
                <a:tc>
                  <a:txBody>
                    <a:bodyPr/>
                    <a:lstStyle/>
                    <a:p>
                      <a:r>
                        <a:rPr lang="en-IN" dirty="0"/>
                        <a:t>79.25%</a:t>
                      </a:r>
                    </a:p>
                  </a:txBody>
                  <a:tcPr anchor="ctr"/>
                </a:tc>
                <a:tc>
                  <a:txBody>
                    <a:bodyPr/>
                    <a:lstStyle/>
                    <a:p>
                      <a:r>
                        <a:rPr lang="en-IN" dirty="0"/>
                        <a:t>0.0006</a:t>
                      </a:r>
                    </a:p>
                  </a:txBody>
                  <a:tcPr anchor="ctr"/>
                </a:tc>
                <a:tc>
                  <a:txBody>
                    <a:bodyPr/>
                    <a:lstStyle/>
                    <a:p>
                      <a:r>
                        <a:rPr lang="en-US"/>
                        <a:t>Interpretable, but struggles with non-linear patterns</a:t>
                      </a:r>
                    </a:p>
                  </a:txBody>
                  <a:tcPr anchor="ctr"/>
                </a:tc>
                <a:extLst>
                  <a:ext uri="{0D108BD9-81ED-4DB2-BD59-A6C34878D82A}">
                    <a16:rowId xmlns:a16="http://schemas.microsoft.com/office/drawing/2014/main" val="4225003287"/>
                  </a:ext>
                </a:extLst>
              </a:tr>
              <a:tr h="0">
                <a:tc>
                  <a:txBody>
                    <a:bodyPr/>
                    <a:lstStyle/>
                    <a:p>
                      <a:r>
                        <a:rPr lang="en-IN"/>
                        <a:t>Ensemble Method</a:t>
                      </a:r>
                    </a:p>
                  </a:txBody>
                  <a:tcPr anchor="ctr"/>
                </a:tc>
                <a:tc>
                  <a:txBody>
                    <a:bodyPr/>
                    <a:lstStyle/>
                    <a:p>
                      <a:r>
                        <a:rPr lang="en-IN"/>
                        <a:t>83.63%</a:t>
                      </a:r>
                    </a:p>
                  </a:txBody>
                  <a:tcPr anchor="ctr"/>
                </a:tc>
                <a:tc>
                  <a:txBody>
                    <a:bodyPr/>
                    <a:lstStyle/>
                    <a:p>
                      <a:r>
                        <a:rPr lang="en-IN" dirty="0"/>
                        <a:t>0.0006</a:t>
                      </a:r>
                    </a:p>
                  </a:txBody>
                  <a:tcPr anchor="ctr"/>
                </a:tc>
                <a:tc>
                  <a:txBody>
                    <a:bodyPr/>
                    <a:lstStyle/>
                    <a:p>
                      <a:r>
                        <a:rPr lang="en-US" dirty="0"/>
                        <a:t>Balanced performance leveraging multiple model strengths</a:t>
                      </a:r>
                    </a:p>
                  </a:txBody>
                  <a:tcPr anchor="ctr"/>
                </a:tc>
                <a:extLst>
                  <a:ext uri="{0D108BD9-81ED-4DB2-BD59-A6C34878D82A}">
                    <a16:rowId xmlns:a16="http://schemas.microsoft.com/office/drawing/2014/main" val="2727889456"/>
                  </a:ext>
                </a:extLst>
              </a:tr>
            </a:tbl>
          </a:graphicData>
        </a:graphic>
      </p:graphicFrame>
    </p:spTree>
    <p:extLst>
      <p:ext uri="{BB962C8B-B14F-4D97-AF65-F5344CB8AC3E}">
        <p14:creationId xmlns:p14="http://schemas.microsoft.com/office/powerpoint/2010/main" val="20596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3B0E3-105D-5DC6-F037-14AB07F8152A}"/>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EDF96D9A-F87F-7406-B682-92948A48B018}"/>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99824307-109E-EBBA-070B-453956E17B6E}"/>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Conclusion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a:extLst>
              <a:ext uri="{FF2B5EF4-FFF2-40B4-BE49-F238E27FC236}">
                <a16:creationId xmlns:a16="http://schemas.microsoft.com/office/drawing/2014/main" id="{C068BBC3-2F3D-8BDD-FCF1-E6955096C0CB}"/>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F2F27609-185A-5517-2872-F34B062486B5}"/>
              </a:ext>
            </a:extLst>
          </p:cNvPr>
          <p:cNvSpPr txBox="1">
            <a:spLocks/>
          </p:cNvSpPr>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5" name="TextBox 4">
            <a:extLst>
              <a:ext uri="{FF2B5EF4-FFF2-40B4-BE49-F238E27FC236}">
                <a16:creationId xmlns:a16="http://schemas.microsoft.com/office/drawing/2014/main" id="{D6A96171-6319-9D89-F38F-283435CA249C}"/>
              </a:ext>
            </a:extLst>
          </p:cNvPr>
          <p:cNvSpPr txBox="1"/>
          <p:nvPr/>
        </p:nvSpPr>
        <p:spPr>
          <a:xfrm>
            <a:off x="1328929" y="1874599"/>
            <a:ext cx="8564879" cy="3693319"/>
          </a:xfrm>
          <a:prstGeom prst="rect">
            <a:avLst/>
          </a:prstGeom>
          <a:noFill/>
        </p:spPr>
        <p:txBody>
          <a:bodyPr wrap="square">
            <a:spAutoFit/>
          </a:bodyPr>
          <a:lstStyle/>
          <a:p>
            <a:pPr algn="just"/>
            <a:r>
              <a:rPr lang="en-US" dirty="0"/>
              <a:t>This research illustrates an important improvement in football analytics by utilizing a Regularized RF model that attains 86.10% cross-validation accuracy. By strictly using bottom-up pre-snap features and adding regularization to prevent overfitting, the method provides both robustness and interpretability. By including comprehensive tracking data  example: receiver separation and player location—the method is especially useful for enhancing the accuracy of pass play predictions. Ongoing model refreshes also enable adjustment to changing team strategies, keeping the model up to date during the season. Through the implementation of powerful algorithms such as XGBoost and real-time deployment on sideline tablets or servers, this solution provides quick, in-game information that can assist coaches with making tactical decisions in real time. Overall, the findings underscore the increasing influence of machine learning in the NFL in accordance with the primary objectives of the NFL Big Data Bowl by merging innovation, precision, and usable insights into real-game scenarios . </a:t>
            </a:r>
            <a:endParaRPr lang="en-IN" dirty="0"/>
          </a:p>
        </p:txBody>
      </p:sp>
    </p:spTree>
    <p:extLst>
      <p:ext uri="{BB962C8B-B14F-4D97-AF65-F5344CB8AC3E}">
        <p14:creationId xmlns:p14="http://schemas.microsoft.com/office/powerpoint/2010/main" val="426114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D2A2B-23E2-AF43-2EA4-CE1E38493A30}"/>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094B2E67-C7C0-5F83-4739-3EA4D13EA0C1}"/>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D97D8E2F-56FD-0AC0-3E22-B1891E0EEE69}"/>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References</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a:extLst>
              <a:ext uri="{FF2B5EF4-FFF2-40B4-BE49-F238E27FC236}">
                <a16:creationId xmlns:a16="http://schemas.microsoft.com/office/drawing/2014/main" id="{6D2D3ADC-D544-9A0B-F45C-D1733CD00C1E}"/>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7415FD5B-CB44-0357-2C27-E13A8D1E9EC6}"/>
              </a:ext>
            </a:extLst>
          </p:cNvPr>
          <p:cNvSpPr txBox="1">
            <a:spLocks/>
          </p:cNvSpPr>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9" name="Rectangle 2">
            <a:extLst>
              <a:ext uri="{FF2B5EF4-FFF2-40B4-BE49-F238E27FC236}">
                <a16:creationId xmlns:a16="http://schemas.microsoft.com/office/drawing/2014/main" id="{3131C7F2-5E3A-71F4-607F-AE7DAFC2EAB5}"/>
              </a:ext>
            </a:extLst>
          </p:cNvPr>
          <p:cNvSpPr>
            <a:spLocks noChangeArrowheads="1"/>
          </p:cNvSpPr>
          <p:nvPr/>
        </p:nvSpPr>
        <p:spPr bwMode="auto">
          <a:xfrm>
            <a:off x="1612393" y="1581760"/>
            <a:ext cx="834119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Alamar, B. (2013). </a:t>
            </a:r>
            <a:r>
              <a:rPr kumimoji="0" lang="en-US" altLang="en-US" sz="1600" b="0" i="1" u="none" strike="noStrike" cap="none" normalizeH="0" baseline="0" dirty="0">
                <a:ln>
                  <a:noFill/>
                </a:ln>
                <a:solidFill>
                  <a:schemeClr val="tx1"/>
                </a:solidFill>
                <a:effectLst/>
                <a:latin typeface="Arial" panose="020B0604020202020204" pitchFamily="34" charset="0"/>
              </a:rPr>
              <a:t>Sports Analytics: A Guide for Coaches, Managers, and Other Decision Makers</a:t>
            </a:r>
            <a:r>
              <a:rPr kumimoji="0" lang="en-US" altLang="en-US" sz="1600" b="0" i="0" u="none" strike="noStrike" cap="none" normalizeH="0" baseline="0" dirty="0">
                <a:ln>
                  <a:noFill/>
                </a:ln>
                <a:solidFill>
                  <a:schemeClr val="tx1"/>
                </a:solidFill>
                <a:effectLst/>
                <a:latin typeface="Arial" panose="020B0604020202020204" pitchFamily="34" charset="0"/>
              </a:rPr>
              <a:t>. Columbia University Press.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Alamar &amp; Weinstein-Gould (2008). Effect of Linemen on Passing Game. </a:t>
            </a:r>
            <a:r>
              <a:rPr kumimoji="0" lang="en-US" altLang="en-US" sz="1600" b="0" i="1" u="none" strike="noStrike" cap="none" normalizeH="0" baseline="0" dirty="0">
                <a:ln>
                  <a:noFill/>
                </a:ln>
                <a:solidFill>
                  <a:schemeClr val="tx1"/>
                </a:solidFill>
                <a:effectLst/>
                <a:latin typeface="Arial" panose="020B0604020202020204" pitchFamily="34" charset="0"/>
              </a:rPr>
              <a:t>J. Quant. Anal. Sports</a:t>
            </a:r>
            <a:r>
              <a:rPr kumimoji="0" lang="en-US" altLang="en-US" sz="1600" b="0" i="0" u="none" strike="noStrike" cap="none" normalizeH="0" baseline="0" dirty="0">
                <a:ln>
                  <a:noFill/>
                </a:ln>
                <a:solidFill>
                  <a:schemeClr val="tx1"/>
                </a:solidFill>
                <a:effectLst/>
                <a:latin typeface="Arial" panose="020B0604020202020204" pitchFamily="34" charset="0"/>
              </a:rPr>
              <a:t>, 4(2).</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Burton &amp; Dickey (2015). NFL Play Predictions. Joint Statistical Meeting.</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Lee, Chen &amp; Lakshman (2016). Predicting Offensive Play Types. Stanford Univ. Paper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Fernandes et al. (2020). Predicting NFL Plays. </a:t>
            </a:r>
            <a:r>
              <a:rPr kumimoji="0" lang="en-US" altLang="en-US" sz="1600" b="0" i="1" u="none" strike="noStrike" cap="none" normalizeH="0" baseline="0" dirty="0">
                <a:ln>
                  <a:noFill/>
                </a:ln>
                <a:solidFill>
                  <a:schemeClr val="tx1"/>
                </a:solidFill>
                <a:effectLst/>
                <a:latin typeface="Arial" panose="020B0604020202020204" pitchFamily="34" charset="0"/>
              </a:rPr>
              <a:t>J. Sports Analytics</a:t>
            </a:r>
            <a:r>
              <a:rPr kumimoji="0" lang="en-US" altLang="en-US" sz="1600" b="0" i="0" u="none" strike="noStrike" cap="none" normalizeH="0" baseline="0" dirty="0">
                <a:ln>
                  <a:noFill/>
                </a:ln>
                <a:solidFill>
                  <a:schemeClr val="tx1"/>
                </a:solidFill>
                <a:effectLst/>
                <a:latin typeface="Arial" panose="020B0604020202020204" pitchFamily="34" charset="0"/>
              </a:rPr>
              <a:t>, 6(1), 35–43.</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Lutz, Kassarnig &amp; Teich. NFL Play Prediction Repo. </a:t>
            </a:r>
            <a:r>
              <a:rPr kumimoji="0" lang="en-US" altLang="en-US" sz="1600" b="0" i="0" u="none" strike="noStrike" cap="none" normalizeH="0" baseline="0" dirty="0">
                <a:ln>
                  <a:noFill/>
                </a:ln>
                <a:solidFill>
                  <a:schemeClr val="tx1"/>
                </a:solidFill>
                <a:effectLst/>
                <a:latin typeface="Arial" panose="020B0604020202020204" pitchFamily="34" charset="0"/>
                <a:hlinkClick r:id="rId2"/>
              </a:rPr>
              <a:t>GitHub</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Mulholland &amp; Jensen (2014). Predicting Tight End Success. </a:t>
            </a:r>
            <a:r>
              <a:rPr kumimoji="0" lang="en-US" altLang="en-US" sz="1600" b="0" i="1" u="none" strike="noStrike" cap="none" normalizeH="0" baseline="0" dirty="0">
                <a:ln>
                  <a:noFill/>
                </a:ln>
                <a:solidFill>
                  <a:schemeClr val="tx1"/>
                </a:solidFill>
                <a:effectLst/>
                <a:latin typeface="Arial" panose="020B0604020202020204" pitchFamily="34" charset="0"/>
              </a:rPr>
              <a:t>J. Quant. Anal. Sports</a:t>
            </a:r>
            <a:r>
              <a:rPr kumimoji="0" lang="en-US" altLang="en-US" sz="1600" b="0" i="0" u="none" strike="noStrike" cap="none" normalizeH="0" baseline="0" dirty="0">
                <a:ln>
                  <a:noFill/>
                </a:ln>
                <a:solidFill>
                  <a:schemeClr val="tx1"/>
                </a:solidFill>
                <a:effectLst/>
                <a:latin typeface="Arial" panose="020B0604020202020204" pitchFamily="34" charset="0"/>
              </a:rPr>
              <a:t>, 10(4).</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McGarrity &amp; Linnen (2010). Pass or Run: Matching Pennies Game. </a:t>
            </a:r>
            <a:r>
              <a:rPr kumimoji="0" lang="en-US" altLang="en-US" sz="1600" b="0" i="1" u="none" strike="noStrike" cap="none" normalizeH="0" baseline="0" dirty="0">
                <a:ln>
                  <a:noFill/>
                </a:ln>
                <a:solidFill>
                  <a:schemeClr val="tx1"/>
                </a:solidFill>
                <a:effectLst/>
                <a:latin typeface="Arial" panose="020B0604020202020204" pitchFamily="34" charset="0"/>
              </a:rPr>
              <a:t>Southern Economic J.</a:t>
            </a:r>
            <a:r>
              <a:rPr kumimoji="0" lang="en-US" altLang="en-US" sz="1600" b="0" i="0" u="none" strike="noStrike" cap="none" normalizeH="0" baseline="0" dirty="0">
                <a:ln>
                  <a:noFill/>
                </a:ln>
                <a:solidFill>
                  <a:schemeClr val="tx1"/>
                </a:solidFill>
                <a:effectLst/>
                <a:latin typeface="Arial" panose="020B0604020202020204" pitchFamily="34" charset="0"/>
              </a:rPr>
              <a:t>, 76(3).</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Fokoue &amp; Foehrenbach (2013). Factors of Championship Teams.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Lutz, Kassarnig &amp; Teich. NFL Play Prediction Repo. </a:t>
            </a:r>
            <a:r>
              <a:rPr kumimoji="0" lang="en-US" altLang="en-US" sz="1600" b="0" i="0" u="none" strike="noStrike" cap="none" normalizeH="0" baseline="0" dirty="0">
                <a:ln>
                  <a:noFill/>
                </a:ln>
                <a:solidFill>
                  <a:schemeClr val="tx1"/>
                </a:solidFill>
                <a:effectLst/>
                <a:latin typeface="Arial" panose="020B0604020202020204" pitchFamily="34" charset="0"/>
                <a:hlinkClick r:id="rId3"/>
              </a:rPr>
              <a:t>GitHub</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Bajaj &amp; Sandwar (2025). Exposing Coverage Tells. NFL Big Data Bowl Submission. Kaggle</a:t>
            </a:r>
          </a:p>
        </p:txBody>
      </p:sp>
    </p:spTree>
    <p:extLst>
      <p:ext uri="{BB962C8B-B14F-4D97-AF65-F5344CB8AC3E}">
        <p14:creationId xmlns:p14="http://schemas.microsoft.com/office/powerpoint/2010/main" val="351626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2C8AC-8E0B-42B3-9D2F-C9666BB29468}"/>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02519D66-07A1-8F2A-7E95-11FFA1A6A108}"/>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4B41616F-3B31-D17C-8FA3-543CBA25A3FE}"/>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a:extLst>
              <a:ext uri="{FF2B5EF4-FFF2-40B4-BE49-F238E27FC236}">
                <a16:creationId xmlns:a16="http://schemas.microsoft.com/office/drawing/2014/main" id="{B8A6177C-8D38-9086-5845-4D25893BD07E}"/>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C0C9D3F6-317F-99C6-63D7-024B0E656F99}"/>
              </a:ext>
            </a:extLst>
          </p:cNvPr>
          <p:cNvSpPr txBox="1">
            <a:spLocks/>
          </p:cNvSpPr>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 Placeholder 7">
            <a:extLst>
              <a:ext uri="{FF2B5EF4-FFF2-40B4-BE49-F238E27FC236}">
                <a16:creationId xmlns:a16="http://schemas.microsoft.com/office/drawing/2014/main" id="{16EA01B2-6192-4A41-9EDF-A63F180E71A7}"/>
              </a:ext>
            </a:extLst>
          </p:cNvPr>
          <p:cNvSpPr txBox="1">
            <a:spLocks/>
          </p:cNvSpPr>
          <p:nvPr/>
        </p:nvSpPr>
        <p:spPr>
          <a:xfrm>
            <a:off x="409444" y="1285255"/>
            <a:ext cx="11677912" cy="519479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2000" indent="0" algn="ctr">
              <a:lnSpc>
                <a:spcPct val="70000"/>
              </a:lnSpc>
              <a:buNone/>
            </a:pPr>
            <a:endParaRPr lang="en-IN" sz="4400" b="1" dirty="0">
              <a:latin typeface="Times New Roman" panose="02020603050405020304" pitchFamily="18" charset="0"/>
              <a:cs typeface="Times New Roman" panose="02020603050405020304" pitchFamily="18" charset="0"/>
            </a:endParaRPr>
          </a:p>
          <a:p>
            <a:pPr marL="72000" indent="0" algn="ctr">
              <a:lnSpc>
                <a:spcPct val="70000"/>
              </a:lnSpc>
              <a:buNone/>
            </a:pPr>
            <a:endParaRPr lang="en-IN" sz="4400" b="1" dirty="0">
              <a:latin typeface="Times New Roman" panose="02020603050405020304" pitchFamily="18" charset="0"/>
              <a:cs typeface="Times New Roman" panose="02020603050405020304" pitchFamily="18" charset="0"/>
            </a:endParaRPr>
          </a:p>
          <a:p>
            <a:pPr marL="72000" indent="0" algn="ctr">
              <a:lnSpc>
                <a:spcPct val="70000"/>
              </a:lnSpc>
              <a:buNone/>
            </a:pPr>
            <a:endParaRPr lang="en-IN" sz="4400" b="1" dirty="0">
              <a:latin typeface="Times New Roman" panose="02020603050405020304" pitchFamily="18" charset="0"/>
              <a:cs typeface="Times New Roman" panose="02020603050405020304" pitchFamily="18" charset="0"/>
            </a:endParaRPr>
          </a:p>
          <a:p>
            <a:pPr marL="72000" indent="0" algn="ctr">
              <a:lnSpc>
                <a:spcPct val="70000"/>
              </a:lnSpc>
              <a:buNone/>
            </a:pPr>
            <a:r>
              <a:rPr lang="en-IN" sz="4400" b="1" dirty="0">
                <a:latin typeface="Times New Roman" panose="02020603050405020304" pitchFamily="18" charset="0"/>
                <a:cs typeface="Times New Roman" panose="02020603050405020304" pitchFamily="18" charset="0"/>
              </a:rPr>
              <a:t>THANK YOU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75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59AB6-5AE2-2932-8A0C-ADFFC7809054}"/>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A191F457-0608-29B5-A717-972A76947932}"/>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179CA618-F3EB-5DB9-447A-5EE6D7A453FE}"/>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a:solidFill>
                  <a:schemeClr val="bg1"/>
                </a:solidFill>
                <a:latin typeface="Aptos" panose="020B0004020202020204" pitchFamily="34" charset="0"/>
                <a:cs typeface="Times New Roman" panose="02020603050405020304" pitchFamily="18" charset="0"/>
              </a:rPr>
              <a:t>    </a:t>
            </a:r>
            <a:r>
              <a:rPr lang="en-US" sz="3200">
                <a:solidFill>
                  <a:schemeClr val="bg1"/>
                </a:solidFill>
                <a:latin typeface="Aptos" panose="020B0004020202020204" pitchFamily="34" charset="0"/>
                <a:cs typeface="Times New Roman" panose="02020603050405020304" pitchFamily="18" charset="0"/>
              </a:rPr>
              <a:t>Agenda</a:t>
            </a:r>
          </a:p>
        </p:txBody>
      </p:sp>
      <p:sp>
        <p:nvSpPr>
          <p:cNvPr id="2" name="Text Placeholder 7">
            <a:extLst>
              <a:ext uri="{FF2B5EF4-FFF2-40B4-BE49-F238E27FC236}">
                <a16:creationId xmlns:a16="http://schemas.microsoft.com/office/drawing/2014/main" id="{8E6458B8-9499-B3B2-8906-4961923B8B14}"/>
              </a:ext>
            </a:extLst>
          </p:cNvPr>
          <p:cNvSpPr txBox="1">
            <a:spLocks/>
          </p:cNvSpPr>
          <p:nvPr/>
        </p:nvSpPr>
        <p:spPr>
          <a:xfrm>
            <a:off x="257044" y="1121790"/>
            <a:ext cx="10322563" cy="520585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Introduction</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Problem Statement</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Objectives</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Literature Survey</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Methodology</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Results and Discussion</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Conclusion</a:t>
            </a:r>
          </a:p>
          <a:p>
            <a:pPr marL="596900" indent="-457200">
              <a:buFont typeface="+mj-lt"/>
              <a:buAutoNum type="arabicPeriod"/>
            </a:pPr>
            <a:r>
              <a:rPr lang="en-IN" sz="2400" dirty="0">
                <a:latin typeface="Times New Roman" panose="02020603050405020304" pitchFamily="18" charset="0"/>
                <a:cs typeface="Times New Roman" panose="02020603050405020304" pitchFamily="18" charset="0"/>
              </a:rPr>
              <a:t>References</a:t>
            </a:r>
          </a:p>
          <a:p>
            <a:pPr marL="596900" indent="-457200">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67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9A2A2-7A0E-6300-5DFA-D5CA147341C4}"/>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1FE2E609-5368-968F-DBB2-86F712109DD5}"/>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7EE9683A-80FD-C9AC-CB71-07DDCF0C4D5C}"/>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Introduction</a:t>
            </a:r>
          </a:p>
        </p:txBody>
      </p:sp>
      <p:sp>
        <p:nvSpPr>
          <p:cNvPr id="2" name="Text Placeholder 7">
            <a:extLst>
              <a:ext uri="{FF2B5EF4-FFF2-40B4-BE49-F238E27FC236}">
                <a16:creationId xmlns:a16="http://schemas.microsoft.com/office/drawing/2014/main" id="{0D321043-A213-93A6-4228-52DD6D8C5DCB}"/>
              </a:ext>
            </a:extLst>
          </p:cNvPr>
          <p:cNvSpPr txBox="1">
            <a:spLocks/>
          </p:cNvSpPr>
          <p:nvPr/>
        </p:nvSpPr>
        <p:spPr>
          <a:xfrm>
            <a:off x="238250" y="3867562"/>
            <a:ext cx="11715500" cy="197545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endParaRPr lang="en-IN" sz="2000" dirty="0">
              <a:latin typeface="Aptos" panose="020B0004020202020204" pitchFamily="34" charset="0"/>
              <a:cs typeface="Times New Roman"/>
            </a:endParaRPr>
          </a:p>
        </p:txBody>
      </p:sp>
      <p:sp>
        <p:nvSpPr>
          <p:cNvPr id="5" name="Text Placeholder 7">
            <a:extLst>
              <a:ext uri="{FF2B5EF4-FFF2-40B4-BE49-F238E27FC236}">
                <a16:creationId xmlns:a16="http://schemas.microsoft.com/office/drawing/2014/main" id="{96602344-4A70-87EA-D0E8-D4D02902B6DB}"/>
              </a:ext>
            </a:extLst>
          </p:cNvPr>
          <p:cNvSpPr txBox="1">
            <a:spLocks/>
          </p:cNvSpPr>
          <p:nvPr/>
        </p:nvSpPr>
        <p:spPr>
          <a:xfrm>
            <a:off x="257044" y="1597152"/>
            <a:ext cx="11677912" cy="397076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8804F6-77C3-2B0C-0CCF-14CFCF438112}"/>
              </a:ext>
            </a:extLst>
          </p:cNvPr>
          <p:cNvSpPr txBox="1"/>
          <p:nvPr/>
        </p:nvSpPr>
        <p:spPr>
          <a:xfrm>
            <a:off x="1353312" y="1166843"/>
            <a:ext cx="8997696" cy="4093428"/>
          </a:xfrm>
          <a:prstGeom prst="rect">
            <a:avLst/>
          </a:prstGeom>
          <a:noFill/>
        </p:spPr>
        <p:txBody>
          <a:bodyPr wrap="square">
            <a:spAutoFit/>
          </a:bodyPr>
          <a:lstStyle/>
          <a:p>
            <a:pPr algn="just">
              <a:buNone/>
            </a:pPr>
            <a:endParaRPr lang="en-US" sz="2000" b="1" dirty="0"/>
          </a:p>
          <a:p>
            <a:pPr algn="just">
              <a:buNone/>
            </a:pPr>
            <a:r>
              <a:rPr lang="en-US" sz="2000" b="1" dirty="0"/>
              <a:t>Predicting NFL Offensive Play Types</a:t>
            </a:r>
            <a:endParaRPr lang="en-US" sz="2000" dirty="0"/>
          </a:p>
          <a:p>
            <a:pPr algn="just">
              <a:buNone/>
            </a:pPr>
            <a:r>
              <a:rPr lang="en-US" sz="2000" dirty="0"/>
              <a:t>Accurately forecasting whether a play will be a </a:t>
            </a:r>
            <a:r>
              <a:rPr lang="en-US" sz="2000" b="1" dirty="0"/>
              <a:t>run or pass</a:t>
            </a:r>
            <a:r>
              <a:rPr lang="en-US" sz="2000" dirty="0"/>
              <a:t> gives defenses a strategic edge. Early research used </a:t>
            </a:r>
            <a:r>
              <a:rPr lang="en-US" sz="2000" b="1" dirty="0"/>
              <a:t>game theory and decision analysis</a:t>
            </a:r>
            <a:r>
              <a:rPr lang="en-US" sz="2000" dirty="0"/>
              <a:t> to identify key play-calling factors. The evolving role of </a:t>
            </a:r>
            <a:r>
              <a:rPr lang="en-US" sz="2000" b="1" dirty="0"/>
              <a:t>tight ends</a:t>
            </a:r>
            <a:r>
              <a:rPr lang="en-US" sz="2000" dirty="0"/>
              <a:t>, who both block and receive, added complexity to offensive strategies. With the rise of </a:t>
            </a:r>
            <a:r>
              <a:rPr lang="en-US" sz="2000" b="1" dirty="0"/>
              <a:t>machine learning</a:t>
            </a:r>
            <a:r>
              <a:rPr lang="en-US" sz="2000" dirty="0"/>
              <a:t>, models like </a:t>
            </a:r>
            <a:r>
              <a:rPr lang="en-US" sz="2000" b="1" dirty="0"/>
              <a:t>logistic regression</a:t>
            </a:r>
            <a:r>
              <a:rPr lang="en-US" sz="2000" dirty="0"/>
              <a:t> and </a:t>
            </a:r>
            <a:r>
              <a:rPr lang="en-US" sz="2000" b="1" dirty="0"/>
              <a:t>random forests</a:t>
            </a:r>
            <a:r>
              <a:rPr lang="en-US" sz="2000" dirty="0"/>
              <a:t> improved prediction accuracy. However, challenges like </a:t>
            </a:r>
            <a:r>
              <a:rPr lang="en-US" sz="2000" b="1" dirty="0"/>
              <a:t>overfitting</a:t>
            </a:r>
            <a:r>
              <a:rPr lang="en-US" sz="2000" dirty="0"/>
              <a:t> highlighted the need for more robust, interpretable models. Booz Allen’s ensemble approach, using richer features, led to better results on unseen data. Our work, using the </a:t>
            </a:r>
            <a:r>
              <a:rPr lang="en-US" sz="2000" b="1" dirty="0"/>
              <a:t>NFL Big Data Bowl 2025</a:t>
            </a:r>
            <a:r>
              <a:rPr lang="en-US" sz="2000" dirty="0"/>
              <a:t> dataset, focuses on building </a:t>
            </a:r>
            <a:r>
              <a:rPr lang="en-US" sz="2000" b="1" dirty="0"/>
              <a:t>interpretable, real-time models</a:t>
            </a:r>
            <a:r>
              <a:rPr lang="en-US" sz="2000" dirty="0"/>
              <a:t> using key features like </a:t>
            </a:r>
            <a:r>
              <a:rPr lang="en-US" sz="2000" b="1" dirty="0"/>
              <a:t>down, yardage, time, formation,</a:t>
            </a:r>
            <a:r>
              <a:rPr lang="en-US" sz="2000" dirty="0"/>
              <a:t> and </a:t>
            </a:r>
            <a:r>
              <a:rPr lang="en-US" sz="2000" b="1" dirty="0"/>
              <a:t>team identity</a:t>
            </a:r>
            <a:r>
              <a:rPr lang="en-US" sz="2000" dirty="0"/>
              <a:t>—bridging the gap between data and sideline decision-making.</a:t>
            </a:r>
          </a:p>
        </p:txBody>
      </p:sp>
    </p:spTree>
    <p:extLst>
      <p:ext uri="{BB962C8B-B14F-4D97-AF65-F5344CB8AC3E}">
        <p14:creationId xmlns:p14="http://schemas.microsoft.com/office/powerpoint/2010/main" val="400595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0DAE-9C3C-DF4E-5924-34FCF8ED16C3}"/>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20C5A6C5-FB29-5AF6-B2BB-43FA2F5921AE}"/>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068FDEB5-E72F-875D-7347-1447AAE8391E}"/>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Problem Statement</a:t>
            </a:r>
          </a:p>
        </p:txBody>
      </p:sp>
      <p:sp>
        <p:nvSpPr>
          <p:cNvPr id="2" name="Text Placeholder 7">
            <a:extLst>
              <a:ext uri="{FF2B5EF4-FFF2-40B4-BE49-F238E27FC236}">
                <a16:creationId xmlns:a16="http://schemas.microsoft.com/office/drawing/2014/main" id="{D2285F1C-6C80-41C6-209C-B71EA39DD18F}"/>
              </a:ext>
            </a:extLst>
          </p:cNvPr>
          <p:cNvSpPr txBox="1">
            <a:spLocks/>
          </p:cNvSpPr>
          <p:nvPr/>
        </p:nvSpPr>
        <p:spPr>
          <a:xfrm>
            <a:off x="1399032" y="1290082"/>
            <a:ext cx="9180575"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lgn="just">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lgn="just">
              <a:buNone/>
            </a:pPr>
            <a:r>
              <a:rPr lang="en-US" sz="2400" dirty="0"/>
              <a:t>The NFL Big Data Bowl 2025 challenges participants to analyze pre-snap player tracking data to uncover actionable insights into team and player tendencies before the ball is snapped. Rather than predicting play outcomes, the focus is on understanding behaviors and decision-making patterns based on formation, player positioning, and motion. Participants are expected to develop interpretable and practical models that can help coaches and analysts anticipate play types or player roles in real time. The ultimate goal is to translate complex tracking data into insights that can directly support sideline strategy and enhance football decision-making.</a:t>
            </a:r>
            <a:endParaRPr lang="en-IN" sz="2400" dirty="0">
              <a:latin typeface="Aptos"/>
              <a:cs typeface="Times New Roman"/>
            </a:endParaRPr>
          </a:p>
          <a:p>
            <a:pPr marL="596900" indent="-457200" algn="just">
              <a:buFont typeface="+mj-lt"/>
              <a:buAutoNum type="arabicPeriod"/>
            </a:pPr>
            <a:endParaRPr lang="en-IN" sz="2400" dirty="0">
              <a:latin typeface="Aptos"/>
              <a:cs typeface="Times New Roman"/>
            </a:endParaRPr>
          </a:p>
        </p:txBody>
      </p:sp>
      <p:sp>
        <p:nvSpPr>
          <p:cNvPr id="4" name="Text Placeholder 7">
            <a:extLst>
              <a:ext uri="{FF2B5EF4-FFF2-40B4-BE49-F238E27FC236}">
                <a16:creationId xmlns:a16="http://schemas.microsoft.com/office/drawing/2014/main" id="{118EB8F9-1BE5-E90F-36BC-7B564ECAABC4}"/>
              </a:ext>
            </a:extLst>
          </p:cNvPr>
          <p:cNvSpPr txBox="1">
            <a:spLocks/>
          </p:cNvSpPr>
          <p:nvPr/>
        </p:nvSpPr>
        <p:spPr>
          <a:xfrm>
            <a:off x="257043" y="3808864"/>
            <a:ext cx="10322563" cy="1986517"/>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latin typeface="Aptos" panose="020B0004020202020204" pitchFamily="34" charset="0"/>
            </a:endParaRPr>
          </a:p>
        </p:txBody>
      </p:sp>
      <p:sp>
        <p:nvSpPr>
          <p:cNvPr id="9" name="Text Placeholder 7">
            <a:extLst>
              <a:ext uri="{FF2B5EF4-FFF2-40B4-BE49-F238E27FC236}">
                <a16:creationId xmlns:a16="http://schemas.microsoft.com/office/drawing/2014/main" id="{5EA15384-A873-A8B2-AD7B-9272EBC7C50C}"/>
              </a:ext>
            </a:extLst>
          </p:cNvPr>
          <p:cNvSpPr txBox="1">
            <a:spLocks/>
          </p:cNvSpPr>
          <p:nvPr/>
        </p:nvSpPr>
        <p:spPr>
          <a:xfrm>
            <a:off x="257044" y="1597152"/>
            <a:ext cx="11677912" cy="397076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62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D02B4-FC52-8C76-E9A4-1E027D329079}"/>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21B7B585-65C2-85E8-BE02-2FA094BDD08A}"/>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4E615997-A524-FEF7-FE67-2B41A1F51978}"/>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Objectives</a:t>
            </a:r>
          </a:p>
        </p:txBody>
      </p:sp>
      <p:sp>
        <p:nvSpPr>
          <p:cNvPr id="2" name="Text Placeholder 7">
            <a:extLst>
              <a:ext uri="{FF2B5EF4-FFF2-40B4-BE49-F238E27FC236}">
                <a16:creationId xmlns:a16="http://schemas.microsoft.com/office/drawing/2014/main" id="{BE4584E8-6F4E-7276-88B0-A91295B0B51C}"/>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C07AF871-AC3B-C25C-BE96-6E0FCC7F4CB9}"/>
              </a:ext>
            </a:extLst>
          </p:cNvPr>
          <p:cNvSpPr txBox="1">
            <a:spLocks/>
          </p:cNvSpPr>
          <p:nvPr/>
        </p:nvSpPr>
        <p:spPr>
          <a:xfrm>
            <a:off x="257044" y="1597152"/>
            <a:ext cx="11677912" cy="3970766"/>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endParaRPr lang="en-IN" sz="2000" dirty="0">
              <a:effectLst/>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CCF9347B-18A8-F276-B275-74A02E932280}"/>
              </a:ext>
            </a:extLst>
          </p:cNvPr>
          <p:cNvSpPr>
            <a:spLocks noChangeArrowheads="1"/>
          </p:cNvSpPr>
          <p:nvPr/>
        </p:nvSpPr>
        <p:spPr bwMode="auto">
          <a:xfrm>
            <a:off x="1819657" y="5378914"/>
            <a:ext cx="76260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7951C8BD-F7CA-D036-790B-C1AD79C8BB59}"/>
              </a:ext>
            </a:extLst>
          </p:cNvPr>
          <p:cNvSpPr>
            <a:spLocks noChangeArrowheads="1"/>
          </p:cNvSpPr>
          <p:nvPr/>
        </p:nvSpPr>
        <p:spPr bwMode="auto">
          <a:xfrm>
            <a:off x="1279870" y="-8563364"/>
            <a:ext cx="9977411" cy="1412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a:t>
            </a:r>
            <a:r>
              <a:rPr kumimoji="0" lang="en-US" altLang="en-US" sz="2400" b="1" i="0" u="none" strike="noStrike" cap="none" normalizeH="0" baseline="0" dirty="0">
                <a:ln>
                  <a:noFill/>
                </a:ln>
                <a:solidFill>
                  <a:schemeClr val="tx1"/>
                </a:solidFill>
                <a:effectLst/>
                <a:latin typeface="Arial" panose="020B0604020202020204" pitchFamily="34" charset="0"/>
              </a:rPr>
              <a:t>pre-snap tracking data</a:t>
            </a:r>
            <a:r>
              <a:rPr kumimoji="0" lang="en-US" altLang="en-US" sz="2400" b="0" i="0" u="none" strike="noStrike" cap="none" normalizeH="0" baseline="0" dirty="0">
                <a:ln>
                  <a:noFill/>
                </a:ln>
                <a:solidFill>
                  <a:schemeClr val="tx1"/>
                </a:solidFill>
                <a:effectLst/>
                <a:latin typeface="Arial" panose="020B0604020202020204" pitchFamily="34" charset="0"/>
              </a:rPr>
              <a:t> to study player alignment and motion.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a:t>
            </a:r>
            <a:r>
              <a:rPr kumimoji="0" lang="en-US" altLang="en-US" sz="2400" b="1" i="0" u="none" strike="noStrike" cap="none" normalizeH="0" baseline="0" dirty="0">
                <a:ln>
                  <a:noFill/>
                </a:ln>
                <a:solidFill>
                  <a:schemeClr val="tx1"/>
                </a:solidFill>
                <a:effectLst/>
                <a:latin typeface="Arial" panose="020B0604020202020204" pitchFamily="34" charset="0"/>
              </a:rPr>
              <a:t>team and player tendencies</a:t>
            </a:r>
            <a:r>
              <a:rPr kumimoji="0" lang="en-US" altLang="en-US" sz="2400" b="0" i="0" u="none" strike="noStrike" cap="none" normalizeH="0" baseline="0" dirty="0">
                <a:ln>
                  <a:noFill/>
                </a:ln>
                <a:solidFill>
                  <a:schemeClr val="tx1"/>
                </a:solidFill>
                <a:effectLst/>
                <a:latin typeface="Arial" panose="020B0604020202020204" pitchFamily="34" charset="0"/>
              </a:rPr>
              <a:t> before the play starts.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a:t>
            </a:r>
            <a:r>
              <a:rPr kumimoji="0" lang="en-US" altLang="en-US" sz="2400" b="1" i="0" u="none" strike="noStrike" cap="none" normalizeH="0" baseline="0" dirty="0">
                <a:ln>
                  <a:noFill/>
                </a:ln>
                <a:solidFill>
                  <a:schemeClr val="tx1"/>
                </a:solidFill>
                <a:effectLst/>
                <a:latin typeface="Arial" panose="020B0604020202020204" pitchFamily="34" charset="0"/>
              </a:rPr>
              <a:t>interpretable models</a:t>
            </a:r>
            <a:r>
              <a:rPr kumimoji="0" lang="en-US" altLang="en-US" sz="2400" b="0" i="0" u="none" strike="noStrike" cap="none" normalizeH="0" baseline="0" dirty="0">
                <a:ln>
                  <a:noFill/>
                </a:ln>
                <a:solidFill>
                  <a:schemeClr val="tx1"/>
                </a:solidFill>
                <a:effectLst/>
                <a:latin typeface="Arial" panose="020B0604020202020204" pitchFamily="34" charset="0"/>
              </a:rPr>
              <a:t> useful for coaches and analysts.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Generate </a:t>
            </a:r>
            <a:r>
              <a:rPr kumimoji="0" lang="en-US" altLang="en-US" sz="2400" b="1" i="0" u="none" strike="noStrike" cap="none" normalizeH="0" baseline="0" dirty="0">
                <a:ln>
                  <a:noFill/>
                </a:ln>
                <a:solidFill>
                  <a:schemeClr val="tx1"/>
                </a:solidFill>
                <a:effectLst/>
                <a:latin typeface="Arial" panose="020B0604020202020204" pitchFamily="34" charset="0"/>
              </a:rPr>
              <a:t>actionable insights</a:t>
            </a:r>
            <a:r>
              <a:rPr kumimoji="0" lang="en-US" altLang="en-US" sz="2400" b="0" i="0" u="none" strike="noStrike" cap="none" normalizeH="0" baseline="0" dirty="0">
                <a:ln>
                  <a:noFill/>
                </a:ln>
                <a:solidFill>
                  <a:schemeClr val="tx1"/>
                </a:solidFill>
                <a:effectLst/>
                <a:latin typeface="Arial" panose="020B0604020202020204" pitchFamily="34" charset="0"/>
              </a:rPr>
              <a:t> to aid real-time in-game decisions.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 </a:t>
            </a:r>
            <a:r>
              <a:rPr kumimoji="0" lang="en-US" altLang="en-US" sz="2400" b="1" i="0" u="none" strike="noStrike" cap="none" normalizeH="0" baseline="0" dirty="0">
                <a:ln>
                  <a:noFill/>
                </a:ln>
                <a:solidFill>
                  <a:schemeClr val="tx1"/>
                </a:solidFill>
                <a:effectLst/>
                <a:latin typeface="Arial" panose="020B0604020202020204" pitchFamily="34" charset="0"/>
              </a:rPr>
              <a:t>coaching, play-calling, and strategy adjustments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Promote </a:t>
            </a:r>
            <a:r>
              <a:rPr kumimoji="0" lang="en-US" altLang="en-US" sz="2400" b="1" i="0" u="none" strike="noStrike" cap="none" normalizeH="0" baseline="0" dirty="0">
                <a:ln>
                  <a:noFill/>
                </a:ln>
                <a:solidFill>
                  <a:schemeClr val="tx1"/>
                </a:solidFill>
                <a:effectLst/>
                <a:latin typeface="Arial" panose="020B0604020202020204" pitchFamily="34" charset="0"/>
              </a:rPr>
              <a:t>innovation in sports analytics</a:t>
            </a:r>
            <a:r>
              <a:rPr kumimoji="0" lang="en-US" altLang="en-US" sz="2400" b="0" i="0" u="none" strike="noStrike" cap="none" normalizeH="0" baseline="0" dirty="0">
                <a:ln>
                  <a:noFill/>
                </a:ln>
                <a:solidFill>
                  <a:schemeClr val="tx1"/>
                </a:solidFill>
                <a:effectLst/>
                <a:latin typeface="Arial" panose="020B0604020202020204" pitchFamily="34" charset="0"/>
              </a:rPr>
              <a:t> using machine learning.</a:t>
            </a:r>
          </a:p>
        </p:txBody>
      </p:sp>
    </p:spTree>
    <p:extLst>
      <p:ext uri="{BB962C8B-B14F-4D97-AF65-F5344CB8AC3E}">
        <p14:creationId xmlns:p14="http://schemas.microsoft.com/office/powerpoint/2010/main" val="1783738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3873E-4FEF-1726-1D5A-FC725D640BC2}"/>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5CFDEDE9-A6C4-0CED-A4DF-CAB65FA03657}"/>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3FA6587E-689A-BEBD-AA30-FF191D1E1091}"/>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p>
        </p:txBody>
      </p:sp>
      <p:sp>
        <p:nvSpPr>
          <p:cNvPr id="2" name="Text Placeholder 7">
            <a:extLst>
              <a:ext uri="{FF2B5EF4-FFF2-40B4-BE49-F238E27FC236}">
                <a16:creationId xmlns:a16="http://schemas.microsoft.com/office/drawing/2014/main" id="{4C8FC59A-1B38-F163-3DA9-19650A7D8797}"/>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9" name="Rectangle 4">
            <a:extLst>
              <a:ext uri="{FF2B5EF4-FFF2-40B4-BE49-F238E27FC236}">
                <a16:creationId xmlns:a16="http://schemas.microsoft.com/office/drawing/2014/main" id="{B05D733A-C6BC-A460-B757-325EA3DA6CB8}"/>
              </a:ext>
            </a:extLst>
          </p:cNvPr>
          <p:cNvSpPr>
            <a:spLocks noChangeArrowheads="1"/>
          </p:cNvSpPr>
          <p:nvPr/>
        </p:nvSpPr>
        <p:spPr bwMode="auto">
          <a:xfrm>
            <a:off x="1883664" y="1223699"/>
            <a:ext cx="757123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Early machine learning models (e.g., </a:t>
            </a:r>
            <a:r>
              <a:rPr kumimoji="0" lang="en-US" altLang="en-US" sz="2000" b="1" i="0" u="none" strike="noStrike" cap="none" normalizeH="0" baseline="0" dirty="0">
                <a:ln>
                  <a:noFill/>
                </a:ln>
                <a:solidFill>
                  <a:schemeClr val="tx1"/>
                </a:solidFill>
                <a:effectLst/>
                <a:latin typeface="Arial" panose="020B0604020202020204" pitchFamily="34" charset="0"/>
              </a:rPr>
              <a:t>logistic regression, decision trees</a:t>
            </a:r>
            <a:r>
              <a:rPr kumimoji="0" lang="en-US" altLang="en-US" sz="2000" b="0" i="0" u="none" strike="noStrike" cap="none" normalizeH="0" baseline="0" dirty="0">
                <a:ln>
                  <a:noFill/>
                </a:ln>
                <a:solidFill>
                  <a:schemeClr val="tx1"/>
                </a:solidFill>
                <a:effectLst/>
                <a:latin typeface="Arial" panose="020B0604020202020204" pitchFamily="34" charset="0"/>
              </a:rPr>
              <a:t>) predicted offensiveplay types using</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features like game state, average yards, and play history—proving interpretable models aid coaching decisions [6].</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McGarrity and Linnen</a:t>
            </a:r>
            <a:r>
              <a:rPr kumimoji="0" lang="en-US" altLang="en-US" sz="2000" b="0" i="0" u="none" strike="noStrike" cap="none" normalizeH="0" baseline="0" dirty="0">
                <a:ln>
                  <a:noFill/>
                </a:ln>
                <a:solidFill>
                  <a:schemeClr val="tx1"/>
                </a:solidFill>
                <a:effectLst/>
                <a:latin typeface="Arial" panose="020B0604020202020204" pitchFamily="34" charset="0"/>
              </a:rPr>
              <a:t> analyzed quarterback injury scenarios and found teams use</a:t>
            </a:r>
            <a:r>
              <a:rPr lang="en-US" altLang="en-US" sz="2000" dirty="0">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mixed-strategy playcalling</a:t>
            </a:r>
            <a:r>
              <a:rPr kumimoji="0" lang="en-US" altLang="en-US" sz="2000" b="0" i="0" u="none" strike="noStrike" cap="none" normalizeH="0" baseline="0" dirty="0">
                <a:ln>
                  <a:noFill/>
                </a:ln>
                <a:solidFill>
                  <a:schemeClr val="tx1"/>
                </a:solidFill>
                <a:effectLst/>
                <a:latin typeface="Arial" panose="020B0604020202020204" pitchFamily="34" charset="0"/>
              </a:rPr>
              <a:t>, aligning with </a:t>
            </a:r>
            <a:r>
              <a:rPr kumimoji="0" lang="en-US" altLang="en-US" sz="2000" b="1" i="0" u="none" strike="noStrike" cap="none" normalizeH="0" baseline="0" dirty="0">
                <a:ln>
                  <a:noFill/>
                </a:ln>
                <a:solidFill>
                  <a:schemeClr val="tx1"/>
                </a:solidFill>
                <a:effectLst/>
                <a:latin typeface="Arial" panose="020B0604020202020204" pitchFamily="34" charset="0"/>
              </a:rPr>
              <a:t>game theory</a:t>
            </a:r>
            <a:r>
              <a:rPr kumimoji="0" lang="en-US" altLang="en-US" sz="2000" b="0" i="0" u="none" strike="noStrike" cap="none" normalizeH="0" baseline="0" dirty="0">
                <a:ln>
                  <a:noFill/>
                </a:ln>
                <a:solidFill>
                  <a:schemeClr val="tx1"/>
                </a:solidFill>
                <a:effectLst/>
                <a:latin typeface="Arial" panose="020B0604020202020204" pitchFamily="34" charset="0"/>
              </a:rPr>
              <a:t> rather than optimization expectations [7].</a:t>
            </a:r>
          </a:p>
          <a:p>
            <a:pPr marR="0" lvl="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Broader research supports </a:t>
            </a:r>
            <a:r>
              <a:rPr kumimoji="0" lang="en-US" altLang="en-US" sz="2000" b="1" i="0" u="none" strike="noStrike" cap="none" normalizeH="0" baseline="0" dirty="0">
                <a:ln>
                  <a:noFill/>
                </a:ln>
                <a:solidFill>
                  <a:schemeClr val="tx1"/>
                </a:solidFill>
                <a:effectLst/>
                <a:latin typeface="Arial" panose="020B0604020202020204" pitchFamily="34" charset="0"/>
              </a:rPr>
              <a:t>minimax strategies</a:t>
            </a:r>
            <a:r>
              <a:rPr kumimoji="0" lang="en-US" altLang="en-US" sz="2000" b="0" i="0" u="none" strike="noStrike" cap="none" normalizeH="0" baseline="0" dirty="0">
                <a:ln>
                  <a:noFill/>
                </a:ln>
                <a:solidFill>
                  <a:schemeClr val="tx1"/>
                </a:solidFill>
                <a:effectLst/>
                <a:latin typeface="Arial" panose="020B0604020202020204" pitchFamily="34" charset="0"/>
              </a:rPr>
              <a:t> in sports like football and tennis, showing </a:t>
            </a:r>
            <a:r>
              <a:rPr kumimoji="0" lang="en-US" altLang="en-US" sz="2000" b="1" i="0" u="none" strike="noStrike" cap="none" normalizeH="0" baseline="0" dirty="0">
                <a:ln>
                  <a:noFill/>
                </a:ln>
                <a:solidFill>
                  <a:schemeClr val="tx1"/>
                </a:solidFill>
                <a:effectLst/>
                <a:latin typeface="Arial" panose="020B0604020202020204" pitchFamily="34" charset="0"/>
              </a:rPr>
              <a:t>rational strategic behavior</a:t>
            </a:r>
            <a:r>
              <a:rPr kumimoji="0" lang="en-US" altLang="en-US" sz="2000" b="0" i="0" u="none" strike="noStrike" cap="none" normalizeH="0" baseline="0" dirty="0">
                <a:ln>
                  <a:noFill/>
                </a:ln>
                <a:solidFill>
                  <a:schemeClr val="tx1"/>
                </a:solidFill>
                <a:effectLst/>
                <a:latin typeface="Arial" panose="020B0604020202020204" pitchFamily="34" charset="0"/>
              </a:rPr>
              <a:t> in real-world playcalling [8].</a:t>
            </a:r>
          </a:p>
        </p:txBody>
      </p:sp>
    </p:spTree>
    <p:extLst>
      <p:ext uri="{BB962C8B-B14F-4D97-AF65-F5344CB8AC3E}">
        <p14:creationId xmlns:p14="http://schemas.microsoft.com/office/powerpoint/2010/main" val="1466131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4FE72-8853-F3F7-A3FA-ACC597F0E8FF}"/>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A9DF74BA-ED9F-F5ED-B10B-6AFC848DCC35}"/>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1178E426-4DC3-D8D3-B4AB-E02ED5E294BD}"/>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a:t>
            </a:r>
            <a:r>
              <a:rPr lang="en-US" sz="3200" dirty="0">
                <a:solidFill>
                  <a:schemeClr val="bg1"/>
                </a:solidFill>
                <a:latin typeface="Aptos" panose="020B0004020202020204" pitchFamily="34" charset="0"/>
                <a:cs typeface="Times New Roman" panose="02020603050405020304" pitchFamily="18" charset="0"/>
              </a:rPr>
              <a:t>Literature Survey</a:t>
            </a:r>
          </a:p>
        </p:txBody>
      </p:sp>
      <p:sp>
        <p:nvSpPr>
          <p:cNvPr id="2" name="Text Placeholder 7">
            <a:extLst>
              <a:ext uri="{FF2B5EF4-FFF2-40B4-BE49-F238E27FC236}">
                <a16:creationId xmlns:a16="http://schemas.microsoft.com/office/drawing/2014/main" id="{5612306D-A098-40FD-BE1D-7F0B63E01651}"/>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Rectangle 1">
            <a:extLst>
              <a:ext uri="{FF2B5EF4-FFF2-40B4-BE49-F238E27FC236}">
                <a16:creationId xmlns:a16="http://schemas.microsoft.com/office/drawing/2014/main" id="{FA03E5D4-3306-05E9-E7BF-BF9C52B4173A}"/>
              </a:ext>
            </a:extLst>
          </p:cNvPr>
          <p:cNvSpPr>
            <a:spLocks noChangeArrowheads="1"/>
          </p:cNvSpPr>
          <p:nvPr/>
        </p:nvSpPr>
        <p:spPr bwMode="auto">
          <a:xfrm>
            <a:off x="2029968" y="1454541"/>
            <a:ext cx="7772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Studies using </a:t>
            </a:r>
            <a:r>
              <a:rPr kumimoji="0" lang="en-US" altLang="en-US" sz="2000" b="1" i="0" u="none" strike="noStrike" cap="none" normalizeH="0" baseline="0" dirty="0">
                <a:ln>
                  <a:noFill/>
                </a:ln>
                <a:solidFill>
                  <a:schemeClr val="tx1"/>
                </a:solidFill>
                <a:effectLst/>
                <a:latin typeface="Arial" panose="020B0604020202020204" pitchFamily="34" charset="0"/>
              </a:rPr>
              <a:t>clustering, factor analysis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SVMs</a:t>
            </a:r>
            <a:r>
              <a:rPr kumimoji="0" lang="en-US" altLang="en-US" sz="2000" b="0" i="0" u="none" strike="noStrike" cap="none" normalizeH="0" baseline="0" dirty="0">
                <a:ln>
                  <a:noFill/>
                </a:ln>
                <a:solidFill>
                  <a:schemeClr val="tx1"/>
                </a:solidFill>
                <a:effectLst/>
                <a:latin typeface="Arial" panose="020B0604020202020204" pitchFamily="34" charset="0"/>
              </a:rPr>
              <a:t> identified key traits of championship teams, emphasizing metrics like </a:t>
            </a:r>
            <a:r>
              <a:rPr kumimoji="0" lang="en-US" altLang="en-US" sz="2000" b="1" i="0" u="none" strike="noStrike" cap="none" normalizeH="0" baseline="0" dirty="0">
                <a:ln>
                  <a:noFill/>
                </a:ln>
                <a:solidFill>
                  <a:schemeClr val="tx1"/>
                </a:solidFill>
                <a:effectLst/>
                <a:latin typeface="Arial" panose="020B0604020202020204" pitchFamily="34" charset="0"/>
              </a:rPr>
              <a:t>defensive strength</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3rd down conversion rates</a:t>
            </a:r>
            <a:r>
              <a:rPr kumimoji="0" lang="en-US" altLang="en-US" sz="2000" b="0" i="0" u="none" strike="noStrike" cap="none" normalizeH="0" baseline="0" dirty="0">
                <a:ln>
                  <a:noFill/>
                </a:ln>
                <a:solidFill>
                  <a:schemeClr val="tx1"/>
                </a:solidFill>
                <a:effectLst/>
                <a:latin typeface="Arial" panose="020B0604020202020204" pitchFamily="34" charset="0"/>
              </a:rPr>
              <a:t> [9]</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Other works proposed using machine learning to simulate play outcomes (e.g., </a:t>
            </a:r>
            <a:r>
              <a:rPr kumimoji="0" lang="en-US" altLang="en-US" sz="2000" b="1" i="0" u="none" strike="noStrike" cap="none" normalizeH="0" baseline="0" dirty="0">
                <a:ln>
                  <a:noFill/>
                </a:ln>
                <a:solidFill>
                  <a:schemeClr val="tx1"/>
                </a:solidFill>
                <a:effectLst/>
                <a:latin typeface="Arial" panose="020B0604020202020204" pitchFamily="34" charset="0"/>
              </a:rPr>
              <a:t>yards gained</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binary success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progress score</a:t>
            </a:r>
            <a:r>
              <a:rPr kumimoji="0" lang="en-US" altLang="en-US" sz="2000" b="0" i="0" u="none" strike="noStrike" cap="none" normalizeH="0" baseline="0" dirty="0">
                <a:ln>
                  <a:noFill/>
                </a:ln>
                <a:solidFill>
                  <a:schemeClr val="tx1"/>
                </a:solidFill>
                <a:effectLst/>
                <a:latin typeface="Arial" panose="020B0604020202020204" pitchFamily="34" charset="0"/>
              </a:rPr>
              <a:t>)—highlighting the value of </a:t>
            </a:r>
            <a:r>
              <a:rPr kumimoji="0" lang="en-US" altLang="en-US" sz="2000" b="1" i="0" u="none" strike="noStrike" cap="none" normalizeH="0" baseline="0" dirty="0">
                <a:ln>
                  <a:noFill/>
                </a:ln>
                <a:solidFill>
                  <a:schemeClr val="tx1"/>
                </a:solidFill>
                <a:effectLst/>
                <a:latin typeface="Arial" panose="020B0604020202020204" pitchFamily="34" charset="0"/>
              </a:rPr>
              <a:t>real-time decision support</a:t>
            </a:r>
            <a:r>
              <a:rPr kumimoji="0" lang="en-US" altLang="en-US" sz="2000" b="0" i="0" u="none" strike="noStrike" cap="none" normalizeH="0" baseline="0" dirty="0">
                <a:ln>
                  <a:noFill/>
                </a:ln>
                <a:solidFill>
                  <a:schemeClr val="tx1"/>
                </a:solidFill>
                <a:effectLst/>
                <a:latin typeface="Arial" panose="020B0604020202020204" pitchFamily="34" charset="0"/>
              </a:rPr>
              <a:t> tools for coaches [10].</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Bajaj and Sandwar (2025)</a:t>
            </a:r>
            <a:r>
              <a:rPr kumimoji="0" lang="en-US" altLang="en-US" sz="2000" b="0" i="0" u="none" strike="noStrike" cap="none" normalizeH="0" baseline="0" dirty="0">
                <a:ln>
                  <a:noFill/>
                </a:ln>
                <a:solidFill>
                  <a:schemeClr val="tx1"/>
                </a:solidFill>
                <a:effectLst/>
                <a:latin typeface="Arial" panose="020B0604020202020204" pitchFamily="34" charset="0"/>
              </a:rPr>
              <a:t> applied pre-snap </a:t>
            </a:r>
            <a:r>
              <a:rPr kumimoji="0" lang="en-US" altLang="en-US" sz="2000" b="1" i="0" u="none" strike="noStrike" cap="none" normalizeH="0" baseline="0" dirty="0">
                <a:ln>
                  <a:noFill/>
                </a:ln>
                <a:solidFill>
                  <a:schemeClr val="tx1"/>
                </a:solidFill>
                <a:effectLst/>
                <a:latin typeface="Arial" panose="020B0604020202020204" pitchFamily="34" charset="0"/>
              </a:rPr>
              <a:t>tracking data</a:t>
            </a:r>
            <a:r>
              <a:rPr kumimoji="0" lang="en-US" altLang="en-US" sz="2000" b="0" i="0" u="none" strike="noStrike" cap="none" normalizeH="0" baseline="0" dirty="0">
                <a:ln>
                  <a:noFill/>
                </a:ln>
                <a:solidFill>
                  <a:schemeClr val="tx1"/>
                </a:solidFill>
                <a:effectLst/>
                <a:latin typeface="Arial" panose="020B0604020202020204" pitchFamily="34" charset="0"/>
              </a:rPr>
              <a:t> to predict</a:t>
            </a:r>
            <a:r>
              <a:rPr lang="en-US" altLang="en-US" sz="2000" dirty="0">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man vs. zone coverage</a:t>
            </a:r>
            <a:r>
              <a:rPr kumimoji="0" lang="en-US" altLang="en-US" sz="2000" b="0" i="0" u="none" strike="noStrike" cap="none" normalizeH="0" baseline="0" dirty="0">
                <a:ln>
                  <a:noFill/>
                </a:ln>
                <a:solidFill>
                  <a:schemeClr val="tx1"/>
                </a:solidFill>
                <a:effectLst/>
                <a:latin typeface="Arial" panose="020B0604020202020204" pitchFamily="34" charset="0"/>
              </a:rPr>
              <a:t>, showing that defensive positioning reveals play intent [11].</a:t>
            </a:r>
          </a:p>
        </p:txBody>
      </p:sp>
    </p:spTree>
    <p:extLst>
      <p:ext uri="{BB962C8B-B14F-4D97-AF65-F5344CB8AC3E}">
        <p14:creationId xmlns:p14="http://schemas.microsoft.com/office/powerpoint/2010/main" val="280418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4FD82-8C4F-B4A2-8AE3-92D0162C7D5E}"/>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6C44B7BE-E2B7-7CB6-D65F-856070430629}"/>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653E3092-4FBC-DD3A-9D11-FCEEE849E959}"/>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Methodology</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a:extLst>
              <a:ext uri="{FF2B5EF4-FFF2-40B4-BE49-F238E27FC236}">
                <a16:creationId xmlns:a16="http://schemas.microsoft.com/office/drawing/2014/main" id="{30DA53AD-AB0E-747E-4639-555186E9E76B}"/>
              </a:ext>
            </a:extLst>
          </p:cNvPr>
          <p:cNvSpPr txBox="1">
            <a:spLocks/>
          </p:cNvSpPr>
          <p:nvPr/>
        </p:nvSpPr>
        <p:spPr>
          <a:xfrm>
            <a:off x="786384" y="1371813"/>
            <a:ext cx="8586215"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8209B1FC-26F7-90AF-C950-30A0BCA83A4C}"/>
              </a:ext>
            </a:extLst>
          </p:cNvPr>
          <p:cNvSpPr txBox="1">
            <a:spLocks/>
          </p:cNvSpPr>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sp>
        <p:nvSpPr>
          <p:cNvPr id="4" name="Text Placeholder 7">
            <a:extLst>
              <a:ext uri="{FF2B5EF4-FFF2-40B4-BE49-F238E27FC236}">
                <a16:creationId xmlns:a16="http://schemas.microsoft.com/office/drawing/2014/main" id="{E3F6C69D-225D-7BC2-1FAF-A5DA4B8D0F3D}"/>
              </a:ext>
            </a:extLst>
          </p:cNvPr>
          <p:cNvSpPr txBox="1">
            <a:spLocks/>
          </p:cNvSpPr>
          <p:nvPr/>
        </p:nvSpPr>
        <p:spPr>
          <a:xfrm>
            <a:off x="-274320" y="1285255"/>
            <a:ext cx="8997696" cy="5194792"/>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78D4ACD2-1C88-65C9-027F-EC579A00A7F6}"/>
              </a:ext>
            </a:extLst>
          </p:cNvPr>
          <p:cNvGraphicFramePr/>
          <p:nvPr>
            <p:extLst>
              <p:ext uri="{D42A27DB-BD31-4B8C-83A1-F6EECF244321}">
                <p14:modId xmlns:p14="http://schemas.microsoft.com/office/powerpoint/2010/main" val="2137679074"/>
              </p:ext>
            </p:extLst>
          </p:nvPr>
        </p:nvGraphicFramePr>
        <p:xfrm>
          <a:off x="1947673" y="1301143"/>
          <a:ext cx="7991856" cy="486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394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795E9-891F-B23E-78CD-2B4905F8D342}"/>
            </a:ext>
          </a:extLst>
        </p:cNvPr>
        <p:cNvGrpSpPr/>
        <p:nvPr/>
      </p:nvGrpSpPr>
      <p:grpSpPr>
        <a:xfrm>
          <a:off x="0" y="0"/>
          <a:ext cx="0" cy="0"/>
          <a:chOff x="0" y="0"/>
          <a:chExt cx="0" cy="0"/>
        </a:xfrm>
      </p:grpSpPr>
      <p:sp>
        <p:nvSpPr>
          <p:cNvPr id="7" name="Footer Placeholder 4">
            <a:extLst>
              <a:ext uri="{FF2B5EF4-FFF2-40B4-BE49-F238E27FC236}">
                <a16:creationId xmlns:a16="http://schemas.microsoft.com/office/drawing/2014/main" id="{79604103-6E3B-BE3D-8714-1CF5822A0199}"/>
              </a:ext>
            </a:extLst>
          </p:cNvPr>
          <p:cNvSpPr txBox="1">
            <a:spLocks/>
          </p:cNvSpPr>
          <p:nvPr/>
        </p:nvSpPr>
        <p:spPr>
          <a:xfrm>
            <a:off x="0" y="6491111"/>
            <a:ext cx="12192000" cy="366889"/>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algn="l"/>
            <a:r>
              <a:rPr lang="en-IN">
                <a:solidFill>
                  <a:schemeClr val="bg1"/>
                </a:solidFill>
              </a:rPr>
              <a:t>KLE Technological University, Belagavi campus</a:t>
            </a:r>
          </a:p>
        </p:txBody>
      </p:sp>
      <p:sp>
        <p:nvSpPr>
          <p:cNvPr id="8" name="Footer Placeholder 4">
            <a:extLst>
              <a:ext uri="{FF2B5EF4-FFF2-40B4-BE49-F238E27FC236}">
                <a16:creationId xmlns:a16="http://schemas.microsoft.com/office/drawing/2014/main" id="{00FA84F0-D326-E9FD-4020-81E66FECDF3D}"/>
              </a:ext>
            </a:extLst>
          </p:cNvPr>
          <p:cNvSpPr txBox="1">
            <a:spLocks/>
          </p:cNvSpPr>
          <p:nvPr/>
        </p:nvSpPr>
        <p:spPr>
          <a:xfrm>
            <a:off x="0" y="0"/>
            <a:ext cx="12192000" cy="1121790"/>
          </a:xfrm>
          <a:prstGeom prst="rect">
            <a:avLst/>
          </a:prstGeom>
          <a:solidFill>
            <a:srgbClr val="680000"/>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pPr marL="0" marR="0" lvl="0" indent="0" algn="l" rtl="0">
              <a:lnSpc>
                <a:spcPct val="90000"/>
              </a:lnSpc>
              <a:spcBef>
                <a:spcPts val="0"/>
              </a:spcBef>
              <a:spcAft>
                <a:spcPts val="0"/>
              </a:spcAft>
              <a:buClr>
                <a:srgbClr val="C00000"/>
              </a:buClr>
              <a:buSzPct val="100000"/>
              <a:buFont typeface="Calibri"/>
              <a:buNone/>
            </a:pPr>
            <a:r>
              <a:rPr lang="en-US" sz="2400" dirty="0">
                <a:solidFill>
                  <a:schemeClr val="bg1"/>
                </a:solidFill>
                <a:latin typeface="Aptos" panose="020B0004020202020204" pitchFamily="34" charset="0"/>
                <a:cs typeface="Times New Roman" panose="02020603050405020304" pitchFamily="18" charset="0"/>
              </a:rPr>
              <a:t>   Results and Discussion</a:t>
            </a:r>
            <a:endParaRPr lang="en-US" sz="3200" dirty="0">
              <a:solidFill>
                <a:schemeClr val="bg1"/>
              </a:solidFill>
              <a:latin typeface="Aptos" panose="020B0004020202020204" pitchFamily="34" charset="0"/>
              <a:cs typeface="Times New Roman" panose="02020603050405020304" pitchFamily="18" charset="0"/>
            </a:endParaRPr>
          </a:p>
        </p:txBody>
      </p:sp>
      <p:sp>
        <p:nvSpPr>
          <p:cNvPr id="2" name="Text Placeholder 7">
            <a:extLst>
              <a:ext uri="{FF2B5EF4-FFF2-40B4-BE49-F238E27FC236}">
                <a16:creationId xmlns:a16="http://schemas.microsoft.com/office/drawing/2014/main" id="{1DEF53A1-D558-7661-019A-5041BE7FE53F}"/>
              </a:ext>
            </a:extLst>
          </p:cNvPr>
          <p:cNvSpPr txBox="1">
            <a:spLocks/>
          </p:cNvSpPr>
          <p:nvPr/>
        </p:nvSpPr>
        <p:spPr>
          <a:xfrm>
            <a:off x="257044" y="1290082"/>
            <a:ext cx="10322563" cy="503756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900" indent="-457200">
              <a:buFont typeface="+mj-lt"/>
              <a:buAutoNum type="arabicPeriod"/>
            </a:pPr>
            <a:endParaRPr lang="en-IN" sz="2400" dirty="0">
              <a:latin typeface="Aptos" panose="020B0004020202020204" pitchFamily="34" charset="0"/>
              <a:cs typeface="Times New Roman" panose="02020603050405020304" pitchFamily="18" charset="0"/>
            </a:endParaRPr>
          </a:p>
          <a:p>
            <a:pPr marL="139700" indent="0">
              <a:buNone/>
            </a:pPr>
            <a:endParaRPr lang="en-IN" sz="2400" dirty="0">
              <a:latin typeface="Aptos"/>
              <a:cs typeface="Times New Roman"/>
            </a:endParaRPr>
          </a:p>
          <a:p>
            <a:pPr marL="596900" indent="-457200">
              <a:buFont typeface="+mj-lt"/>
              <a:buAutoNum type="arabicPeriod"/>
            </a:pPr>
            <a:endParaRPr lang="en-IN" sz="2400" dirty="0">
              <a:latin typeface="Aptos"/>
              <a:cs typeface="Times New Roman"/>
            </a:endParaRPr>
          </a:p>
        </p:txBody>
      </p:sp>
      <p:sp>
        <p:nvSpPr>
          <p:cNvPr id="3" name="Text Placeholder 7">
            <a:extLst>
              <a:ext uri="{FF2B5EF4-FFF2-40B4-BE49-F238E27FC236}">
                <a16:creationId xmlns:a16="http://schemas.microsoft.com/office/drawing/2014/main" id="{BD8A8B7F-2C94-F961-D745-E4496586F842}"/>
              </a:ext>
            </a:extLst>
          </p:cNvPr>
          <p:cNvSpPr txBox="1">
            <a:spLocks/>
          </p:cNvSpPr>
          <p:nvPr/>
        </p:nvSpPr>
        <p:spPr>
          <a:xfrm>
            <a:off x="257044" y="1597151"/>
            <a:ext cx="11677912" cy="4730495"/>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IN" sz="2000" dirty="0"/>
          </a:p>
        </p:txBody>
      </p:sp>
      <p:pic>
        <p:nvPicPr>
          <p:cNvPr id="4" name="Picture 3">
            <a:extLst>
              <a:ext uri="{FF2B5EF4-FFF2-40B4-BE49-F238E27FC236}">
                <a16:creationId xmlns:a16="http://schemas.microsoft.com/office/drawing/2014/main" id="{7950A285-2AD3-F4EB-3C1F-7A3717D0F5CD}"/>
              </a:ext>
            </a:extLst>
          </p:cNvPr>
          <p:cNvPicPr>
            <a:picLocks noChangeAspect="1"/>
          </p:cNvPicPr>
          <p:nvPr/>
        </p:nvPicPr>
        <p:blipFill>
          <a:blip r:embed="rId2"/>
          <a:stretch>
            <a:fillRect/>
          </a:stretch>
        </p:blipFill>
        <p:spPr>
          <a:xfrm>
            <a:off x="1792224" y="1597150"/>
            <a:ext cx="7827264" cy="4271240"/>
          </a:xfrm>
          <a:prstGeom prst="rect">
            <a:avLst/>
          </a:prstGeom>
        </p:spPr>
      </p:pic>
    </p:spTree>
    <p:extLst>
      <p:ext uri="{BB962C8B-B14F-4D97-AF65-F5344CB8AC3E}">
        <p14:creationId xmlns:p14="http://schemas.microsoft.com/office/powerpoint/2010/main" val="3844870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TotalTime>
  <Words>1080</Words>
  <Application>Microsoft Office PowerPoint</Application>
  <PresentationFormat>Widescreen</PresentationFormat>
  <Paragraphs>157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T</dc:creator>
  <cp:lastModifiedBy>Abhishek T</cp:lastModifiedBy>
  <cp:revision>2</cp:revision>
  <dcterms:created xsi:type="dcterms:W3CDTF">2025-06-06T11:50:10Z</dcterms:created>
  <dcterms:modified xsi:type="dcterms:W3CDTF">2025-07-15T05:54:11Z</dcterms:modified>
</cp:coreProperties>
</file>