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BA5792-C56A-4EA8-BBFA-7A7FFADD5D7B}" v="5" dt="2024-07-18T04:50:19.0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 TIPALE" userId="5a885709161df26d" providerId="LiveId" clId="{A2BA5792-C56A-4EA8-BBFA-7A7FFADD5D7B}"/>
    <pc:docChg chg="custSel addSld delSld modSld">
      <pc:chgData name="ABHI TIPALE" userId="5a885709161df26d" providerId="LiveId" clId="{A2BA5792-C56A-4EA8-BBFA-7A7FFADD5D7B}" dt="2024-07-18T05:01:29.262" v="97" actId="2696"/>
      <pc:docMkLst>
        <pc:docMk/>
      </pc:docMkLst>
      <pc:sldChg chg="modSp mod">
        <pc:chgData name="ABHI TIPALE" userId="5a885709161df26d" providerId="LiveId" clId="{A2BA5792-C56A-4EA8-BBFA-7A7FFADD5D7B}" dt="2024-07-18T04:30:44.563" v="5" actId="1076"/>
        <pc:sldMkLst>
          <pc:docMk/>
          <pc:sldMk cId="0" sldId="257"/>
        </pc:sldMkLst>
        <pc:spChg chg="mod">
          <ac:chgData name="ABHI TIPALE" userId="5a885709161df26d" providerId="LiveId" clId="{A2BA5792-C56A-4EA8-BBFA-7A7FFADD5D7B}" dt="2024-07-18T04:30:44.563" v="5" actId="1076"/>
          <ac:spMkLst>
            <pc:docMk/>
            <pc:sldMk cId="0" sldId="257"/>
            <ac:spMk id="3" creationId="{00000000-0000-0000-0000-000000000000}"/>
          </ac:spMkLst>
        </pc:spChg>
      </pc:sldChg>
      <pc:sldChg chg="modSp mod">
        <pc:chgData name="ABHI TIPALE" userId="5a885709161df26d" providerId="LiveId" clId="{A2BA5792-C56A-4EA8-BBFA-7A7FFADD5D7B}" dt="2024-07-18T04:47:36.440" v="38" actId="1076"/>
        <pc:sldMkLst>
          <pc:docMk/>
          <pc:sldMk cId="0" sldId="259"/>
        </pc:sldMkLst>
        <pc:spChg chg="mod">
          <ac:chgData name="ABHI TIPALE" userId="5a885709161df26d" providerId="LiveId" clId="{A2BA5792-C56A-4EA8-BBFA-7A7FFADD5D7B}" dt="2024-07-18T04:47:36.440" v="38" actId="1076"/>
          <ac:spMkLst>
            <pc:docMk/>
            <pc:sldMk cId="0" sldId="259"/>
            <ac:spMk id="3" creationId="{00000000-0000-0000-0000-000000000000}"/>
          </ac:spMkLst>
        </pc:spChg>
      </pc:sldChg>
      <pc:sldChg chg="modSp mod">
        <pc:chgData name="ABHI TIPALE" userId="5a885709161df26d" providerId="LiveId" clId="{A2BA5792-C56A-4EA8-BBFA-7A7FFADD5D7B}" dt="2024-07-18T04:31:07.643" v="6" actId="1076"/>
        <pc:sldMkLst>
          <pc:docMk/>
          <pc:sldMk cId="0" sldId="261"/>
        </pc:sldMkLst>
        <pc:spChg chg="mod">
          <ac:chgData name="ABHI TIPALE" userId="5a885709161df26d" providerId="LiveId" clId="{A2BA5792-C56A-4EA8-BBFA-7A7FFADD5D7B}" dt="2024-07-18T04:31:07.643" v="6" actId="1076"/>
          <ac:spMkLst>
            <pc:docMk/>
            <pc:sldMk cId="0" sldId="261"/>
            <ac:spMk id="3" creationId="{00000000-0000-0000-0000-000000000000}"/>
          </ac:spMkLst>
        </pc:spChg>
      </pc:sldChg>
      <pc:sldChg chg="addSp delSp modSp new del mod">
        <pc:chgData name="ABHI TIPALE" userId="5a885709161df26d" providerId="LiveId" clId="{A2BA5792-C56A-4EA8-BBFA-7A7FFADD5D7B}" dt="2024-07-18T05:01:25.378" v="96" actId="2696"/>
        <pc:sldMkLst>
          <pc:docMk/>
          <pc:sldMk cId="1224218380" sldId="266"/>
        </pc:sldMkLst>
        <pc:spChg chg="add mod">
          <ac:chgData name="ABHI TIPALE" userId="5a885709161df26d" providerId="LiveId" clId="{A2BA5792-C56A-4EA8-BBFA-7A7FFADD5D7B}" dt="2024-07-18T04:31:57.873" v="9" actId="1076"/>
          <ac:spMkLst>
            <pc:docMk/>
            <pc:sldMk cId="1224218380" sldId="266"/>
            <ac:spMk id="3" creationId="{12E68396-1F99-5196-DF6D-AA7D3B8326FD}"/>
          </ac:spMkLst>
        </pc:spChg>
        <pc:spChg chg="add mod">
          <ac:chgData name="ABHI TIPALE" userId="5a885709161df26d" providerId="LiveId" clId="{A2BA5792-C56A-4EA8-BBFA-7A7FFADD5D7B}" dt="2024-07-18T04:42:54.065" v="32" actId="400"/>
          <ac:spMkLst>
            <pc:docMk/>
            <pc:sldMk cId="1224218380" sldId="266"/>
            <ac:spMk id="7" creationId="{3F15FE72-D3C4-9A2C-8863-4F7F6526D9A6}"/>
          </ac:spMkLst>
        </pc:spChg>
        <pc:picChg chg="add mod">
          <ac:chgData name="ABHI TIPALE" userId="5a885709161df26d" providerId="LiveId" clId="{A2BA5792-C56A-4EA8-BBFA-7A7FFADD5D7B}" dt="2024-07-18T04:32:41.998" v="14" actId="1076"/>
          <ac:picMkLst>
            <pc:docMk/>
            <pc:sldMk cId="1224218380" sldId="266"/>
            <ac:picMk id="4" creationId="{2907881F-2FFB-D8D8-E3D0-83492E8F2F30}"/>
          </ac:picMkLst>
        </pc:picChg>
        <pc:picChg chg="add del mod">
          <ac:chgData name="ABHI TIPALE" userId="5a885709161df26d" providerId="LiveId" clId="{A2BA5792-C56A-4EA8-BBFA-7A7FFADD5D7B}" dt="2024-07-18T04:39:57.193" v="17" actId="21"/>
          <ac:picMkLst>
            <pc:docMk/>
            <pc:sldMk cId="1224218380" sldId="266"/>
            <ac:picMk id="5" creationId="{18BF5D27-225F-C3E1-73DE-EFD57AA25D82}"/>
          </ac:picMkLst>
        </pc:picChg>
      </pc:sldChg>
      <pc:sldChg chg="addSp delSp modSp new del mod">
        <pc:chgData name="ABHI TIPALE" userId="5a885709161df26d" providerId="LiveId" clId="{A2BA5792-C56A-4EA8-BBFA-7A7FFADD5D7B}" dt="2024-07-18T05:01:29.262" v="97" actId="2696"/>
        <pc:sldMkLst>
          <pc:docMk/>
          <pc:sldMk cId="838969290" sldId="267"/>
        </pc:sldMkLst>
        <pc:spChg chg="add del">
          <ac:chgData name="ABHI TIPALE" userId="5a885709161df26d" providerId="LiveId" clId="{A2BA5792-C56A-4EA8-BBFA-7A7FFADD5D7B}" dt="2024-07-18T04:46:54.464" v="35" actId="21"/>
          <ac:spMkLst>
            <pc:docMk/>
            <pc:sldMk cId="838969290" sldId="267"/>
            <ac:spMk id="3" creationId="{F69C8274-98DF-4D59-819E-2071940BBC63}"/>
          </ac:spMkLst>
        </pc:spChg>
        <pc:spChg chg="add del">
          <ac:chgData name="ABHI TIPALE" userId="5a885709161df26d" providerId="LiveId" clId="{A2BA5792-C56A-4EA8-BBFA-7A7FFADD5D7B}" dt="2024-07-18T04:47:26.743" v="37" actId="21"/>
          <ac:spMkLst>
            <pc:docMk/>
            <pc:sldMk cId="838969290" sldId="267"/>
            <ac:spMk id="5" creationId="{56786EDB-4DDE-4F52-FD6A-0D416ADE1EE4}"/>
          </ac:spMkLst>
        </pc:spChg>
        <pc:spChg chg="add del mod">
          <ac:chgData name="ABHI TIPALE" userId="5a885709161df26d" providerId="LiveId" clId="{A2BA5792-C56A-4EA8-BBFA-7A7FFADD5D7B}" dt="2024-07-18T04:49:11.064" v="85"/>
          <ac:spMkLst>
            <pc:docMk/>
            <pc:sldMk cId="838969290" sldId="267"/>
            <ac:spMk id="7" creationId="{B04B2552-F4B4-7D3B-D964-EC2A2CB0394C}"/>
          </ac:spMkLst>
        </pc:spChg>
        <pc:spChg chg="add del mod">
          <ac:chgData name="ABHI TIPALE" userId="5a885709161df26d" providerId="LiveId" clId="{A2BA5792-C56A-4EA8-BBFA-7A7FFADD5D7B}" dt="2024-07-18T04:49:00.746" v="45" actId="478"/>
          <ac:spMkLst>
            <pc:docMk/>
            <pc:sldMk cId="838969290" sldId="267"/>
            <ac:spMk id="9" creationId="{4524B427-9AB8-2FB9-4CB0-4EFF5BF5A28E}"/>
          </ac:spMkLst>
        </pc:spChg>
        <pc:spChg chg="add del mod">
          <ac:chgData name="ABHI TIPALE" userId="5a885709161df26d" providerId="LiveId" clId="{A2BA5792-C56A-4EA8-BBFA-7A7FFADD5D7B}" dt="2024-07-18T04:49:49.994" v="90"/>
          <ac:spMkLst>
            <pc:docMk/>
            <pc:sldMk cId="838969290" sldId="267"/>
            <ac:spMk id="12" creationId="{4B53C35A-C295-C74D-D98B-45AE559465B5}"/>
          </ac:spMkLst>
        </pc:spChg>
        <pc:picChg chg="add del mod">
          <ac:chgData name="ABHI TIPALE" userId="5a885709161df26d" providerId="LiveId" clId="{A2BA5792-C56A-4EA8-BBFA-7A7FFADD5D7B}" dt="2024-07-18T04:50:36.285" v="95" actId="21"/>
          <ac:picMkLst>
            <pc:docMk/>
            <pc:sldMk cId="838969290" sldId="267"/>
            <ac:picMk id="13" creationId="{C4A2D9C1-22D9-31D7-3676-30C3BF61830F}"/>
          </ac:picMkLst>
        </pc:picChg>
        <pc:cxnChg chg="add del">
          <ac:chgData name="ABHI TIPALE" userId="5a885709161df26d" providerId="LiveId" clId="{A2BA5792-C56A-4EA8-BBFA-7A7FFADD5D7B}" dt="2024-07-18T04:49:54.476" v="91" actId="21"/>
          <ac:cxnSpMkLst>
            <pc:docMk/>
            <pc:sldMk cId="838969290" sldId="267"/>
            <ac:cxnSpMk id="11" creationId="{992F3970-2923-0E97-1616-041037E61CF8}"/>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2004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s://gamma.app" TargetMode="Externa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gamma.app"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hyperlink" Target="https://gamma.app" TargetMode="Externa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490654" y="1954"/>
            <a:ext cx="14630400" cy="8229600"/>
          </a:xfrm>
          <a:prstGeom prst="rect">
            <a:avLst/>
          </a:prstGeom>
          <a:solidFill>
            <a:srgbClr val="FBFAFF"/>
          </a:solidFill>
          <a:ln/>
        </p:spPr>
        <p:txBody>
          <a:bodyPr/>
          <a:lstStyle/>
          <a:p>
            <a:endParaRPr lang="en-IN" dirty="0"/>
          </a:p>
        </p:txBody>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19983" y="644604"/>
            <a:ext cx="7504033" cy="4041458"/>
          </a:xfrm>
          <a:prstGeom prst="rect">
            <a:avLst/>
          </a:prstGeom>
          <a:noFill/>
          <a:ln/>
        </p:spPr>
        <p:txBody>
          <a:bodyPr wrap="square" rtlCol="0" anchor="t"/>
          <a:lstStyle/>
          <a:p>
            <a:pPr marL="0" indent="0">
              <a:lnSpc>
                <a:spcPts val="7956"/>
              </a:lnSpc>
              <a:buNone/>
            </a:pPr>
            <a:r>
              <a:rPr lang="en-US" sz="6365" dirty="0">
                <a:solidFill>
                  <a:srgbClr val="5955EB"/>
                </a:solidFill>
                <a:latin typeface="Libre Baskerville" pitchFamily="34" charset="0"/>
                <a:ea typeface="Libre Baskerville" pitchFamily="34" charset="-122"/>
                <a:cs typeface="Libre Baskerville" pitchFamily="34" charset="-120"/>
              </a:rPr>
              <a:t>Introduction to Automatic Parking Gate System</a:t>
            </a:r>
            <a:endParaRPr lang="en-US" sz="6365" dirty="0"/>
          </a:p>
        </p:txBody>
      </p:sp>
      <p:sp>
        <p:nvSpPr>
          <p:cNvPr id="6" name="Text 3"/>
          <p:cNvSpPr/>
          <p:nvPr/>
        </p:nvSpPr>
        <p:spPr>
          <a:xfrm>
            <a:off x="819983" y="5037415"/>
            <a:ext cx="7504033" cy="1874044"/>
          </a:xfrm>
          <a:prstGeom prst="rect">
            <a:avLst/>
          </a:prstGeom>
          <a:noFill/>
          <a:ln/>
        </p:spPr>
        <p:txBody>
          <a:bodyPr wrap="square" rtlCol="0" anchor="t"/>
          <a:lstStyle/>
          <a:p>
            <a:pPr marL="0" indent="0">
              <a:lnSpc>
                <a:spcPts val="2952"/>
              </a:lnSpc>
              <a:buNone/>
            </a:pPr>
            <a:r>
              <a:rPr lang="en-US" sz="1845" dirty="0">
                <a:solidFill>
                  <a:srgbClr val="49495A"/>
                </a:solidFill>
                <a:latin typeface="Open Sans" pitchFamily="34" charset="0"/>
                <a:ea typeface="Open Sans" pitchFamily="34" charset="-122"/>
                <a:cs typeface="Open Sans" pitchFamily="34" charset="-120"/>
              </a:rPr>
              <a:t>Explore the power of Arduino Uno-based automatic parking gate systems, a cutting-edge technology that revolutionizes parking management. Discover how these intelligent systems streamline access control, enhance security, and provide a seamless parking experience.</a:t>
            </a:r>
            <a:endParaRPr lang="en-US" sz="1845" dirty="0"/>
          </a:p>
        </p:txBody>
      </p:sp>
      <p:sp>
        <p:nvSpPr>
          <p:cNvPr id="7" name="Shape 4"/>
          <p:cNvSpPr/>
          <p:nvPr/>
        </p:nvSpPr>
        <p:spPr>
          <a:xfrm>
            <a:off x="819983" y="7192566"/>
            <a:ext cx="374809" cy="374809"/>
          </a:xfrm>
          <a:prstGeom prst="roundRect">
            <a:avLst>
              <a:gd name="adj" fmla="val 24393986"/>
            </a:avLst>
          </a:prstGeom>
          <a:solidFill>
            <a:srgbClr val="D6ECA6"/>
          </a:solidFill>
          <a:ln w="7620">
            <a:solidFill>
              <a:srgbClr val="FFFFFF"/>
            </a:solidFill>
            <a:prstDash val="solid"/>
          </a:ln>
        </p:spPr>
      </p:sp>
      <p:sp>
        <p:nvSpPr>
          <p:cNvPr id="8" name="Text 5"/>
          <p:cNvSpPr/>
          <p:nvPr/>
        </p:nvSpPr>
        <p:spPr>
          <a:xfrm>
            <a:off x="932378" y="7331154"/>
            <a:ext cx="150019" cy="97512"/>
          </a:xfrm>
          <a:prstGeom prst="rect">
            <a:avLst/>
          </a:prstGeom>
          <a:noFill/>
          <a:ln/>
        </p:spPr>
        <p:txBody>
          <a:bodyPr wrap="none" rtlCol="0" anchor="t"/>
          <a:lstStyle/>
          <a:p>
            <a:pPr marL="0" indent="0" algn="ctr">
              <a:lnSpc>
                <a:spcPts val="768"/>
              </a:lnSpc>
              <a:buNone/>
            </a:pPr>
            <a:r>
              <a:rPr lang="en-US" sz="768" dirty="0">
                <a:solidFill>
                  <a:srgbClr val="3C3838"/>
                </a:solidFill>
                <a:latin typeface="Open Sans" pitchFamily="34" charset="0"/>
                <a:ea typeface="Open Sans" pitchFamily="34" charset="-122"/>
                <a:cs typeface="Open Sans" pitchFamily="34" charset="-120"/>
              </a:rPr>
              <a:t>RM</a:t>
            </a:r>
            <a:endParaRPr lang="en-US" sz="768" dirty="0"/>
          </a:p>
        </p:txBody>
      </p:sp>
      <p:sp>
        <p:nvSpPr>
          <p:cNvPr id="9" name="Text 6"/>
          <p:cNvSpPr/>
          <p:nvPr/>
        </p:nvSpPr>
        <p:spPr>
          <a:xfrm>
            <a:off x="1194792" y="7174944"/>
            <a:ext cx="2579371" cy="374809"/>
          </a:xfrm>
          <a:prstGeom prst="rect">
            <a:avLst/>
          </a:prstGeom>
          <a:noFill/>
          <a:ln/>
        </p:spPr>
        <p:txBody>
          <a:bodyPr wrap="none" rtlCol="0" anchor="t"/>
          <a:lstStyle/>
          <a:p>
            <a:pPr marL="0" indent="0" algn="l">
              <a:lnSpc>
                <a:spcPts val="3229"/>
              </a:lnSpc>
              <a:buNone/>
            </a:pPr>
            <a:r>
              <a:rPr lang="en-US" sz="2306" b="1" dirty="0"/>
              <a:t>By</a:t>
            </a:r>
            <a:r>
              <a:rPr lang="en-US" sz="2306" dirty="0"/>
              <a:t> </a:t>
            </a:r>
            <a:r>
              <a:rPr lang="en-US" sz="2306" b="1" dirty="0"/>
              <a:t>Abhi</a:t>
            </a:r>
            <a:r>
              <a:rPr lang="en-US" sz="2306" dirty="0"/>
              <a:t> </a:t>
            </a:r>
            <a:r>
              <a:rPr lang="en-US" sz="2306" b="1" dirty="0" err="1"/>
              <a:t>tipale</a:t>
            </a:r>
            <a:r>
              <a:rPr lang="en-US" sz="2306" b="1" dirty="0"/>
              <a:t> </a:t>
            </a:r>
            <a:r>
              <a:rPr lang="en-US" sz="2306" dirty="0"/>
              <a:t> </a:t>
            </a:r>
          </a:p>
        </p:txBody>
      </p:sp>
      <p:pic>
        <p:nvPicPr>
          <p:cNvPr id="10"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sp>
        <p:nvSpPr>
          <p:cNvPr id="4" name="Text 2"/>
          <p:cNvSpPr/>
          <p:nvPr/>
        </p:nvSpPr>
        <p:spPr>
          <a:xfrm>
            <a:off x="864037" y="1598057"/>
            <a:ext cx="9635490" cy="771525"/>
          </a:xfrm>
          <a:prstGeom prst="rect">
            <a:avLst/>
          </a:prstGeom>
          <a:noFill/>
          <a:ln/>
        </p:spPr>
        <p:txBody>
          <a:bodyPr wrap="none" rtlCol="0" anchor="t"/>
          <a:lstStyle/>
          <a:p>
            <a:pPr marL="0" indent="0">
              <a:lnSpc>
                <a:spcPts val="6075"/>
              </a:lnSpc>
              <a:buNone/>
            </a:pPr>
            <a:r>
              <a:rPr lang="en-US" sz="4860" dirty="0">
                <a:solidFill>
                  <a:srgbClr val="5955EB"/>
                </a:solidFill>
                <a:latin typeface="Libre Baskerville" pitchFamily="34" charset="0"/>
                <a:ea typeface="Libre Baskerville" pitchFamily="34" charset="-122"/>
                <a:cs typeface="Libre Baskerville" pitchFamily="34" charset="-120"/>
              </a:rPr>
              <a:t>Advantages and Disadvantages</a:t>
            </a:r>
            <a:endParaRPr lang="en-US" sz="4860" dirty="0"/>
          </a:p>
        </p:txBody>
      </p:sp>
      <p:pic>
        <p:nvPicPr>
          <p:cNvPr id="5" name="Image 0" descr="preencoded.png"/>
          <p:cNvPicPr>
            <a:picLocks noChangeAspect="1"/>
          </p:cNvPicPr>
          <p:nvPr/>
        </p:nvPicPr>
        <p:blipFill>
          <a:blip r:embed="rId3"/>
          <a:stretch>
            <a:fillRect/>
          </a:stretch>
        </p:blipFill>
        <p:spPr>
          <a:xfrm>
            <a:off x="864037" y="2863334"/>
            <a:ext cx="617220" cy="617220"/>
          </a:xfrm>
          <a:prstGeom prst="rect">
            <a:avLst/>
          </a:prstGeom>
        </p:spPr>
      </p:pic>
      <p:sp>
        <p:nvSpPr>
          <p:cNvPr id="6" name="Text 3"/>
          <p:cNvSpPr/>
          <p:nvPr/>
        </p:nvSpPr>
        <p:spPr>
          <a:xfrm>
            <a:off x="864037" y="3727371"/>
            <a:ext cx="3086100" cy="385763"/>
          </a:xfrm>
          <a:prstGeom prst="rect">
            <a:avLst/>
          </a:prstGeom>
          <a:noFill/>
          <a:ln/>
        </p:spPr>
        <p:txBody>
          <a:bodyPr wrap="none" rtlCol="0" anchor="t"/>
          <a:lstStyle/>
          <a:p>
            <a:pPr marL="0" indent="0" algn="l">
              <a:lnSpc>
                <a:spcPts val="3038"/>
              </a:lnSpc>
              <a:buNone/>
            </a:pPr>
            <a:r>
              <a:rPr lang="en-US" sz="2430" dirty="0">
                <a:solidFill>
                  <a:srgbClr val="5955EB"/>
                </a:solidFill>
                <a:latin typeface="Libre Baskerville" pitchFamily="34" charset="0"/>
                <a:ea typeface="Libre Baskerville" pitchFamily="34" charset="-122"/>
                <a:cs typeface="Libre Baskerville" pitchFamily="34" charset="-120"/>
              </a:rPr>
              <a:t>Advantages</a:t>
            </a:r>
            <a:endParaRPr lang="en-US" sz="2430" dirty="0"/>
          </a:p>
        </p:txBody>
      </p:sp>
      <p:sp>
        <p:nvSpPr>
          <p:cNvPr id="7" name="Text 4"/>
          <p:cNvSpPr/>
          <p:nvPr/>
        </p:nvSpPr>
        <p:spPr>
          <a:xfrm>
            <a:off x="864037" y="4261247"/>
            <a:ext cx="4053840" cy="2370296"/>
          </a:xfrm>
          <a:prstGeom prst="rect">
            <a:avLst/>
          </a:prstGeom>
          <a:noFill/>
          <a:ln/>
        </p:spPr>
        <p:txBody>
          <a:bodyPr wrap="square" rtlCol="0" anchor="t"/>
          <a:lstStyle/>
          <a:p>
            <a:pPr marL="0" indent="0" algn="l">
              <a:lnSpc>
                <a:spcPts val="3110"/>
              </a:lnSpc>
              <a:buNone/>
            </a:pPr>
            <a:r>
              <a:rPr lang="en-US" sz="1944" dirty="0">
                <a:solidFill>
                  <a:srgbClr val="49495A"/>
                </a:solidFill>
                <a:latin typeface="Open Sans" pitchFamily="34" charset="0"/>
                <a:ea typeface="Open Sans" pitchFamily="34" charset="-122"/>
                <a:cs typeface="Open Sans" pitchFamily="34" charset="-120"/>
              </a:rPr>
              <a:t>Automated parking gates enhance security, reduce manual labor, and improve traffic flow. They offer convenience, efficiency, and cost savings for parking facility operators.</a:t>
            </a:r>
            <a:endParaRPr lang="en-US" sz="1944" dirty="0"/>
          </a:p>
        </p:txBody>
      </p:sp>
      <p:pic>
        <p:nvPicPr>
          <p:cNvPr id="8" name="Image 1" descr="preencoded.png"/>
          <p:cNvPicPr>
            <a:picLocks noChangeAspect="1"/>
          </p:cNvPicPr>
          <p:nvPr/>
        </p:nvPicPr>
        <p:blipFill>
          <a:blip r:embed="rId4"/>
          <a:stretch>
            <a:fillRect/>
          </a:stretch>
        </p:blipFill>
        <p:spPr>
          <a:xfrm>
            <a:off x="5288161" y="2863334"/>
            <a:ext cx="617220" cy="617220"/>
          </a:xfrm>
          <a:prstGeom prst="rect">
            <a:avLst/>
          </a:prstGeom>
        </p:spPr>
      </p:pic>
      <p:sp>
        <p:nvSpPr>
          <p:cNvPr id="9" name="Text 5"/>
          <p:cNvSpPr/>
          <p:nvPr/>
        </p:nvSpPr>
        <p:spPr>
          <a:xfrm>
            <a:off x="5288161" y="3727371"/>
            <a:ext cx="3086100" cy="385763"/>
          </a:xfrm>
          <a:prstGeom prst="rect">
            <a:avLst/>
          </a:prstGeom>
          <a:noFill/>
          <a:ln/>
        </p:spPr>
        <p:txBody>
          <a:bodyPr wrap="none" rtlCol="0" anchor="t"/>
          <a:lstStyle/>
          <a:p>
            <a:pPr marL="0" indent="0" algn="l">
              <a:lnSpc>
                <a:spcPts val="3038"/>
              </a:lnSpc>
              <a:buNone/>
            </a:pPr>
            <a:r>
              <a:rPr lang="en-US" sz="2430" dirty="0">
                <a:solidFill>
                  <a:srgbClr val="5955EB"/>
                </a:solidFill>
                <a:latin typeface="Libre Baskerville" pitchFamily="34" charset="0"/>
                <a:ea typeface="Libre Baskerville" pitchFamily="34" charset="-122"/>
                <a:cs typeface="Libre Baskerville" pitchFamily="34" charset="-120"/>
              </a:rPr>
              <a:t>Disadvantages</a:t>
            </a:r>
            <a:endParaRPr lang="en-US" sz="2430" dirty="0"/>
          </a:p>
        </p:txBody>
      </p:sp>
      <p:sp>
        <p:nvSpPr>
          <p:cNvPr id="10" name="Text 6"/>
          <p:cNvSpPr/>
          <p:nvPr/>
        </p:nvSpPr>
        <p:spPr>
          <a:xfrm>
            <a:off x="5288161" y="4261247"/>
            <a:ext cx="4053959" cy="2370296"/>
          </a:xfrm>
          <a:prstGeom prst="rect">
            <a:avLst/>
          </a:prstGeom>
          <a:noFill/>
          <a:ln/>
        </p:spPr>
        <p:txBody>
          <a:bodyPr wrap="square" rtlCol="0" anchor="t"/>
          <a:lstStyle/>
          <a:p>
            <a:pPr marL="0" indent="0" algn="l">
              <a:lnSpc>
                <a:spcPts val="3110"/>
              </a:lnSpc>
              <a:buNone/>
            </a:pPr>
            <a:r>
              <a:rPr lang="en-US" sz="1944" dirty="0">
                <a:solidFill>
                  <a:srgbClr val="49495A"/>
                </a:solidFill>
                <a:latin typeface="Open Sans" pitchFamily="34" charset="0"/>
                <a:ea typeface="Open Sans" pitchFamily="34" charset="-122"/>
                <a:cs typeface="Open Sans" pitchFamily="34" charset="-120"/>
              </a:rPr>
              <a:t>Initial installation and maintenance costs can be high. Power outages or system malfunctions may cause disruptions. Proper user education is required to ensure seamless operation.</a:t>
            </a:r>
            <a:endParaRPr lang="en-US" sz="1944" dirty="0"/>
          </a:p>
        </p:txBody>
      </p:sp>
      <p:pic>
        <p:nvPicPr>
          <p:cNvPr id="11" name="Image 2" descr="preencoded.png"/>
          <p:cNvPicPr>
            <a:picLocks noChangeAspect="1"/>
          </p:cNvPicPr>
          <p:nvPr/>
        </p:nvPicPr>
        <p:blipFill>
          <a:blip r:embed="rId5"/>
          <a:stretch>
            <a:fillRect/>
          </a:stretch>
        </p:blipFill>
        <p:spPr>
          <a:xfrm>
            <a:off x="9712404" y="2863334"/>
            <a:ext cx="617220" cy="617220"/>
          </a:xfrm>
          <a:prstGeom prst="rect">
            <a:avLst/>
          </a:prstGeom>
        </p:spPr>
      </p:pic>
      <p:sp>
        <p:nvSpPr>
          <p:cNvPr id="12" name="Text 7"/>
          <p:cNvSpPr/>
          <p:nvPr/>
        </p:nvSpPr>
        <p:spPr>
          <a:xfrm>
            <a:off x="9712404" y="3727371"/>
            <a:ext cx="3086100" cy="385763"/>
          </a:xfrm>
          <a:prstGeom prst="rect">
            <a:avLst/>
          </a:prstGeom>
          <a:noFill/>
          <a:ln/>
        </p:spPr>
        <p:txBody>
          <a:bodyPr wrap="none" rtlCol="0" anchor="t"/>
          <a:lstStyle/>
          <a:p>
            <a:pPr marL="0" indent="0" algn="l">
              <a:lnSpc>
                <a:spcPts val="3038"/>
              </a:lnSpc>
              <a:buNone/>
            </a:pPr>
            <a:r>
              <a:rPr lang="en-US" sz="2430" dirty="0">
                <a:solidFill>
                  <a:srgbClr val="5955EB"/>
                </a:solidFill>
                <a:latin typeface="Libre Baskerville" pitchFamily="34" charset="0"/>
                <a:ea typeface="Libre Baskerville" pitchFamily="34" charset="-122"/>
                <a:cs typeface="Libre Baskerville" pitchFamily="34" charset="-120"/>
              </a:rPr>
              <a:t>Tradeoffs</a:t>
            </a:r>
            <a:endParaRPr lang="en-US" sz="2430" dirty="0"/>
          </a:p>
        </p:txBody>
      </p:sp>
      <p:sp>
        <p:nvSpPr>
          <p:cNvPr id="13" name="Text 8"/>
          <p:cNvSpPr/>
          <p:nvPr/>
        </p:nvSpPr>
        <p:spPr>
          <a:xfrm>
            <a:off x="9712404" y="4261247"/>
            <a:ext cx="4053959" cy="2370296"/>
          </a:xfrm>
          <a:prstGeom prst="rect">
            <a:avLst/>
          </a:prstGeom>
          <a:noFill/>
          <a:ln/>
        </p:spPr>
        <p:txBody>
          <a:bodyPr wrap="square" rtlCol="0" anchor="t"/>
          <a:lstStyle/>
          <a:p>
            <a:pPr marL="0" indent="0" algn="l">
              <a:lnSpc>
                <a:spcPts val="3110"/>
              </a:lnSpc>
              <a:buNone/>
            </a:pPr>
            <a:r>
              <a:rPr lang="en-US" sz="1944" dirty="0">
                <a:solidFill>
                  <a:srgbClr val="49495A"/>
                </a:solidFill>
                <a:latin typeface="Open Sans" pitchFamily="34" charset="0"/>
                <a:ea typeface="Open Sans" pitchFamily="34" charset="-122"/>
                <a:cs typeface="Open Sans" pitchFamily="34" charset="-120"/>
              </a:rPr>
              <a:t>While the benefits typically outweigh the drawbacks, a careful assessment of the facility's needs and resources is crucial to determine if an automated parking gate system is the right solution.</a:t>
            </a:r>
            <a:endParaRPr lang="en-US" sz="1944" dirty="0"/>
          </a:p>
        </p:txBody>
      </p:sp>
      <p:pic>
        <p:nvPicPr>
          <p:cNvPr id="14" name="Image 3" descr="preencoded.png">
            <a:hlinkClick r:id="rId6"/>
          </p:cNvPr>
          <p:cNvPicPr>
            <a:picLocks noChangeAspect="1"/>
          </p:cNvPicPr>
          <p:nvPr/>
        </p:nvPicPr>
        <p:blipFill>
          <a:blip r:embed="rId7"/>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8685" y="-91440"/>
            <a:ext cx="14630400" cy="8229600"/>
          </a:xfrm>
          <a:prstGeom prst="rect">
            <a:avLst/>
          </a:prstGeom>
          <a:solidFill>
            <a:srgbClr val="FBFAFF"/>
          </a:solidFill>
          <a:ln/>
        </p:spPr>
        <p:txBody>
          <a:bodyPr/>
          <a:lstStyle/>
          <a:p>
            <a:endParaRPr lang="en-IN" dirty="0"/>
          </a:p>
        </p:txBody>
      </p:sp>
      <p:sp>
        <p:nvSpPr>
          <p:cNvPr id="4" name="Text 2"/>
          <p:cNvSpPr/>
          <p:nvPr/>
        </p:nvSpPr>
        <p:spPr>
          <a:xfrm>
            <a:off x="864037" y="948571"/>
            <a:ext cx="8603456" cy="771525"/>
          </a:xfrm>
          <a:prstGeom prst="rect">
            <a:avLst/>
          </a:prstGeom>
          <a:noFill/>
          <a:ln/>
        </p:spPr>
        <p:txBody>
          <a:bodyPr wrap="none" rtlCol="0" anchor="t"/>
          <a:lstStyle/>
          <a:p>
            <a:pPr marL="0" indent="0">
              <a:lnSpc>
                <a:spcPts val="6075"/>
              </a:lnSpc>
              <a:buNone/>
            </a:pPr>
            <a:r>
              <a:rPr lang="en-US" sz="4860" dirty="0">
                <a:solidFill>
                  <a:srgbClr val="5955EB"/>
                </a:solidFill>
                <a:latin typeface="Libre Baskerville" pitchFamily="34" charset="0"/>
                <a:ea typeface="Libre Baskerville" pitchFamily="34" charset="-122"/>
                <a:cs typeface="Libre Baskerville" pitchFamily="34" charset="-120"/>
              </a:rPr>
              <a:t>Components of the System</a:t>
            </a:r>
            <a:endParaRPr lang="en-US" sz="4860" dirty="0"/>
          </a:p>
        </p:txBody>
      </p:sp>
      <p:sp>
        <p:nvSpPr>
          <p:cNvPr id="5" name="Shape 3"/>
          <p:cNvSpPr/>
          <p:nvPr/>
        </p:nvSpPr>
        <p:spPr>
          <a:xfrm>
            <a:off x="987385" y="2317135"/>
            <a:ext cx="6327815" cy="2607707"/>
          </a:xfrm>
          <a:prstGeom prst="roundRect">
            <a:avLst>
              <a:gd name="adj" fmla="val 5681"/>
            </a:avLst>
          </a:prstGeom>
          <a:solidFill>
            <a:srgbClr val="DED6FF"/>
          </a:solidFill>
          <a:ln/>
        </p:spPr>
      </p:sp>
      <p:sp>
        <p:nvSpPr>
          <p:cNvPr id="6" name="Text 4"/>
          <p:cNvSpPr/>
          <p:nvPr/>
        </p:nvSpPr>
        <p:spPr>
          <a:xfrm>
            <a:off x="1110853" y="2460665"/>
            <a:ext cx="3086100" cy="385763"/>
          </a:xfrm>
          <a:prstGeom prst="rect">
            <a:avLst/>
          </a:prstGeom>
          <a:noFill/>
          <a:ln/>
        </p:spPr>
        <p:txBody>
          <a:bodyPr wrap="none" rtlCol="0" anchor="t"/>
          <a:lstStyle/>
          <a:p>
            <a:pPr marL="0" indent="0">
              <a:lnSpc>
                <a:spcPts val="3038"/>
              </a:lnSpc>
              <a:buNone/>
            </a:pPr>
            <a:r>
              <a:rPr lang="en-US" sz="2430" dirty="0">
                <a:solidFill>
                  <a:srgbClr val="5955EB"/>
                </a:solidFill>
                <a:latin typeface="Libre Baskerville" pitchFamily="34" charset="0"/>
                <a:ea typeface="Libre Baskerville" pitchFamily="34" charset="-122"/>
                <a:cs typeface="Libre Baskerville" pitchFamily="34" charset="-120"/>
              </a:rPr>
              <a:t>Microcontroller</a:t>
            </a:r>
            <a:endParaRPr lang="en-US" sz="2430" dirty="0"/>
          </a:p>
        </p:txBody>
      </p:sp>
      <p:sp>
        <p:nvSpPr>
          <p:cNvPr id="7" name="Text 5"/>
          <p:cNvSpPr/>
          <p:nvPr/>
        </p:nvSpPr>
        <p:spPr>
          <a:xfrm>
            <a:off x="1110853" y="2994541"/>
            <a:ext cx="5834182" cy="1580198"/>
          </a:xfrm>
          <a:prstGeom prst="rect">
            <a:avLst/>
          </a:prstGeom>
          <a:noFill/>
          <a:ln/>
        </p:spPr>
        <p:txBody>
          <a:bodyPr wrap="square" rtlCol="0" anchor="t"/>
          <a:lstStyle/>
          <a:p>
            <a:pPr marL="0" indent="0">
              <a:lnSpc>
                <a:spcPts val="3110"/>
              </a:lnSpc>
              <a:buNone/>
            </a:pPr>
            <a:r>
              <a:rPr lang="en-US" sz="1944" dirty="0">
                <a:solidFill>
                  <a:srgbClr val="49495A"/>
                </a:solidFill>
                <a:latin typeface="Open Sans" pitchFamily="34" charset="0"/>
                <a:ea typeface="Open Sans" pitchFamily="34" charset="-122"/>
                <a:cs typeface="Open Sans" pitchFamily="34" charset="-120"/>
              </a:rPr>
              <a:t>The Arduino Uno, a popular open-source microcontroller, serves as the brain of the automatic parking gate system, controlling the various sensors and actuators.</a:t>
            </a:r>
            <a:endParaRPr lang="en-US" sz="1944" dirty="0"/>
          </a:p>
        </p:txBody>
      </p:sp>
      <p:sp>
        <p:nvSpPr>
          <p:cNvPr id="8" name="Shape 6"/>
          <p:cNvSpPr/>
          <p:nvPr/>
        </p:nvSpPr>
        <p:spPr>
          <a:xfrm>
            <a:off x="7438668" y="2213848"/>
            <a:ext cx="6327815" cy="2607707"/>
          </a:xfrm>
          <a:prstGeom prst="roundRect">
            <a:avLst>
              <a:gd name="adj" fmla="val 5681"/>
            </a:avLst>
          </a:prstGeom>
          <a:solidFill>
            <a:srgbClr val="DED6FF"/>
          </a:solidFill>
          <a:ln/>
        </p:spPr>
      </p:sp>
      <p:sp>
        <p:nvSpPr>
          <p:cNvPr id="9" name="Text 7"/>
          <p:cNvSpPr/>
          <p:nvPr/>
        </p:nvSpPr>
        <p:spPr>
          <a:xfrm>
            <a:off x="7685484" y="2460665"/>
            <a:ext cx="3086100" cy="385763"/>
          </a:xfrm>
          <a:prstGeom prst="rect">
            <a:avLst/>
          </a:prstGeom>
          <a:noFill/>
          <a:ln/>
        </p:spPr>
        <p:txBody>
          <a:bodyPr wrap="none" rtlCol="0" anchor="t"/>
          <a:lstStyle/>
          <a:p>
            <a:pPr marL="0" indent="0">
              <a:lnSpc>
                <a:spcPts val="3038"/>
              </a:lnSpc>
              <a:buNone/>
            </a:pPr>
            <a:r>
              <a:rPr lang="en-US" sz="2430" dirty="0">
                <a:solidFill>
                  <a:srgbClr val="5955EB"/>
                </a:solidFill>
                <a:latin typeface="Libre Baskerville" pitchFamily="34" charset="0"/>
                <a:ea typeface="Libre Baskerville" pitchFamily="34" charset="-122"/>
                <a:cs typeface="Libre Baskerville" pitchFamily="34" charset="-120"/>
              </a:rPr>
              <a:t>Ultrasonic Sensor</a:t>
            </a:r>
            <a:endParaRPr lang="en-US" sz="2430" dirty="0"/>
          </a:p>
        </p:txBody>
      </p:sp>
      <p:sp>
        <p:nvSpPr>
          <p:cNvPr id="10" name="Text 8"/>
          <p:cNvSpPr/>
          <p:nvPr/>
        </p:nvSpPr>
        <p:spPr>
          <a:xfrm>
            <a:off x="7685484" y="2994541"/>
            <a:ext cx="5834182" cy="1185148"/>
          </a:xfrm>
          <a:prstGeom prst="rect">
            <a:avLst/>
          </a:prstGeom>
          <a:noFill/>
          <a:ln/>
        </p:spPr>
        <p:txBody>
          <a:bodyPr wrap="square" rtlCol="0" anchor="t"/>
          <a:lstStyle/>
          <a:p>
            <a:pPr marL="0" indent="0">
              <a:lnSpc>
                <a:spcPts val="3110"/>
              </a:lnSpc>
              <a:buNone/>
            </a:pPr>
            <a:r>
              <a:rPr lang="en-US" sz="1944" dirty="0">
                <a:solidFill>
                  <a:srgbClr val="49495A"/>
                </a:solidFill>
                <a:latin typeface="Open Sans" pitchFamily="34" charset="0"/>
                <a:ea typeface="Open Sans" pitchFamily="34" charset="-122"/>
                <a:cs typeface="Open Sans" pitchFamily="34" charset="-120"/>
              </a:rPr>
              <a:t>This sensor detects the presence of a vehicle approaching the gate, triggering the opening and closing mechanism.</a:t>
            </a:r>
            <a:endParaRPr lang="en-US" sz="1944" dirty="0"/>
          </a:p>
        </p:txBody>
      </p:sp>
      <p:sp>
        <p:nvSpPr>
          <p:cNvPr id="11" name="Shape 9"/>
          <p:cNvSpPr/>
          <p:nvPr/>
        </p:nvSpPr>
        <p:spPr>
          <a:xfrm>
            <a:off x="864037" y="5068372"/>
            <a:ext cx="6327815" cy="2212657"/>
          </a:xfrm>
          <a:prstGeom prst="roundRect">
            <a:avLst>
              <a:gd name="adj" fmla="val 6695"/>
            </a:avLst>
          </a:prstGeom>
          <a:solidFill>
            <a:srgbClr val="DED6FF"/>
          </a:solidFill>
          <a:ln/>
        </p:spPr>
      </p:sp>
      <p:sp>
        <p:nvSpPr>
          <p:cNvPr id="12" name="Text 10"/>
          <p:cNvSpPr/>
          <p:nvPr/>
        </p:nvSpPr>
        <p:spPr>
          <a:xfrm>
            <a:off x="1110853" y="5315188"/>
            <a:ext cx="3086100" cy="385763"/>
          </a:xfrm>
          <a:prstGeom prst="rect">
            <a:avLst/>
          </a:prstGeom>
          <a:noFill/>
          <a:ln/>
        </p:spPr>
        <p:txBody>
          <a:bodyPr wrap="none" rtlCol="0" anchor="t"/>
          <a:lstStyle/>
          <a:p>
            <a:pPr marL="0" indent="0">
              <a:lnSpc>
                <a:spcPts val="3038"/>
              </a:lnSpc>
              <a:buNone/>
            </a:pPr>
            <a:r>
              <a:rPr lang="en-US" sz="2430" dirty="0">
                <a:solidFill>
                  <a:srgbClr val="5955EB"/>
                </a:solidFill>
                <a:latin typeface="Libre Baskerville" pitchFamily="34" charset="0"/>
                <a:ea typeface="Libre Baskerville" pitchFamily="34" charset="-122"/>
                <a:cs typeface="Libre Baskerville" pitchFamily="34" charset="-120"/>
              </a:rPr>
              <a:t>Servo Motor</a:t>
            </a:r>
            <a:endParaRPr lang="en-US" sz="2430" dirty="0"/>
          </a:p>
        </p:txBody>
      </p:sp>
      <p:sp>
        <p:nvSpPr>
          <p:cNvPr id="13" name="Text 11"/>
          <p:cNvSpPr/>
          <p:nvPr/>
        </p:nvSpPr>
        <p:spPr>
          <a:xfrm>
            <a:off x="1110853" y="5849064"/>
            <a:ext cx="5834182" cy="1185148"/>
          </a:xfrm>
          <a:prstGeom prst="rect">
            <a:avLst/>
          </a:prstGeom>
          <a:noFill/>
          <a:ln/>
        </p:spPr>
        <p:txBody>
          <a:bodyPr wrap="square" rtlCol="0" anchor="t"/>
          <a:lstStyle/>
          <a:p>
            <a:pPr marL="0" indent="0">
              <a:lnSpc>
                <a:spcPts val="3110"/>
              </a:lnSpc>
              <a:buNone/>
            </a:pPr>
            <a:r>
              <a:rPr lang="en-US" sz="1944" dirty="0">
                <a:solidFill>
                  <a:srgbClr val="49495A"/>
                </a:solidFill>
                <a:latin typeface="Open Sans" pitchFamily="34" charset="0"/>
                <a:ea typeface="Open Sans" pitchFamily="34" charset="-122"/>
                <a:cs typeface="Open Sans" pitchFamily="34" charset="-120"/>
              </a:rPr>
              <a:t>The servo motor is responsible for the physical movement of the gate, opening and closing it in response to the sensor input.</a:t>
            </a:r>
            <a:endParaRPr lang="en-US" sz="1944" dirty="0"/>
          </a:p>
        </p:txBody>
      </p:sp>
      <p:sp>
        <p:nvSpPr>
          <p:cNvPr id="14" name="Shape 12"/>
          <p:cNvSpPr/>
          <p:nvPr/>
        </p:nvSpPr>
        <p:spPr>
          <a:xfrm>
            <a:off x="7438668" y="5068372"/>
            <a:ext cx="6327815" cy="2212657"/>
          </a:xfrm>
          <a:prstGeom prst="roundRect">
            <a:avLst>
              <a:gd name="adj" fmla="val 6695"/>
            </a:avLst>
          </a:prstGeom>
          <a:solidFill>
            <a:srgbClr val="DED6FF"/>
          </a:solidFill>
          <a:ln/>
        </p:spPr>
      </p:sp>
      <p:sp>
        <p:nvSpPr>
          <p:cNvPr id="15" name="Text 13"/>
          <p:cNvSpPr/>
          <p:nvPr/>
        </p:nvSpPr>
        <p:spPr>
          <a:xfrm>
            <a:off x="7685484" y="5315188"/>
            <a:ext cx="3086100" cy="385763"/>
          </a:xfrm>
          <a:prstGeom prst="rect">
            <a:avLst/>
          </a:prstGeom>
          <a:noFill/>
          <a:ln/>
        </p:spPr>
        <p:txBody>
          <a:bodyPr wrap="none" rtlCol="0" anchor="t"/>
          <a:lstStyle/>
          <a:p>
            <a:pPr marL="0" indent="0">
              <a:lnSpc>
                <a:spcPts val="3038"/>
              </a:lnSpc>
              <a:buNone/>
            </a:pPr>
            <a:r>
              <a:rPr lang="en-US" sz="2430" dirty="0">
                <a:solidFill>
                  <a:srgbClr val="5955EB"/>
                </a:solidFill>
                <a:latin typeface="Libre Baskerville" pitchFamily="34" charset="0"/>
                <a:ea typeface="Libre Baskerville" pitchFamily="34" charset="-122"/>
                <a:cs typeface="Libre Baskerville" pitchFamily="34" charset="-120"/>
              </a:rPr>
              <a:t>Infrared Sensor</a:t>
            </a:r>
            <a:endParaRPr lang="en-US" sz="2430" dirty="0"/>
          </a:p>
        </p:txBody>
      </p:sp>
      <p:sp>
        <p:nvSpPr>
          <p:cNvPr id="16" name="Text 14"/>
          <p:cNvSpPr/>
          <p:nvPr/>
        </p:nvSpPr>
        <p:spPr>
          <a:xfrm>
            <a:off x="7685484" y="5849064"/>
            <a:ext cx="5834182" cy="1185148"/>
          </a:xfrm>
          <a:prstGeom prst="rect">
            <a:avLst/>
          </a:prstGeom>
          <a:noFill/>
          <a:ln/>
        </p:spPr>
        <p:txBody>
          <a:bodyPr wrap="square" rtlCol="0" anchor="t"/>
          <a:lstStyle/>
          <a:p>
            <a:pPr marL="0" indent="0">
              <a:lnSpc>
                <a:spcPts val="3110"/>
              </a:lnSpc>
              <a:buNone/>
            </a:pPr>
            <a:r>
              <a:rPr lang="en-US" sz="1944" dirty="0">
                <a:solidFill>
                  <a:srgbClr val="49495A"/>
                </a:solidFill>
                <a:latin typeface="Open Sans" pitchFamily="34" charset="0"/>
                <a:ea typeface="Open Sans" pitchFamily="34" charset="-122"/>
                <a:cs typeface="Open Sans" pitchFamily="34" charset="-120"/>
              </a:rPr>
              <a:t>This sensor monitors for any obstacles in the path of the gate, ensuring safe operation and preventing damage or injury.</a:t>
            </a:r>
            <a:endParaRPr lang="en-US" sz="1944" dirty="0"/>
          </a:p>
        </p:txBody>
      </p:sp>
      <p:pic>
        <p:nvPicPr>
          <p:cNvPr id="17"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524108" y="434898"/>
            <a:ext cx="14630400" cy="8229600"/>
          </a:xfrm>
          <a:prstGeom prst="rect">
            <a:avLst/>
          </a:prstGeom>
          <a:solidFill>
            <a:srgbClr val="FBFAFF"/>
          </a:solidFill>
          <a:ln/>
        </p:spPr>
        <p:txBody>
          <a:bodyPr/>
          <a:lstStyle/>
          <a:p>
            <a:endParaRPr lang="en-IN" dirty="0"/>
          </a:p>
        </p:txBody>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64037" y="1439108"/>
            <a:ext cx="7415927" cy="1543050"/>
          </a:xfrm>
          <a:prstGeom prst="rect">
            <a:avLst/>
          </a:prstGeom>
          <a:noFill/>
          <a:ln/>
        </p:spPr>
        <p:txBody>
          <a:bodyPr wrap="square" rtlCol="0" anchor="t"/>
          <a:lstStyle/>
          <a:p>
            <a:pPr marL="0" indent="0">
              <a:lnSpc>
                <a:spcPts val="6075"/>
              </a:lnSpc>
              <a:buNone/>
            </a:pPr>
            <a:r>
              <a:rPr lang="en-US" sz="4860" dirty="0">
                <a:solidFill>
                  <a:srgbClr val="5955EB"/>
                </a:solidFill>
                <a:latin typeface="Libre Baskerville" pitchFamily="34" charset="0"/>
                <a:ea typeface="Libre Baskerville" pitchFamily="34" charset="-122"/>
                <a:cs typeface="Libre Baskerville" pitchFamily="34" charset="-120"/>
              </a:rPr>
              <a:t>Arduino Uno Microcontroller</a:t>
            </a:r>
            <a:endParaRPr lang="en-US" sz="4860" dirty="0"/>
          </a:p>
        </p:txBody>
      </p:sp>
      <p:sp>
        <p:nvSpPr>
          <p:cNvPr id="6" name="Text 3"/>
          <p:cNvSpPr/>
          <p:nvPr/>
        </p:nvSpPr>
        <p:spPr>
          <a:xfrm>
            <a:off x="864037" y="3352443"/>
            <a:ext cx="7415927" cy="1580198"/>
          </a:xfrm>
          <a:prstGeom prst="rect">
            <a:avLst/>
          </a:prstGeom>
          <a:noFill/>
          <a:ln/>
        </p:spPr>
        <p:txBody>
          <a:bodyPr wrap="square" rtlCol="0" anchor="t"/>
          <a:lstStyle/>
          <a:p>
            <a:pPr marL="0" indent="0">
              <a:lnSpc>
                <a:spcPts val="3110"/>
              </a:lnSpc>
              <a:buNone/>
            </a:pPr>
            <a:r>
              <a:rPr lang="en-US" sz="1944" dirty="0">
                <a:solidFill>
                  <a:srgbClr val="49495A"/>
                </a:solidFill>
                <a:latin typeface="Open Sans" pitchFamily="34" charset="0"/>
                <a:ea typeface="Open Sans" pitchFamily="34" charset="-122"/>
                <a:cs typeface="Open Sans" pitchFamily="34" charset="-120"/>
              </a:rPr>
              <a:t>The Arduino Uno is a powerful and versatile microcontroller board that forms the heart of the automatic parking gate system. It provides the processing power to coordinate all the system's components and execute the control logic.</a:t>
            </a:r>
            <a:endParaRPr lang="en-US" sz="1944" dirty="0"/>
          </a:p>
        </p:txBody>
      </p:sp>
      <p:sp>
        <p:nvSpPr>
          <p:cNvPr id="7" name="Text 4"/>
          <p:cNvSpPr/>
          <p:nvPr/>
        </p:nvSpPr>
        <p:spPr>
          <a:xfrm>
            <a:off x="864037" y="5210294"/>
            <a:ext cx="7415927" cy="1580198"/>
          </a:xfrm>
          <a:prstGeom prst="rect">
            <a:avLst/>
          </a:prstGeom>
          <a:noFill/>
          <a:ln/>
        </p:spPr>
        <p:txBody>
          <a:bodyPr wrap="square" rtlCol="0" anchor="t"/>
          <a:lstStyle/>
          <a:p>
            <a:pPr marL="0" indent="0">
              <a:lnSpc>
                <a:spcPts val="3110"/>
              </a:lnSpc>
              <a:buNone/>
            </a:pPr>
            <a:r>
              <a:rPr lang="en-US" sz="1944" dirty="0">
                <a:solidFill>
                  <a:srgbClr val="49495A"/>
                </a:solidFill>
                <a:latin typeface="Open Sans" pitchFamily="34" charset="0"/>
                <a:ea typeface="Open Sans" pitchFamily="34" charset="-122"/>
                <a:cs typeface="Open Sans" pitchFamily="34" charset="-120"/>
              </a:rPr>
              <a:t>With its 32-bit RISC-based Atmel ATmega328P microprocessor, the Arduino Uno offers ample computing resources to process sensor data, control the servo motor, and communicate with other devices seamlessly.</a:t>
            </a:r>
            <a:endParaRPr lang="en-US" sz="1944" dirty="0"/>
          </a:p>
        </p:txBody>
      </p:sp>
      <p:pic>
        <p:nvPicPr>
          <p:cNvPr id="8"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29124" y="-45958"/>
            <a:ext cx="14630400" cy="8338185"/>
          </a:xfrm>
          <a:prstGeom prst="rect">
            <a:avLst/>
          </a:prstGeom>
          <a:solidFill>
            <a:srgbClr val="FBFAFF"/>
          </a:solidFill>
          <a:ln/>
        </p:spPr>
        <p:txBody>
          <a:bodyPr/>
          <a:lstStyle/>
          <a:p>
            <a:endParaRPr lang="en-IN" dirty="0"/>
          </a:p>
        </p:txBody>
      </p:sp>
      <p:sp>
        <p:nvSpPr>
          <p:cNvPr id="4" name="Text 2"/>
          <p:cNvSpPr/>
          <p:nvPr/>
        </p:nvSpPr>
        <p:spPr>
          <a:xfrm>
            <a:off x="1231225" y="612577"/>
            <a:ext cx="11186755" cy="696039"/>
          </a:xfrm>
          <a:prstGeom prst="rect">
            <a:avLst/>
          </a:prstGeom>
          <a:noFill/>
          <a:ln/>
        </p:spPr>
        <p:txBody>
          <a:bodyPr wrap="none" rtlCol="0" anchor="t"/>
          <a:lstStyle/>
          <a:p>
            <a:pPr marL="0" indent="0">
              <a:lnSpc>
                <a:spcPts val="5481"/>
              </a:lnSpc>
              <a:buNone/>
            </a:pPr>
            <a:r>
              <a:rPr lang="en-US" sz="4385" dirty="0">
                <a:solidFill>
                  <a:srgbClr val="5955EB"/>
                </a:solidFill>
                <a:latin typeface="Libre Baskerville" pitchFamily="34" charset="0"/>
                <a:ea typeface="Libre Baskerville" pitchFamily="34" charset="-122"/>
                <a:cs typeface="Libre Baskerville" pitchFamily="34" charset="-120"/>
              </a:rPr>
              <a:t>Ultrasonic Sensor for Vehicle Detection</a:t>
            </a:r>
            <a:endParaRPr lang="en-US" sz="4385" dirty="0"/>
          </a:p>
        </p:txBody>
      </p:sp>
      <p:pic>
        <p:nvPicPr>
          <p:cNvPr id="5" name="Image 0" descr="preencoded.png"/>
          <p:cNvPicPr>
            <a:picLocks noChangeAspect="1"/>
          </p:cNvPicPr>
          <p:nvPr/>
        </p:nvPicPr>
        <p:blipFill>
          <a:blip r:embed="rId3"/>
          <a:stretch>
            <a:fillRect/>
          </a:stretch>
        </p:blipFill>
        <p:spPr>
          <a:xfrm>
            <a:off x="1231225" y="1754029"/>
            <a:ext cx="3833217" cy="2369106"/>
          </a:xfrm>
          <a:prstGeom prst="rect">
            <a:avLst/>
          </a:prstGeom>
        </p:spPr>
      </p:pic>
      <p:sp>
        <p:nvSpPr>
          <p:cNvPr id="6" name="Text 3"/>
          <p:cNvSpPr/>
          <p:nvPr/>
        </p:nvSpPr>
        <p:spPr>
          <a:xfrm>
            <a:off x="1231225" y="4401503"/>
            <a:ext cx="3833217" cy="696039"/>
          </a:xfrm>
          <a:prstGeom prst="rect">
            <a:avLst/>
          </a:prstGeom>
          <a:noFill/>
          <a:ln/>
        </p:spPr>
        <p:txBody>
          <a:bodyPr wrap="square" rtlCol="0" anchor="t"/>
          <a:lstStyle/>
          <a:p>
            <a:pPr marL="0" indent="0" algn="l">
              <a:lnSpc>
                <a:spcPts val="2741"/>
              </a:lnSpc>
              <a:buNone/>
            </a:pPr>
            <a:r>
              <a:rPr lang="en-US" sz="2192" dirty="0">
                <a:solidFill>
                  <a:srgbClr val="5955EB"/>
                </a:solidFill>
                <a:latin typeface="Libre Baskerville" pitchFamily="34" charset="0"/>
                <a:ea typeface="Libre Baskerville" pitchFamily="34" charset="-122"/>
                <a:cs typeface="Libre Baskerville" pitchFamily="34" charset="-120"/>
              </a:rPr>
              <a:t>Precise Distance Measurement</a:t>
            </a:r>
            <a:endParaRPr lang="en-US" sz="2192" dirty="0"/>
          </a:p>
        </p:txBody>
      </p:sp>
      <p:sp>
        <p:nvSpPr>
          <p:cNvPr id="7" name="Text 4"/>
          <p:cNvSpPr/>
          <p:nvPr/>
        </p:nvSpPr>
        <p:spPr>
          <a:xfrm>
            <a:off x="1231225" y="5231130"/>
            <a:ext cx="3833217" cy="2494478"/>
          </a:xfrm>
          <a:prstGeom prst="rect">
            <a:avLst/>
          </a:prstGeom>
          <a:noFill/>
          <a:ln/>
        </p:spPr>
        <p:txBody>
          <a:bodyPr wrap="square" rtlCol="0" anchor="t"/>
          <a:lstStyle/>
          <a:p>
            <a:pPr marL="0" indent="0" algn="l">
              <a:lnSpc>
                <a:spcPts val="2806"/>
              </a:lnSpc>
              <a:buNone/>
            </a:pPr>
            <a:r>
              <a:rPr lang="en-US" sz="1754" dirty="0">
                <a:solidFill>
                  <a:srgbClr val="49495A"/>
                </a:solidFill>
                <a:latin typeface="Open Sans" pitchFamily="34" charset="0"/>
                <a:ea typeface="Open Sans" pitchFamily="34" charset="-122"/>
                <a:cs typeface="Open Sans" pitchFamily="34" charset="-120"/>
              </a:rPr>
              <a:t>The ultrasonic sensor uses high-frequency sound waves to accurately detect the presence and distance of vehicles approaching the parking gate, enabling efficient and automated control of the gate's operation.</a:t>
            </a:r>
            <a:endParaRPr lang="en-US" sz="1754" dirty="0"/>
          </a:p>
        </p:txBody>
      </p:sp>
      <p:pic>
        <p:nvPicPr>
          <p:cNvPr id="8" name="Image 1" descr="preencoded.png"/>
          <p:cNvPicPr>
            <a:picLocks noChangeAspect="1"/>
          </p:cNvPicPr>
          <p:nvPr/>
        </p:nvPicPr>
        <p:blipFill>
          <a:blip r:embed="rId4"/>
          <a:stretch>
            <a:fillRect/>
          </a:stretch>
        </p:blipFill>
        <p:spPr>
          <a:xfrm>
            <a:off x="5398532" y="1754029"/>
            <a:ext cx="3833217" cy="2369106"/>
          </a:xfrm>
          <a:prstGeom prst="rect">
            <a:avLst/>
          </a:prstGeom>
        </p:spPr>
      </p:pic>
      <p:sp>
        <p:nvSpPr>
          <p:cNvPr id="9" name="Text 5"/>
          <p:cNvSpPr/>
          <p:nvPr/>
        </p:nvSpPr>
        <p:spPr>
          <a:xfrm>
            <a:off x="5398532" y="4401503"/>
            <a:ext cx="3833217" cy="696039"/>
          </a:xfrm>
          <a:prstGeom prst="rect">
            <a:avLst/>
          </a:prstGeom>
          <a:noFill/>
          <a:ln/>
        </p:spPr>
        <p:txBody>
          <a:bodyPr wrap="square" rtlCol="0" anchor="t"/>
          <a:lstStyle/>
          <a:p>
            <a:pPr marL="0" indent="0" algn="l">
              <a:lnSpc>
                <a:spcPts val="2741"/>
              </a:lnSpc>
              <a:buNone/>
            </a:pPr>
            <a:r>
              <a:rPr lang="en-US" sz="2192" dirty="0">
                <a:solidFill>
                  <a:srgbClr val="5955EB"/>
                </a:solidFill>
                <a:latin typeface="Libre Baskerville" pitchFamily="34" charset="0"/>
                <a:ea typeface="Libre Baskerville" pitchFamily="34" charset="-122"/>
                <a:cs typeface="Libre Baskerville" pitchFamily="34" charset="-120"/>
              </a:rPr>
              <a:t>Non-Contact Vehicle Monitoring</a:t>
            </a:r>
            <a:endParaRPr lang="en-US" sz="2192" dirty="0"/>
          </a:p>
        </p:txBody>
      </p:sp>
      <p:sp>
        <p:nvSpPr>
          <p:cNvPr id="10" name="Text 6"/>
          <p:cNvSpPr/>
          <p:nvPr/>
        </p:nvSpPr>
        <p:spPr>
          <a:xfrm>
            <a:off x="5398532" y="5231130"/>
            <a:ext cx="3833217" cy="2138124"/>
          </a:xfrm>
          <a:prstGeom prst="rect">
            <a:avLst/>
          </a:prstGeom>
          <a:noFill/>
          <a:ln/>
        </p:spPr>
        <p:txBody>
          <a:bodyPr wrap="square" rtlCol="0" anchor="t"/>
          <a:lstStyle/>
          <a:p>
            <a:pPr marL="0" indent="0" algn="l">
              <a:lnSpc>
                <a:spcPts val="2806"/>
              </a:lnSpc>
              <a:buNone/>
            </a:pPr>
            <a:r>
              <a:rPr lang="en-US" sz="1754" dirty="0">
                <a:solidFill>
                  <a:srgbClr val="49495A"/>
                </a:solidFill>
                <a:latin typeface="Open Sans" pitchFamily="34" charset="0"/>
                <a:ea typeface="Open Sans" pitchFamily="34" charset="-122"/>
                <a:cs typeface="Open Sans" pitchFamily="34" charset="-120"/>
              </a:rPr>
              <a:t>By using non-contact ultrasonic technology, the sensor can monitor vehicle movement without physically interfering with the flow of traffic, ensuring a seamless and unobstructed parking experience.</a:t>
            </a:r>
            <a:endParaRPr lang="en-US" sz="1754" dirty="0"/>
          </a:p>
        </p:txBody>
      </p:sp>
      <p:pic>
        <p:nvPicPr>
          <p:cNvPr id="11" name="Image 2" descr="preencoded.png"/>
          <p:cNvPicPr>
            <a:picLocks noChangeAspect="1"/>
          </p:cNvPicPr>
          <p:nvPr/>
        </p:nvPicPr>
        <p:blipFill>
          <a:blip r:embed="rId5"/>
          <a:stretch>
            <a:fillRect/>
          </a:stretch>
        </p:blipFill>
        <p:spPr>
          <a:xfrm>
            <a:off x="9565838" y="1754029"/>
            <a:ext cx="3833336" cy="2369106"/>
          </a:xfrm>
          <a:prstGeom prst="rect">
            <a:avLst/>
          </a:prstGeom>
        </p:spPr>
      </p:pic>
      <p:sp>
        <p:nvSpPr>
          <p:cNvPr id="12" name="Text 7"/>
          <p:cNvSpPr/>
          <p:nvPr/>
        </p:nvSpPr>
        <p:spPr>
          <a:xfrm>
            <a:off x="9565838" y="4401503"/>
            <a:ext cx="3833336" cy="696039"/>
          </a:xfrm>
          <a:prstGeom prst="rect">
            <a:avLst/>
          </a:prstGeom>
          <a:noFill/>
          <a:ln/>
        </p:spPr>
        <p:txBody>
          <a:bodyPr wrap="square" rtlCol="0" anchor="t"/>
          <a:lstStyle/>
          <a:p>
            <a:pPr marL="0" indent="0" algn="l">
              <a:lnSpc>
                <a:spcPts val="2741"/>
              </a:lnSpc>
              <a:buNone/>
            </a:pPr>
            <a:r>
              <a:rPr lang="en-US" sz="2192" dirty="0">
                <a:solidFill>
                  <a:srgbClr val="5955EB"/>
                </a:solidFill>
                <a:latin typeface="Libre Baskerville" pitchFamily="34" charset="0"/>
                <a:ea typeface="Libre Baskerville" pitchFamily="34" charset="-122"/>
                <a:cs typeface="Libre Baskerville" pitchFamily="34" charset="-120"/>
              </a:rPr>
              <a:t>Integration with Arduino Uno</a:t>
            </a:r>
            <a:endParaRPr lang="en-US" sz="2192" dirty="0"/>
          </a:p>
        </p:txBody>
      </p:sp>
      <p:sp>
        <p:nvSpPr>
          <p:cNvPr id="13" name="Text 8"/>
          <p:cNvSpPr/>
          <p:nvPr/>
        </p:nvSpPr>
        <p:spPr>
          <a:xfrm>
            <a:off x="9565838" y="5231130"/>
            <a:ext cx="3833336" cy="2138124"/>
          </a:xfrm>
          <a:prstGeom prst="rect">
            <a:avLst/>
          </a:prstGeom>
          <a:noFill/>
          <a:ln/>
        </p:spPr>
        <p:txBody>
          <a:bodyPr wrap="square" rtlCol="0" anchor="t"/>
          <a:lstStyle/>
          <a:p>
            <a:pPr marL="0" indent="0" algn="l">
              <a:lnSpc>
                <a:spcPts val="2806"/>
              </a:lnSpc>
              <a:buNone/>
            </a:pPr>
            <a:r>
              <a:rPr lang="en-US" sz="1754" dirty="0">
                <a:solidFill>
                  <a:srgbClr val="49495A"/>
                </a:solidFill>
                <a:latin typeface="Open Sans" pitchFamily="34" charset="0"/>
                <a:ea typeface="Open Sans" pitchFamily="34" charset="-122"/>
                <a:cs typeface="Open Sans" pitchFamily="34" charset="-120"/>
              </a:rPr>
              <a:t>The ultrasonic sensor is easily integrated with the Arduino Uno microcontroller, allowing for real-time data processing and intelligent decision-making to control the parking gate's operation.</a:t>
            </a:r>
            <a:endParaRPr lang="en-US" sz="1754" dirty="0"/>
          </a:p>
        </p:txBody>
      </p:sp>
      <p:pic>
        <p:nvPicPr>
          <p:cNvPr id="14" name="Image 3" descr="preencoded.png">
            <a:hlinkClick r:id="rId6"/>
          </p:cNvPr>
          <p:cNvPicPr>
            <a:picLocks noChangeAspect="1"/>
          </p:cNvPicPr>
          <p:nvPr/>
        </p:nvPicPr>
        <p:blipFill>
          <a:blip r:embed="rId7"/>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490585"/>
          </a:xfrm>
          <a:prstGeom prst="rect">
            <a:avLst/>
          </a:prstGeom>
          <a:solidFill>
            <a:srgbClr val="FBFAFF"/>
          </a:solidFill>
          <a:ln/>
        </p:spPr>
      </p:sp>
      <p:sp>
        <p:nvSpPr>
          <p:cNvPr id="4" name="Text 2"/>
          <p:cNvSpPr/>
          <p:nvPr/>
        </p:nvSpPr>
        <p:spPr>
          <a:xfrm>
            <a:off x="1286589" y="606981"/>
            <a:ext cx="9079468" cy="689729"/>
          </a:xfrm>
          <a:prstGeom prst="rect">
            <a:avLst/>
          </a:prstGeom>
          <a:noFill/>
          <a:ln/>
        </p:spPr>
        <p:txBody>
          <a:bodyPr wrap="none" rtlCol="0" anchor="t"/>
          <a:lstStyle/>
          <a:p>
            <a:pPr marL="0" indent="0">
              <a:lnSpc>
                <a:spcPts val="5431"/>
              </a:lnSpc>
              <a:buNone/>
            </a:pPr>
            <a:r>
              <a:rPr lang="en-US" sz="4345" dirty="0">
                <a:solidFill>
                  <a:srgbClr val="5955EB"/>
                </a:solidFill>
                <a:latin typeface="Libre Baskerville" pitchFamily="34" charset="0"/>
                <a:ea typeface="Libre Baskerville" pitchFamily="34" charset="-122"/>
                <a:cs typeface="Libre Baskerville" pitchFamily="34" charset="-120"/>
              </a:rPr>
              <a:t>Servo Motor for Gate Operation</a:t>
            </a:r>
            <a:endParaRPr lang="en-US" sz="4345" dirty="0"/>
          </a:p>
        </p:txBody>
      </p:sp>
      <p:sp>
        <p:nvSpPr>
          <p:cNvPr id="5" name="Text 3"/>
          <p:cNvSpPr/>
          <p:nvPr/>
        </p:nvSpPr>
        <p:spPr>
          <a:xfrm>
            <a:off x="1286589" y="1826300"/>
            <a:ext cx="5759410" cy="1765697"/>
          </a:xfrm>
          <a:prstGeom prst="rect">
            <a:avLst/>
          </a:prstGeom>
          <a:noFill/>
          <a:ln/>
        </p:spPr>
        <p:txBody>
          <a:bodyPr wrap="square" rtlCol="0" anchor="t"/>
          <a:lstStyle/>
          <a:p>
            <a:pPr marL="0" indent="0">
              <a:lnSpc>
                <a:spcPts val="2781"/>
              </a:lnSpc>
              <a:buNone/>
            </a:pPr>
            <a:r>
              <a:rPr lang="en-US" sz="1738" dirty="0">
                <a:solidFill>
                  <a:srgbClr val="49495A"/>
                </a:solidFill>
                <a:latin typeface="Open Sans" pitchFamily="34" charset="0"/>
                <a:ea typeface="Open Sans" pitchFamily="34" charset="-122"/>
                <a:cs typeface="Open Sans" pitchFamily="34" charset="-120"/>
              </a:rPr>
              <a:t>The servo motor is a critical component in the automatic parking gate system, responsible for the opening and closing of the gate. It is a precise, rotary actuator that can accurately control the angular position of the gate.</a:t>
            </a:r>
            <a:endParaRPr lang="en-US" sz="1738" dirty="0"/>
          </a:p>
        </p:txBody>
      </p:sp>
      <p:sp>
        <p:nvSpPr>
          <p:cNvPr id="6" name="Text 4"/>
          <p:cNvSpPr/>
          <p:nvPr/>
        </p:nvSpPr>
        <p:spPr>
          <a:xfrm>
            <a:off x="1286589" y="3790593"/>
            <a:ext cx="5759410" cy="1765697"/>
          </a:xfrm>
          <a:prstGeom prst="rect">
            <a:avLst/>
          </a:prstGeom>
          <a:noFill/>
          <a:ln/>
        </p:spPr>
        <p:txBody>
          <a:bodyPr wrap="square" rtlCol="0" anchor="t"/>
          <a:lstStyle/>
          <a:p>
            <a:pPr marL="0" indent="0">
              <a:lnSpc>
                <a:spcPts val="2781"/>
              </a:lnSpc>
              <a:buNone/>
            </a:pPr>
            <a:r>
              <a:rPr lang="en-US" sz="1738" dirty="0">
                <a:solidFill>
                  <a:srgbClr val="49495A"/>
                </a:solidFill>
                <a:latin typeface="Open Sans" pitchFamily="34" charset="0"/>
                <a:ea typeface="Open Sans" pitchFamily="34" charset="-122"/>
                <a:cs typeface="Open Sans" pitchFamily="34" charset="-120"/>
              </a:rPr>
              <a:t>The servo motor receives instructions from the Arduino Uno microcontroller, which determines the appropriate gate position based on the vehicle detection data from the ultrasonic sensor. This allows for seamless, automated control of the gate's movement.</a:t>
            </a:r>
            <a:endParaRPr lang="en-US" sz="1738" dirty="0"/>
          </a:p>
        </p:txBody>
      </p:sp>
      <p:pic>
        <p:nvPicPr>
          <p:cNvPr id="7" name="Image 0" descr="preencoded.png"/>
          <p:cNvPicPr>
            <a:picLocks noChangeAspect="1"/>
          </p:cNvPicPr>
          <p:nvPr/>
        </p:nvPicPr>
        <p:blipFill>
          <a:blip r:embed="rId3"/>
          <a:stretch>
            <a:fillRect/>
          </a:stretch>
        </p:blipFill>
        <p:spPr>
          <a:xfrm>
            <a:off x="7592020" y="1875949"/>
            <a:ext cx="5759410" cy="5759410"/>
          </a:xfrm>
          <a:prstGeom prst="rect">
            <a:avLst/>
          </a:prstGeom>
        </p:spPr>
      </p:pic>
      <p:pic>
        <p:nvPicPr>
          <p:cNvPr id="8"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52228" y="0"/>
            <a:ext cx="14630400" cy="8229600"/>
          </a:xfrm>
          <a:prstGeom prst="rect">
            <a:avLst/>
          </a:prstGeom>
          <a:solidFill>
            <a:srgbClr val="FBFAFF"/>
          </a:solidFill>
          <a:ln/>
        </p:spPr>
      </p:sp>
      <p:sp>
        <p:nvSpPr>
          <p:cNvPr id="4" name="Text 2"/>
          <p:cNvSpPr/>
          <p:nvPr/>
        </p:nvSpPr>
        <p:spPr>
          <a:xfrm>
            <a:off x="864037" y="1073706"/>
            <a:ext cx="12224742" cy="771525"/>
          </a:xfrm>
          <a:prstGeom prst="rect">
            <a:avLst/>
          </a:prstGeom>
          <a:noFill/>
          <a:ln/>
        </p:spPr>
        <p:txBody>
          <a:bodyPr wrap="none" rtlCol="0" anchor="t"/>
          <a:lstStyle/>
          <a:p>
            <a:pPr marL="0" indent="0">
              <a:lnSpc>
                <a:spcPts val="6075"/>
              </a:lnSpc>
              <a:buNone/>
            </a:pPr>
            <a:r>
              <a:rPr lang="en-US" sz="4860" dirty="0">
                <a:solidFill>
                  <a:srgbClr val="5955EB"/>
                </a:solidFill>
                <a:latin typeface="Libre Baskerville" pitchFamily="34" charset="0"/>
                <a:ea typeface="Libre Baskerville" pitchFamily="34" charset="-122"/>
                <a:cs typeface="Libre Baskerville" pitchFamily="34" charset="-120"/>
              </a:rPr>
              <a:t>Infrared Sensor for Obstacle Detection</a:t>
            </a:r>
            <a:endParaRPr lang="en-US" sz="4860" dirty="0"/>
          </a:p>
        </p:txBody>
      </p:sp>
      <p:sp>
        <p:nvSpPr>
          <p:cNvPr id="5" name="Text 3"/>
          <p:cNvSpPr/>
          <p:nvPr/>
        </p:nvSpPr>
        <p:spPr>
          <a:xfrm>
            <a:off x="864037" y="2437686"/>
            <a:ext cx="6150054" cy="2370296"/>
          </a:xfrm>
          <a:prstGeom prst="rect">
            <a:avLst/>
          </a:prstGeom>
          <a:noFill/>
          <a:ln/>
        </p:spPr>
        <p:txBody>
          <a:bodyPr wrap="square" rtlCol="0" anchor="t"/>
          <a:lstStyle/>
          <a:p>
            <a:pPr marL="0" indent="0">
              <a:lnSpc>
                <a:spcPts val="3110"/>
              </a:lnSpc>
              <a:buNone/>
            </a:pPr>
            <a:r>
              <a:rPr lang="en-US" sz="1944" dirty="0">
                <a:solidFill>
                  <a:srgbClr val="49495A"/>
                </a:solidFill>
                <a:latin typeface="Open Sans" pitchFamily="34" charset="0"/>
                <a:ea typeface="Open Sans" pitchFamily="34" charset="-122"/>
                <a:cs typeface="Open Sans" pitchFamily="34" charset="-120"/>
              </a:rPr>
              <a:t>The automatic parking gate system incorporates an infrared sensor to detect obstacles in the gate's path. This sensor emits and receives infrared light, allowing it to sense the presence of vehicles, pedestrians, or other objects that may obstruct the gate's movement.</a:t>
            </a:r>
            <a:endParaRPr lang="en-US" sz="1944" dirty="0"/>
          </a:p>
        </p:txBody>
      </p:sp>
      <p:sp>
        <p:nvSpPr>
          <p:cNvPr id="6" name="Text 4"/>
          <p:cNvSpPr/>
          <p:nvPr/>
        </p:nvSpPr>
        <p:spPr>
          <a:xfrm>
            <a:off x="864037" y="5030153"/>
            <a:ext cx="6150054" cy="1580198"/>
          </a:xfrm>
          <a:prstGeom prst="rect">
            <a:avLst/>
          </a:prstGeom>
          <a:noFill/>
          <a:ln/>
        </p:spPr>
        <p:txBody>
          <a:bodyPr wrap="square" rtlCol="0" anchor="t"/>
          <a:lstStyle/>
          <a:p>
            <a:pPr marL="0" indent="0">
              <a:lnSpc>
                <a:spcPts val="3110"/>
              </a:lnSpc>
              <a:buNone/>
            </a:pPr>
            <a:r>
              <a:rPr lang="en-US" sz="1944" dirty="0">
                <a:solidFill>
                  <a:srgbClr val="49495A"/>
                </a:solidFill>
                <a:latin typeface="Open Sans" pitchFamily="34" charset="0"/>
                <a:ea typeface="Open Sans" pitchFamily="34" charset="-122"/>
                <a:cs typeface="Open Sans" pitchFamily="34" charset="-120"/>
              </a:rPr>
              <a:t>When the infrared sensor detects an obstacle, it sends a signal to the Arduino Uno microcontroller, which then pauses or reverses the gate's motion to prevent collision and ensure safe operation.</a:t>
            </a:r>
            <a:endParaRPr lang="en-US" sz="1944" dirty="0"/>
          </a:p>
        </p:txBody>
      </p:sp>
      <p:pic>
        <p:nvPicPr>
          <p:cNvPr id="7" name="Image 0" descr="preencoded.png"/>
          <p:cNvPicPr>
            <a:picLocks noChangeAspect="1"/>
          </p:cNvPicPr>
          <p:nvPr/>
        </p:nvPicPr>
        <p:blipFill>
          <a:blip r:embed="rId3"/>
          <a:stretch>
            <a:fillRect/>
          </a:stretch>
        </p:blipFill>
        <p:spPr>
          <a:xfrm>
            <a:off x="7623929" y="2493169"/>
            <a:ext cx="6150054" cy="4384953"/>
          </a:xfrm>
          <a:prstGeom prst="rect">
            <a:avLst/>
          </a:prstGeom>
        </p:spPr>
      </p:pic>
      <p:pic>
        <p:nvPicPr>
          <p:cNvPr id="8"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sp>
        <p:nvSpPr>
          <p:cNvPr id="4" name="Text 2"/>
          <p:cNvSpPr/>
          <p:nvPr/>
        </p:nvSpPr>
        <p:spPr>
          <a:xfrm>
            <a:off x="1785580" y="717947"/>
            <a:ext cx="11059239" cy="1265158"/>
          </a:xfrm>
          <a:prstGeom prst="rect">
            <a:avLst/>
          </a:prstGeom>
          <a:noFill/>
          <a:ln/>
        </p:spPr>
        <p:txBody>
          <a:bodyPr wrap="square" rtlCol="0" anchor="t"/>
          <a:lstStyle/>
          <a:p>
            <a:pPr marL="0" indent="0">
              <a:lnSpc>
                <a:spcPts val="4982"/>
              </a:lnSpc>
              <a:buNone/>
            </a:pPr>
            <a:r>
              <a:rPr lang="en-US" sz="3985" dirty="0">
                <a:solidFill>
                  <a:srgbClr val="5955EB"/>
                </a:solidFill>
                <a:latin typeface="Libre Baskerville" pitchFamily="34" charset="0"/>
                <a:ea typeface="Libre Baskerville" pitchFamily="34" charset="-122"/>
                <a:cs typeface="Libre Baskerville" pitchFamily="34" charset="-120"/>
              </a:rPr>
              <a:t>Software Implementation and Programming</a:t>
            </a:r>
            <a:endParaRPr lang="en-US" sz="3985" dirty="0"/>
          </a:p>
        </p:txBody>
      </p:sp>
      <p:pic>
        <p:nvPicPr>
          <p:cNvPr id="5" name="Image 0" descr="preencoded.png"/>
          <p:cNvPicPr>
            <a:picLocks noChangeAspect="1"/>
          </p:cNvPicPr>
          <p:nvPr/>
        </p:nvPicPr>
        <p:blipFill>
          <a:blip r:embed="rId3"/>
          <a:stretch>
            <a:fillRect/>
          </a:stretch>
        </p:blipFill>
        <p:spPr>
          <a:xfrm>
            <a:off x="3637955" y="2387918"/>
            <a:ext cx="1824752" cy="1166455"/>
          </a:xfrm>
          <a:prstGeom prst="rect">
            <a:avLst/>
          </a:prstGeom>
        </p:spPr>
      </p:pic>
      <p:sp>
        <p:nvSpPr>
          <p:cNvPr id="6" name="Text 3"/>
          <p:cNvSpPr/>
          <p:nvPr/>
        </p:nvSpPr>
        <p:spPr>
          <a:xfrm>
            <a:off x="4493776" y="2913221"/>
            <a:ext cx="112871" cy="404932"/>
          </a:xfrm>
          <a:prstGeom prst="rect">
            <a:avLst/>
          </a:prstGeom>
          <a:noFill/>
          <a:ln/>
        </p:spPr>
        <p:txBody>
          <a:bodyPr wrap="none" rtlCol="0" anchor="t"/>
          <a:lstStyle/>
          <a:p>
            <a:pPr marL="0" indent="0" algn="ctr">
              <a:lnSpc>
                <a:spcPts val="3188"/>
              </a:lnSpc>
              <a:buNone/>
            </a:pPr>
            <a:r>
              <a:rPr lang="en-US" sz="1993" dirty="0">
                <a:solidFill>
                  <a:srgbClr val="5955EB"/>
                </a:solidFill>
                <a:latin typeface="Libre Baskerville" pitchFamily="34" charset="0"/>
                <a:ea typeface="Libre Baskerville" pitchFamily="34" charset="-122"/>
                <a:cs typeface="Libre Baskerville" pitchFamily="34" charset="-120"/>
              </a:rPr>
              <a:t>1</a:t>
            </a:r>
            <a:endParaRPr lang="en-US" sz="1993" dirty="0"/>
          </a:p>
        </p:txBody>
      </p:sp>
      <p:sp>
        <p:nvSpPr>
          <p:cNvPr id="7" name="Text 4"/>
          <p:cNvSpPr/>
          <p:nvPr/>
        </p:nvSpPr>
        <p:spPr>
          <a:xfrm>
            <a:off x="5665113" y="2590324"/>
            <a:ext cx="2530673" cy="316349"/>
          </a:xfrm>
          <a:prstGeom prst="rect">
            <a:avLst/>
          </a:prstGeom>
          <a:noFill/>
          <a:ln/>
        </p:spPr>
        <p:txBody>
          <a:bodyPr wrap="none" rtlCol="0" anchor="t"/>
          <a:lstStyle/>
          <a:p>
            <a:pPr marL="0" indent="0" algn="l">
              <a:lnSpc>
                <a:spcPts val="2491"/>
              </a:lnSpc>
              <a:buNone/>
            </a:pPr>
            <a:r>
              <a:rPr lang="en-US" sz="1993" dirty="0">
                <a:solidFill>
                  <a:srgbClr val="5955EB"/>
                </a:solidFill>
                <a:latin typeface="Libre Baskerville" pitchFamily="34" charset="0"/>
                <a:ea typeface="Libre Baskerville" pitchFamily="34" charset="-122"/>
                <a:cs typeface="Libre Baskerville" pitchFamily="34" charset="-120"/>
              </a:rPr>
              <a:t>Sensor Interfacing</a:t>
            </a:r>
            <a:endParaRPr lang="en-US" sz="1993" dirty="0"/>
          </a:p>
        </p:txBody>
      </p:sp>
      <p:sp>
        <p:nvSpPr>
          <p:cNvPr id="8" name="Text 5"/>
          <p:cNvSpPr/>
          <p:nvPr/>
        </p:nvSpPr>
        <p:spPr>
          <a:xfrm>
            <a:off x="5665113" y="3028117"/>
            <a:ext cx="6010751" cy="323850"/>
          </a:xfrm>
          <a:prstGeom prst="rect">
            <a:avLst/>
          </a:prstGeom>
          <a:noFill/>
          <a:ln/>
        </p:spPr>
        <p:txBody>
          <a:bodyPr wrap="none" rtlCol="0" anchor="t"/>
          <a:lstStyle/>
          <a:p>
            <a:pPr marL="0" indent="0" algn="l">
              <a:lnSpc>
                <a:spcPts val="2551"/>
              </a:lnSpc>
              <a:buNone/>
            </a:pPr>
            <a:r>
              <a:rPr lang="en-US" sz="1594" dirty="0">
                <a:solidFill>
                  <a:srgbClr val="49495A"/>
                </a:solidFill>
                <a:latin typeface="Open Sans" pitchFamily="34" charset="0"/>
                <a:ea typeface="Open Sans" pitchFamily="34" charset="-122"/>
                <a:cs typeface="Open Sans" pitchFamily="34" charset="-120"/>
              </a:rPr>
              <a:t>Connect the ultrasonic sensor and IR sensor to the Arduino Uno</a:t>
            </a:r>
            <a:endParaRPr lang="en-US" sz="1594" dirty="0"/>
          </a:p>
        </p:txBody>
      </p:sp>
      <p:sp>
        <p:nvSpPr>
          <p:cNvPr id="9" name="Shape 6"/>
          <p:cNvSpPr/>
          <p:nvPr/>
        </p:nvSpPr>
        <p:spPr>
          <a:xfrm>
            <a:off x="5513308" y="3556873"/>
            <a:ext cx="7280910" cy="20241"/>
          </a:xfrm>
          <a:prstGeom prst="rect">
            <a:avLst/>
          </a:prstGeom>
          <a:solidFill>
            <a:srgbClr val="B8B7E0"/>
          </a:solidFill>
          <a:ln/>
        </p:spPr>
      </p:sp>
      <p:pic>
        <p:nvPicPr>
          <p:cNvPr id="10" name="Image 1" descr="preencoded.png"/>
          <p:cNvPicPr>
            <a:picLocks noChangeAspect="1"/>
          </p:cNvPicPr>
          <p:nvPr/>
        </p:nvPicPr>
        <p:blipFill>
          <a:blip r:embed="rId4"/>
          <a:stretch>
            <a:fillRect/>
          </a:stretch>
        </p:blipFill>
        <p:spPr>
          <a:xfrm>
            <a:off x="2725579" y="3604974"/>
            <a:ext cx="3649504" cy="1166455"/>
          </a:xfrm>
          <a:prstGeom prst="rect">
            <a:avLst/>
          </a:prstGeom>
        </p:spPr>
      </p:pic>
      <p:sp>
        <p:nvSpPr>
          <p:cNvPr id="11" name="Text 7"/>
          <p:cNvSpPr/>
          <p:nvPr/>
        </p:nvSpPr>
        <p:spPr>
          <a:xfrm>
            <a:off x="4472345" y="3985736"/>
            <a:ext cx="155853" cy="404932"/>
          </a:xfrm>
          <a:prstGeom prst="rect">
            <a:avLst/>
          </a:prstGeom>
          <a:noFill/>
          <a:ln/>
        </p:spPr>
        <p:txBody>
          <a:bodyPr wrap="none" rtlCol="0" anchor="t"/>
          <a:lstStyle/>
          <a:p>
            <a:pPr marL="0" indent="0" algn="ctr">
              <a:lnSpc>
                <a:spcPts val="3188"/>
              </a:lnSpc>
              <a:buNone/>
            </a:pPr>
            <a:r>
              <a:rPr lang="en-US" sz="1993" dirty="0">
                <a:solidFill>
                  <a:srgbClr val="5955EB"/>
                </a:solidFill>
                <a:latin typeface="Libre Baskerville" pitchFamily="34" charset="0"/>
                <a:ea typeface="Libre Baskerville" pitchFamily="34" charset="-122"/>
                <a:cs typeface="Libre Baskerville" pitchFamily="34" charset="-120"/>
              </a:rPr>
              <a:t>2</a:t>
            </a:r>
            <a:endParaRPr lang="en-US" sz="1993" dirty="0"/>
          </a:p>
        </p:txBody>
      </p:sp>
      <p:sp>
        <p:nvSpPr>
          <p:cNvPr id="12" name="Text 8"/>
          <p:cNvSpPr/>
          <p:nvPr/>
        </p:nvSpPr>
        <p:spPr>
          <a:xfrm>
            <a:off x="6577489" y="3807381"/>
            <a:ext cx="2530673" cy="316349"/>
          </a:xfrm>
          <a:prstGeom prst="rect">
            <a:avLst/>
          </a:prstGeom>
          <a:noFill/>
          <a:ln/>
        </p:spPr>
        <p:txBody>
          <a:bodyPr wrap="none" rtlCol="0" anchor="t"/>
          <a:lstStyle/>
          <a:p>
            <a:pPr marL="0" indent="0" algn="l">
              <a:lnSpc>
                <a:spcPts val="2491"/>
              </a:lnSpc>
              <a:buNone/>
            </a:pPr>
            <a:r>
              <a:rPr lang="en-US" sz="1993" dirty="0">
                <a:solidFill>
                  <a:srgbClr val="5955EB"/>
                </a:solidFill>
                <a:latin typeface="Libre Baskerville" pitchFamily="34" charset="0"/>
                <a:ea typeface="Libre Baskerville" pitchFamily="34" charset="-122"/>
                <a:cs typeface="Libre Baskerville" pitchFamily="34" charset="-120"/>
              </a:rPr>
              <a:t>Servo Control</a:t>
            </a:r>
            <a:endParaRPr lang="en-US" sz="1993" dirty="0"/>
          </a:p>
        </p:txBody>
      </p:sp>
      <p:sp>
        <p:nvSpPr>
          <p:cNvPr id="13" name="Text 9"/>
          <p:cNvSpPr/>
          <p:nvPr/>
        </p:nvSpPr>
        <p:spPr>
          <a:xfrm>
            <a:off x="6577489" y="4245173"/>
            <a:ext cx="4936212" cy="323850"/>
          </a:xfrm>
          <a:prstGeom prst="rect">
            <a:avLst/>
          </a:prstGeom>
          <a:noFill/>
          <a:ln/>
        </p:spPr>
        <p:txBody>
          <a:bodyPr wrap="none" rtlCol="0" anchor="t"/>
          <a:lstStyle/>
          <a:p>
            <a:pPr marL="0" indent="0" algn="l">
              <a:lnSpc>
                <a:spcPts val="2551"/>
              </a:lnSpc>
              <a:buNone/>
            </a:pPr>
            <a:r>
              <a:rPr lang="en-US" sz="1594" dirty="0">
                <a:solidFill>
                  <a:srgbClr val="49495A"/>
                </a:solidFill>
                <a:latin typeface="Open Sans" pitchFamily="34" charset="0"/>
                <a:ea typeface="Open Sans" pitchFamily="34" charset="-122"/>
                <a:cs typeface="Open Sans" pitchFamily="34" charset="-120"/>
              </a:rPr>
              <a:t>Program the servo motor to open and close the gate</a:t>
            </a:r>
            <a:endParaRPr lang="en-US" sz="1594" dirty="0"/>
          </a:p>
        </p:txBody>
      </p:sp>
      <p:sp>
        <p:nvSpPr>
          <p:cNvPr id="14" name="Shape 10"/>
          <p:cNvSpPr/>
          <p:nvPr/>
        </p:nvSpPr>
        <p:spPr>
          <a:xfrm>
            <a:off x="6425684" y="4773930"/>
            <a:ext cx="6368534" cy="20241"/>
          </a:xfrm>
          <a:prstGeom prst="rect">
            <a:avLst/>
          </a:prstGeom>
          <a:solidFill>
            <a:srgbClr val="B8B7E0"/>
          </a:solidFill>
          <a:ln/>
        </p:spPr>
      </p:sp>
      <p:pic>
        <p:nvPicPr>
          <p:cNvPr id="15" name="Image 2" descr="preencoded.png"/>
          <p:cNvPicPr>
            <a:picLocks noChangeAspect="1"/>
          </p:cNvPicPr>
          <p:nvPr/>
        </p:nvPicPr>
        <p:blipFill>
          <a:blip r:embed="rId5"/>
          <a:stretch>
            <a:fillRect/>
          </a:stretch>
        </p:blipFill>
        <p:spPr>
          <a:xfrm>
            <a:off x="1813203" y="4822031"/>
            <a:ext cx="5474256" cy="1166455"/>
          </a:xfrm>
          <a:prstGeom prst="rect">
            <a:avLst/>
          </a:prstGeom>
        </p:spPr>
      </p:pic>
      <p:sp>
        <p:nvSpPr>
          <p:cNvPr id="16" name="Text 11"/>
          <p:cNvSpPr/>
          <p:nvPr/>
        </p:nvSpPr>
        <p:spPr>
          <a:xfrm>
            <a:off x="4472345" y="5202793"/>
            <a:ext cx="155853" cy="404932"/>
          </a:xfrm>
          <a:prstGeom prst="rect">
            <a:avLst/>
          </a:prstGeom>
          <a:noFill/>
          <a:ln/>
        </p:spPr>
        <p:txBody>
          <a:bodyPr wrap="none" rtlCol="0" anchor="t"/>
          <a:lstStyle/>
          <a:p>
            <a:pPr marL="0" indent="0" algn="ctr">
              <a:lnSpc>
                <a:spcPts val="3188"/>
              </a:lnSpc>
              <a:buNone/>
            </a:pPr>
            <a:r>
              <a:rPr lang="en-US" sz="1993" dirty="0">
                <a:solidFill>
                  <a:srgbClr val="5955EB"/>
                </a:solidFill>
                <a:latin typeface="Libre Baskerville" pitchFamily="34" charset="0"/>
                <a:ea typeface="Libre Baskerville" pitchFamily="34" charset="-122"/>
                <a:cs typeface="Libre Baskerville" pitchFamily="34" charset="-120"/>
              </a:rPr>
              <a:t>3</a:t>
            </a:r>
            <a:endParaRPr lang="en-US" sz="1993" dirty="0"/>
          </a:p>
        </p:txBody>
      </p:sp>
      <p:sp>
        <p:nvSpPr>
          <p:cNvPr id="17" name="Text 12"/>
          <p:cNvSpPr/>
          <p:nvPr/>
        </p:nvSpPr>
        <p:spPr>
          <a:xfrm>
            <a:off x="7489865" y="5024438"/>
            <a:ext cx="2620208" cy="316349"/>
          </a:xfrm>
          <a:prstGeom prst="rect">
            <a:avLst/>
          </a:prstGeom>
          <a:noFill/>
          <a:ln/>
        </p:spPr>
        <p:txBody>
          <a:bodyPr wrap="none" rtlCol="0" anchor="t"/>
          <a:lstStyle/>
          <a:p>
            <a:pPr marL="0" indent="0" algn="l">
              <a:lnSpc>
                <a:spcPts val="2491"/>
              </a:lnSpc>
              <a:buNone/>
            </a:pPr>
            <a:r>
              <a:rPr lang="en-US" sz="1993" dirty="0">
                <a:solidFill>
                  <a:srgbClr val="5955EB"/>
                </a:solidFill>
                <a:latin typeface="Libre Baskerville" pitchFamily="34" charset="0"/>
                <a:ea typeface="Libre Baskerville" pitchFamily="34" charset="-122"/>
                <a:cs typeface="Libre Baskerville" pitchFamily="34" charset="-120"/>
              </a:rPr>
              <a:t>Logic Programming</a:t>
            </a:r>
            <a:endParaRPr lang="en-US" sz="1993" dirty="0"/>
          </a:p>
        </p:txBody>
      </p:sp>
      <p:sp>
        <p:nvSpPr>
          <p:cNvPr id="18" name="Text 13"/>
          <p:cNvSpPr/>
          <p:nvPr/>
        </p:nvSpPr>
        <p:spPr>
          <a:xfrm>
            <a:off x="7489865" y="5462230"/>
            <a:ext cx="4412099" cy="323850"/>
          </a:xfrm>
          <a:prstGeom prst="rect">
            <a:avLst/>
          </a:prstGeom>
          <a:noFill/>
          <a:ln/>
        </p:spPr>
        <p:txBody>
          <a:bodyPr wrap="none" rtlCol="0" anchor="t"/>
          <a:lstStyle/>
          <a:p>
            <a:pPr marL="0" indent="0" algn="l">
              <a:lnSpc>
                <a:spcPts val="2551"/>
              </a:lnSpc>
              <a:buNone/>
            </a:pPr>
            <a:r>
              <a:rPr lang="en-US" sz="1594" dirty="0">
                <a:solidFill>
                  <a:srgbClr val="49495A"/>
                </a:solidFill>
                <a:latin typeface="Open Sans" pitchFamily="34" charset="0"/>
                <a:ea typeface="Open Sans" pitchFamily="34" charset="-122"/>
                <a:cs typeface="Open Sans" pitchFamily="34" charset="-120"/>
              </a:rPr>
              <a:t>Implement the detection and gate control logic</a:t>
            </a:r>
            <a:endParaRPr lang="en-US" sz="1594" dirty="0"/>
          </a:p>
        </p:txBody>
      </p:sp>
      <p:sp>
        <p:nvSpPr>
          <p:cNvPr id="19" name="Text 14"/>
          <p:cNvSpPr/>
          <p:nvPr/>
        </p:nvSpPr>
        <p:spPr>
          <a:xfrm>
            <a:off x="1785580" y="6216253"/>
            <a:ext cx="11059239" cy="1295400"/>
          </a:xfrm>
          <a:prstGeom prst="rect">
            <a:avLst/>
          </a:prstGeom>
          <a:noFill/>
          <a:ln/>
        </p:spPr>
        <p:txBody>
          <a:bodyPr wrap="square" rtlCol="0" anchor="t"/>
          <a:lstStyle/>
          <a:p>
            <a:pPr marL="0" indent="0">
              <a:lnSpc>
                <a:spcPts val="2551"/>
              </a:lnSpc>
              <a:buNone/>
            </a:pPr>
            <a:r>
              <a:rPr lang="en-US" sz="1594" dirty="0">
                <a:solidFill>
                  <a:srgbClr val="49495A"/>
                </a:solidFill>
                <a:latin typeface="Open Sans" pitchFamily="34" charset="0"/>
                <a:ea typeface="Open Sans" pitchFamily="34" charset="-122"/>
                <a:cs typeface="Open Sans" pitchFamily="34" charset="-120"/>
              </a:rPr>
              <a:t>The software implementation involves integrating the different components of the automatic parking gate system. First, the ultrasonic sensor and infrared sensor are connected to the Arduino Uno microcontroller. Then, the servo motor is programmed to open and close the gate based on the input from the sensors. Finally, the core logic that controls the gate operation is developed, with the Arduino executing the detection and gate control algorithms.</a:t>
            </a:r>
            <a:endParaRPr lang="en-US" sz="1594" dirty="0"/>
          </a:p>
        </p:txBody>
      </p:sp>
      <p:pic>
        <p:nvPicPr>
          <p:cNvPr id="20" name="Image 3" descr="preencoded.png">
            <a:hlinkClick r:id="rId6"/>
          </p:cNvPr>
          <p:cNvPicPr>
            <a:picLocks noChangeAspect="1"/>
          </p:cNvPicPr>
          <p:nvPr/>
        </p:nvPicPr>
        <p:blipFill>
          <a:blip r:embed="rId7"/>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sp>
        <p:nvSpPr>
          <p:cNvPr id="4" name="Text 2"/>
          <p:cNvSpPr/>
          <p:nvPr/>
        </p:nvSpPr>
        <p:spPr>
          <a:xfrm>
            <a:off x="864037" y="1417558"/>
            <a:ext cx="12558593" cy="771525"/>
          </a:xfrm>
          <a:prstGeom prst="rect">
            <a:avLst/>
          </a:prstGeom>
          <a:noFill/>
          <a:ln/>
        </p:spPr>
        <p:txBody>
          <a:bodyPr wrap="none" rtlCol="0" anchor="t"/>
          <a:lstStyle/>
          <a:p>
            <a:pPr marL="0" indent="0">
              <a:lnSpc>
                <a:spcPts val="6075"/>
              </a:lnSpc>
              <a:buNone/>
            </a:pPr>
            <a:r>
              <a:rPr lang="en-US" sz="4860" dirty="0">
                <a:solidFill>
                  <a:srgbClr val="5955EB"/>
                </a:solidFill>
                <a:latin typeface="Libre Baskerville" pitchFamily="34" charset="0"/>
                <a:ea typeface="Libre Baskerville" pitchFamily="34" charset="-122"/>
                <a:cs typeface="Libre Baskerville" pitchFamily="34" charset="-120"/>
              </a:rPr>
              <a:t>Benefits and Applications of the System</a:t>
            </a:r>
            <a:endParaRPr lang="en-US" sz="4860" dirty="0"/>
          </a:p>
        </p:txBody>
      </p:sp>
      <p:sp>
        <p:nvSpPr>
          <p:cNvPr id="5" name="Text 3"/>
          <p:cNvSpPr/>
          <p:nvPr/>
        </p:nvSpPr>
        <p:spPr>
          <a:xfrm>
            <a:off x="864037" y="2806184"/>
            <a:ext cx="2773918" cy="771525"/>
          </a:xfrm>
          <a:prstGeom prst="rect">
            <a:avLst/>
          </a:prstGeom>
          <a:noFill/>
          <a:ln/>
        </p:spPr>
        <p:txBody>
          <a:bodyPr wrap="square" rtlCol="0" anchor="t"/>
          <a:lstStyle/>
          <a:p>
            <a:pPr marL="0" indent="0">
              <a:lnSpc>
                <a:spcPts val="3038"/>
              </a:lnSpc>
              <a:buNone/>
            </a:pPr>
            <a:r>
              <a:rPr lang="en-US" sz="2430" dirty="0">
                <a:solidFill>
                  <a:srgbClr val="5955EB"/>
                </a:solidFill>
                <a:latin typeface="Libre Baskerville" pitchFamily="34" charset="0"/>
                <a:ea typeface="Libre Baskerville" pitchFamily="34" charset="-122"/>
                <a:cs typeface="Libre Baskerville" pitchFamily="34" charset="-120"/>
              </a:rPr>
              <a:t>Improved Efficiency</a:t>
            </a:r>
            <a:endParaRPr lang="en-US" sz="2430" dirty="0"/>
          </a:p>
        </p:txBody>
      </p:sp>
      <p:sp>
        <p:nvSpPr>
          <p:cNvPr id="6" name="Text 4"/>
          <p:cNvSpPr/>
          <p:nvPr/>
        </p:nvSpPr>
        <p:spPr>
          <a:xfrm>
            <a:off x="864037" y="3824526"/>
            <a:ext cx="2773918" cy="2765346"/>
          </a:xfrm>
          <a:prstGeom prst="rect">
            <a:avLst/>
          </a:prstGeom>
          <a:noFill/>
          <a:ln/>
        </p:spPr>
        <p:txBody>
          <a:bodyPr wrap="square" rtlCol="0" anchor="t"/>
          <a:lstStyle/>
          <a:p>
            <a:pPr marL="0" indent="0">
              <a:lnSpc>
                <a:spcPts val="3110"/>
              </a:lnSpc>
              <a:buNone/>
            </a:pPr>
            <a:r>
              <a:rPr lang="en-US" sz="1944" dirty="0">
                <a:solidFill>
                  <a:srgbClr val="49495A"/>
                </a:solidFill>
                <a:latin typeface="Open Sans" pitchFamily="34" charset="0"/>
                <a:ea typeface="Open Sans" pitchFamily="34" charset="-122"/>
                <a:cs typeface="Open Sans" pitchFamily="34" charset="-120"/>
              </a:rPr>
              <a:t>The automatic parking gate system streamlines the entry and exit process, reducing wait times and traffic congestion in parking facilities.</a:t>
            </a:r>
            <a:endParaRPr lang="en-US" sz="1944" dirty="0"/>
          </a:p>
        </p:txBody>
      </p:sp>
      <p:sp>
        <p:nvSpPr>
          <p:cNvPr id="7" name="Text 5"/>
          <p:cNvSpPr/>
          <p:nvPr/>
        </p:nvSpPr>
        <p:spPr>
          <a:xfrm>
            <a:off x="4247793" y="2806184"/>
            <a:ext cx="2773918" cy="771525"/>
          </a:xfrm>
          <a:prstGeom prst="rect">
            <a:avLst/>
          </a:prstGeom>
          <a:noFill/>
          <a:ln/>
        </p:spPr>
        <p:txBody>
          <a:bodyPr wrap="square" rtlCol="0" anchor="t"/>
          <a:lstStyle/>
          <a:p>
            <a:pPr marL="0" indent="0">
              <a:lnSpc>
                <a:spcPts val="3038"/>
              </a:lnSpc>
              <a:buNone/>
            </a:pPr>
            <a:r>
              <a:rPr lang="en-US" sz="2430" dirty="0">
                <a:solidFill>
                  <a:srgbClr val="5955EB"/>
                </a:solidFill>
                <a:latin typeface="Libre Baskerville" pitchFamily="34" charset="0"/>
                <a:ea typeface="Libre Baskerville" pitchFamily="34" charset="-122"/>
                <a:cs typeface="Libre Baskerville" pitchFamily="34" charset="-120"/>
              </a:rPr>
              <a:t>Enhanced Security</a:t>
            </a:r>
            <a:endParaRPr lang="en-US" sz="2430" dirty="0"/>
          </a:p>
        </p:txBody>
      </p:sp>
      <p:sp>
        <p:nvSpPr>
          <p:cNvPr id="8" name="Text 6"/>
          <p:cNvSpPr/>
          <p:nvPr/>
        </p:nvSpPr>
        <p:spPr>
          <a:xfrm>
            <a:off x="4247793" y="3824526"/>
            <a:ext cx="2773918" cy="2765346"/>
          </a:xfrm>
          <a:prstGeom prst="rect">
            <a:avLst/>
          </a:prstGeom>
          <a:noFill/>
          <a:ln/>
        </p:spPr>
        <p:txBody>
          <a:bodyPr wrap="square" rtlCol="0" anchor="t"/>
          <a:lstStyle/>
          <a:p>
            <a:pPr marL="0" indent="0">
              <a:lnSpc>
                <a:spcPts val="3110"/>
              </a:lnSpc>
              <a:buNone/>
            </a:pPr>
            <a:r>
              <a:rPr lang="en-US" sz="1944" dirty="0">
                <a:solidFill>
                  <a:srgbClr val="49495A"/>
                </a:solidFill>
                <a:latin typeface="Open Sans" pitchFamily="34" charset="0"/>
                <a:ea typeface="Open Sans" pitchFamily="34" charset="-122"/>
                <a:cs typeface="Open Sans" pitchFamily="34" charset="-120"/>
              </a:rPr>
              <a:t>The system's sensor-based detection and automatic gate operation enhance security by controlling access and preventing unauthorized entry.</a:t>
            </a:r>
            <a:endParaRPr lang="en-US" sz="1944" dirty="0"/>
          </a:p>
        </p:txBody>
      </p:sp>
      <p:sp>
        <p:nvSpPr>
          <p:cNvPr id="9" name="Text 7"/>
          <p:cNvSpPr/>
          <p:nvPr/>
        </p:nvSpPr>
        <p:spPr>
          <a:xfrm>
            <a:off x="7631549" y="2806184"/>
            <a:ext cx="2773918" cy="771525"/>
          </a:xfrm>
          <a:prstGeom prst="rect">
            <a:avLst/>
          </a:prstGeom>
          <a:noFill/>
          <a:ln/>
        </p:spPr>
        <p:txBody>
          <a:bodyPr wrap="square" rtlCol="0" anchor="t"/>
          <a:lstStyle/>
          <a:p>
            <a:pPr marL="0" indent="0">
              <a:lnSpc>
                <a:spcPts val="3038"/>
              </a:lnSpc>
              <a:buNone/>
            </a:pPr>
            <a:r>
              <a:rPr lang="en-US" sz="2430" dirty="0">
                <a:solidFill>
                  <a:srgbClr val="5955EB"/>
                </a:solidFill>
                <a:latin typeface="Libre Baskerville" pitchFamily="34" charset="0"/>
                <a:ea typeface="Libre Baskerville" pitchFamily="34" charset="-122"/>
                <a:cs typeface="Libre Baskerville" pitchFamily="34" charset="-120"/>
              </a:rPr>
              <a:t>Reduced Labor Costs</a:t>
            </a:r>
            <a:endParaRPr lang="en-US" sz="2430" dirty="0"/>
          </a:p>
        </p:txBody>
      </p:sp>
      <p:sp>
        <p:nvSpPr>
          <p:cNvPr id="10" name="Text 8"/>
          <p:cNvSpPr/>
          <p:nvPr/>
        </p:nvSpPr>
        <p:spPr>
          <a:xfrm>
            <a:off x="7631549" y="3824526"/>
            <a:ext cx="2773918" cy="2765346"/>
          </a:xfrm>
          <a:prstGeom prst="rect">
            <a:avLst/>
          </a:prstGeom>
          <a:noFill/>
          <a:ln/>
        </p:spPr>
        <p:txBody>
          <a:bodyPr wrap="square" rtlCol="0" anchor="t"/>
          <a:lstStyle/>
          <a:p>
            <a:pPr marL="0" indent="0">
              <a:lnSpc>
                <a:spcPts val="3110"/>
              </a:lnSpc>
              <a:buNone/>
            </a:pPr>
            <a:r>
              <a:rPr lang="en-US" sz="1944" dirty="0">
                <a:solidFill>
                  <a:srgbClr val="49495A"/>
                </a:solidFill>
                <a:latin typeface="Open Sans" pitchFamily="34" charset="0"/>
                <a:ea typeface="Open Sans" pitchFamily="34" charset="-122"/>
                <a:cs typeface="Open Sans" pitchFamily="34" charset="-120"/>
              </a:rPr>
              <a:t>By automating the gate operation, the system eliminates the need for manual staffing, leading to significant cost savings for parking lot owners.</a:t>
            </a:r>
            <a:endParaRPr lang="en-US" sz="1944" dirty="0"/>
          </a:p>
        </p:txBody>
      </p:sp>
      <p:sp>
        <p:nvSpPr>
          <p:cNvPr id="11" name="Text 9"/>
          <p:cNvSpPr/>
          <p:nvPr/>
        </p:nvSpPr>
        <p:spPr>
          <a:xfrm>
            <a:off x="11015305" y="2806184"/>
            <a:ext cx="2773918" cy="771525"/>
          </a:xfrm>
          <a:prstGeom prst="rect">
            <a:avLst/>
          </a:prstGeom>
          <a:noFill/>
          <a:ln/>
        </p:spPr>
        <p:txBody>
          <a:bodyPr wrap="square" rtlCol="0" anchor="t"/>
          <a:lstStyle/>
          <a:p>
            <a:pPr marL="0" indent="0">
              <a:lnSpc>
                <a:spcPts val="3038"/>
              </a:lnSpc>
              <a:buNone/>
            </a:pPr>
            <a:r>
              <a:rPr lang="en-US" sz="2430" dirty="0">
                <a:solidFill>
                  <a:srgbClr val="5955EB"/>
                </a:solidFill>
                <a:latin typeface="Libre Baskerville" pitchFamily="34" charset="0"/>
                <a:ea typeface="Libre Baskerville" pitchFamily="34" charset="-122"/>
                <a:cs typeface="Libre Baskerville" pitchFamily="34" charset="-120"/>
              </a:rPr>
              <a:t>Versatile Applications</a:t>
            </a:r>
            <a:endParaRPr lang="en-US" sz="2430" dirty="0"/>
          </a:p>
        </p:txBody>
      </p:sp>
      <p:sp>
        <p:nvSpPr>
          <p:cNvPr id="12" name="Text 10"/>
          <p:cNvSpPr/>
          <p:nvPr/>
        </p:nvSpPr>
        <p:spPr>
          <a:xfrm>
            <a:off x="11015305" y="3824526"/>
            <a:ext cx="2773918" cy="2765346"/>
          </a:xfrm>
          <a:prstGeom prst="rect">
            <a:avLst/>
          </a:prstGeom>
          <a:noFill/>
          <a:ln/>
        </p:spPr>
        <p:txBody>
          <a:bodyPr wrap="square" rtlCol="0" anchor="t"/>
          <a:lstStyle/>
          <a:p>
            <a:pPr marL="0" indent="0">
              <a:lnSpc>
                <a:spcPts val="3110"/>
              </a:lnSpc>
              <a:buNone/>
            </a:pPr>
            <a:r>
              <a:rPr lang="en-US" sz="1944" dirty="0">
                <a:solidFill>
                  <a:srgbClr val="49495A"/>
                </a:solidFill>
                <a:latin typeface="Open Sans" pitchFamily="34" charset="0"/>
                <a:ea typeface="Open Sans" pitchFamily="34" charset="-122"/>
                <a:cs typeface="Open Sans" pitchFamily="34" charset="-120"/>
              </a:rPr>
              <a:t>This system can be deployed in a variety of settings, including commercial parking lots, residential communities, and even industrial complexes.</a:t>
            </a:r>
            <a:endParaRPr lang="en-US" sz="1944" dirty="0"/>
          </a:p>
        </p:txBody>
      </p:sp>
      <p:pic>
        <p:nvPicPr>
          <p:cNvPr id="13"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sp>
        <p:nvSpPr>
          <p:cNvPr id="4" name="Text 2"/>
          <p:cNvSpPr/>
          <p:nvPr/>
        </p:nvSpPr>
        <p:spPr>
          <a:xfrm>
            <a:off x="864037" y="1164550"/>
            <a:ext cx="6172200" cy="771525"/>
          </a:xfrm>
          <a:prstGeom prst="rect">
            <a:avLst/>
          </a:prstGeom>
          <a:noFill/>
          <a:ln/>
        </p:spPr>
        <p:txBody>
          <a:bodyPr wrap="none" rtlCol="0" anchor="t"/>
          <a:lstStyle/>
          <a:p>
            <a:pPr marL="0" indent="0">
              <a:lnSpc>
                <a:spcPts val="6075"/>
              </a:lnSpc>
              <a:buNone/>
            </a:pPr>
            <a:r>
              <a:rPr lang="en-US" sz="4860" dirty="0">
                <a:solidFill>
                  <a:srgbClr val="5955EB"/>
                </a:solidFill>
                <a:latin typeface="Libre Baskerville" pitchFamily="34" charset="0"/>
                <a:ea typeface="Libre Baskerville" pitchFamily="34" charset="-122"/>
                <a:cs typeface="Libre Baskerville" pitchFamily="34" charset="-120"/>
              </a:rPr>
              <a:t>Future Scope</a:t>
            </a:r>
            <a:endParaRPr lang="en-US" sz="4860" dirty="0"/>
          </a:p>
        </p:txBody>
      </p:sp>
      <p:sp>
        <p:nvSpPr>
          <p:cNvPr id="5" name="Shape 3"/>
          <p:cNvSpPr/>
          <p:nvPr/>
        </p:nvSpPr>
        <p:spPr>
          <a:xfrm>
            <a:off x="864037" y="2707481"/>
            <a:ext cx="431959" cy="431959"/>
          </a:xfrm>
          <a:prstGeom prst="roundRect">
            <a:avLst>
              <a:gd name="adj" fmla="val 34293"/>
            </a:avLst>
          </a:prstGeom>
          <a:solidFill>
            <a:srgbClr val="DED6FF"/>
          </a:solidFill>
          <a:ln/>
        </p:spPr>
      </p:sp>
      <p:sp>
        <p:nvSpPr>
          <p:cNvPr id="6" name="Text 4"/>
          <p:cNvSpPr/>
          <p:nvPr/>
        </p:nvSpPr>
        <p:spPr>
          <a:xfrm>
            <a:off x="1542812" y="2707481"/>
            <a:ext cx="3572828" cy="385763"/>
          </a:xfrm>
          <a:prstGeom prst="rect">
            <a:avLst/>
          </a:prstGeom>
          <a:noFill/>
          <a:ln/>
        </p:spPr>
        <p:txBody>
          <a:bodyPr wrap="none" rtlCol="0" anchor="t"/>
          <a:lstStyle/>
          <a:p>
            <a:pPr marL="0" indent="0">
              <a:lnSpc>
                <a:spcPts val="3038"/>
              </a:lnSpc>
              <a:buNone/>
            </a:pPr>
            <a:r>
              <a:rPr lang="en-US" sz="2430" dirty="0">
                <a:solidFill>
                  <a:srgbClr val="5955EB"/>
                </a:solidFill>
                <a:latin typeface="Libre Baskerville" pitchFamily="34" charset="0"/>
                <a:ea typeface="Libre Baskerville" pitchFamily="34" charset="-122"/>
                <a:cs typeface="Libre Baskerville" pitchFamily="34" charset="-120"/>
              </a:rPr>
              <a:t>Expanded Automation</a:t>
            </a:r>
            <a:endParaRPr lang="en-US" sz="2430" dirty="0"/>
          </a:p>
        </p:txBody>
      </p:sp>
      <p:sp>
        <p:nvSpPr>
          <p:cNvPr id="7" name="Text 5"/>
          <p:cNvSpPr/>
          <p:nvPr/>
        </p:nvSpPr>
        <p:spPr>
          <a:xfrm>
            <a:off x="1542812" y="3241358"/>
            <a:ext cx="5649039" cy="1185148"/>
          </a:xfrm>
          <a:prstGeom prst="rect">
            <a:avLst/>
          </a:prstGeom>
          <a:noFill/>
          <a:ln/>
        </p:spPr>
        <p:txBody>
          <a:bodyPr wrap="square" rtlCol="0" anchor="t"/>
          <a:lstStyle/>
          <a:p>
            <a:pPr marL="0" indent="0">
              <a:lnSpc>
                <a:spcPts val="3110"/>
              </a:lnSpc>
              <a:buNone/>
            </a:pPr>
            <a:r>
              <a:rPr lang="en-US" sz="1944" dirty="0">
                <a:solidFill>
                  <a:srgbClr val="49495A"/>
                </a:solidFill>
                <a:latin typeface="Open Sans" pitchFamily="34" charset="0"/>
                <a:ea typeface="Open Sans" pitchFamily="34" charset="-122"/>
                <a:cs typeface="Open Sans" pitchFamily="34" charset="-120"/>
              </a:rPr>
              <a:t>Explore integrating AI-powered computer vision and deep learning algorithms to enhance vehicle detection and gate control.</a:t>
            </a:r>
            <a:endParaRPr lang="en-US" sz="1944" dirty="0"/>
          </a:p>
        </p:txBody>
      </p:sp>
      <p:sp>
        <p:nvSpPr>
          <p:cNvPr id="8" name="Shape 6"/>
          <p:cNvSpPr/>
          <p:nvPr/>
        </p:nvSpPr>
        <p:spPr>
          <a:xfrm>
            <a:off x="7438668" y="2707481"/>
            <a:ext cx="431959" cy="431959"/>
          </a:xfrm>
          <a:prstGeom prst="roundRect">
            <a:avLst>
              <a:gd name="adj" fmla="val 34293"/>
            </a:avLst>
          </a:prstGeom>
          <a:solidFill>
            <a:srgbClr val="DED6FF"/>
          </a:solidFill>
          <a:ln/>
        </p:spPr>
      </p:sp>
      <p:sp>
        <p:nvSpPr>
          <p:cNvPr id="9" name="Text 7"/>
          <p:cNvSpPr/>
          <p:nvPr/>
        </p:nvSpPr>
        <p:spPr>
          <a:xfrm>
            <a:off x="8117443" y="2707481"/>
            <a:ext cx="4322802" cy="385763"/>
          </a:xfrm>
          <a:prstGeom prst="rect">
            <a:avLst/>
          </a:prstGeom>
          <a:noFill/>
          <a:ln/>
        </p:spPr>
        <p:txBody>
          <a:bodyPr wrap="none" rtlCol="0" anchor="t"/>
          <a:lstStyle/>
          <a:p>
            <a:pPr marL="0" indent="0">
              <a:lnSpc>
                <a:spcPts val="3038"/>
              </a:lnSpc>
              <a:buNone/>
            </a:pPr>
            <a:r>
              <a:rPr lang="en-US" sz="2430" dirty="0">
                <a:solidFill>
                  <a:srgbClr val="5955EB"/>
                </a:solidFill>
                <a:latin typeface="Libre Baskerville" pitchFamily="34" charset="0"/>
                <a:ea typeface="Libre Baskerville" pitchFamily="34" charset="-122"/>
                <a:cs typeface="Libre Baskerville" pitchFamily="34" charset="-120"/>
              </a:rPr>
              <a:t>Integrated Parking Systems</a:t>
            </a:r>
            <a:endParaRPr lang="en-US" sz="2430" dirty="0"/>
          </a:p>
        </p:txBody>
      </p:sp>
      <p:sp>
        <p:nvSpPr>
          <p:cNvPr id="10" name="Text 8"/>
          <p:cNvSpPr/>
          <p:nvPr/>
        </p:nvSpPr>
        <p:spPr>
          <a:xfrm>
            <a:off x="8117443" y="3241358"/>
            <a:ext cx="5649039" cy="1580198"/>
          </a:xfrm>
          <a:prstGeom prst="rect">
            <a:avLst/>
          </a:prstGeom>
          <a:noFill/>
          <a:ln/>
        </p:spPr>
        <p:txBody>
          <a:bodyPr wrap="square" rtlCol="0" anchor="t"/>
          <a:lstStyle/>
          <a:p>
            <a:pPr marL="0" indent="0">
              <a:lnSpc>
                <a:spcPts val="3110"/>
              </a:lnSpc>
              <a:buNone/>
            </a:pPr>
            <a:r>
              <a:rPr lang="en-US" sz="1944" dirty="0">
                <a:solidFill>
                  <a:srgbClr val="49495A"/>
                </a:solidFill>
                <a:latin typeface="Open Sans" pitchFamily="34" charset="0"/>
                <a:ea typeface="Open Sans" pitchFamily="34" charset="-122"/>
                <a:cs typeface="Open Sans" pitchFamily="34" charset="-120"/>
              </a:rPr>
              <a:t>Combine the gate automation with a comprehensive parking management solution, including space availability tracking and reservation systems.</a:t>
            </a:r>
            <a:endParaRPr lang="en-US" sz="1944" dirty="0"/>
          </a:p>
        </p:txBody>
      </p:sp>
      <p:sp>
        <p:nvSpPr>
          <p:cNvPr id="11" name="Shape 9"/>
          <p:cNvSpPr/>
          <p:nvPr/>
        </p:nvSpPr>
        <p:spPr>
          <a:xfrm>
            <a:off x="864037" y="5346025"/>
            <a:ext cx="431959" cy="431959"/>
          </a:xfrm>
          <a:prstGeom prst="roundRect">
            <a:avLst>
              <a:gd name="adj" fmla="val 34293"/>
            </a:avLst>
          </a:prstGeom>
          <a:solidFill>
            <a:srgbClr val="DED6FF"/>
          </a:solidFill>
          <a:ln/>
        </p:spPr>
      </p:sp>
      <p:sp>
        <p:nvSpPr>
          <p:cNvPr id="12" name="Text 10"/>
          <p:cNvSpPr/>
          <p:nvPr/>
        </p:nvSpPr>
        <p:spPr>
          <a:xfrm>
            <a:off x="1542812" y="5346025"/>
            <a:ext cx="4797385" cy="385763"/>
          </a:xfrm>
          <a:prstGeom prst="rect">
            <a:avLst/>
          </a:prstGeom>
          <a:noFill/>
          <a:ln/>
        </p:spPr>
        <p:txBody>
          <a:bodyPr wrap="none" rtlCol="0" anchor="t"/>
          <a:lstStyle/>
          <a:p>
            <a:pPr marL="0" indent="0">
              <a:lnSpc>
                <a:spcPts val="3038"/>
              </a:lnSpc>
              <a:buNone/>
            </a:pPr>
            <a:r>
              <a:rPr lang="en-US" sz="2430" dirty="0">
                <a:solidFill>
                  <a:srgbClr val="5955EB"/>
                </a:solidFill>
                <a:latin typeface="Libre Baskerville" pitchFamily="34" charset="0"/>
                <a:ea typeface="Libre Baskerville" pitchFamily="34" charset="-122"/>
                <a:cs typeface="Libre Baskerville" pitchFamily="34" charset="-120"/>
              </a:rPr>
              <a:t>Renewable Energy Integration</a:t>
            </a:r>
            <a:endParaRPr lang="en-US" sz="2430" dirty="0"/>
          </a:p>
        </p:txBody>
      </p:sp>
      <p:sp>
        <p:nvSpPr>
          <p:cNvPr id="13" name="Text 11"/>
          <p:cNvSpPr/>
          <p:nvPr/>
        </p:nvSpPr>
        <p:spPr>
          <a:xfrm>
            <a:off x="1542812" y="5879902"/>
            <a:ext cx="5649039" cy="1185148"/>
          </a:xfrm>
          <a:prstGeom prst="rect">
            <a:avLst/>
          </a:prstGeom>
          <a:noFill/>
          <a:ln/>
        </p:spPr>
        <p:txBody>
          <a:bodyPr wrap="square" rtlCol="0" anchor="t"/>
          <a:lstStyle/>
          <a:p>
            <a:pPr marL="0" indent="0">
              <a:lnSpc>
                <a:spcPts val="3110"/>
              </a:lnSpc>
              <a:buNone/>
            </a:pPr>
            <a:r>
              <a:rPr lang="en-US" sz="1944" dirty="0">
                <a:solidFill>
                  <a:srgbClr val="49495A"/>
                </a:solidFill>
                <a:latin typeface="Open Sans" pitchFamily="34" charset="0"/>
                <a:ea typeface="Open Sans" pitchFamily="34" charset="-122"/>
                <a:cs typeface="Open Sans" pitchFamily="34" charset="-120"/>
              </a:rPr>
              <a:t>Incorporate solar panels or wind turbines to power the gate system, making it more environmentally friendly and self-sustaining.</a:t>
            </a:r>
            <a:endParaRPr lang="en-US" sz="1944" dirty="0"/>
          </a:p>
        </p:txBody>
      </p:sp>
      <p:sp>
        <p:nvSpPr>
          <p:cNvPr id="14" name="Shape 12"/>
          <p:cNvSpPr/>
          <p:nvPr/>
        </p:nvSpPr>
        <p:spPr>
          <a:xfrm>
            <a:off x="7438668" y="5346025"/>
            <a:ext cx="431959" cy="431959"/>
          </a:xfrm>
          <a:prstGeom prst="roundRect">
            <a:avLst>
              <a:gd name="adj" fmla="val 34293"/>
            </a:avLst>
          </a:prstGeom>
          <a:solidFill>
            <a:srgbClr val="DED6FF"/>
          </a:solidFill>
          <a:ln/>
        </p:spPr>
      </p:sp>
      <p:sp>
        <p:nvSpPr>
          <p:cNvPr id="15" name="Text 13"/>
          <p:cNvSpPr/>
          <p:nvPr/>
        </p:nvSpPr>
        <p:spPr>
          <a:xfrm>
            <a:off x="8117443" y="5346025"/>
            <a:ext cx="3709868" cy="385763"/>
          </a:xfrm>
          <a:prstGeom prst="rect">
            <a:avLst/>
          </a:prstGeom>
          <a:noFill/>
          <a:ln/>
        </p:spPr>
        <p:txBody>
          <a:bodyPr wrap="none" rtlCol="0" anchor="t"/>
          <a:lstStyle/>
          <a:p>
            <a:pPr marL="0" indent="0">
              <a:lnSpc>
                <a:spcPts val="3038"/>
              </a:lnSpc>
              <a:buNone/>
            </a:pPr>
            <a:r>
              <a:rPr lang="en-US" sz="2430" dirty="0">
                <a:solidFill>
                  <a:srgbClr val="5955EB"/>
                </a:solidFill>
                <a:latin typeface="Libre Baskerville" pitchFamily="34" charset="0"/>
                <a:ea typeface="Libre Baskerville" pitchFamily="34" charset="-122"/>
                <a:cs typeface="Libre Baskerville" pitchFamily="34" charset="-120"/>
              </a:rPr>
              <a:t>Mobile App Integration</a:t>
            </a:r>
            <a:endParaRPr lang="en-US" sz="2430" dirty="0"/>
          </a:p>
        </p:txBody>
      </p:sp>
      <p:sp>
        <p:nvSpPr>
          <p:cNvPr id="16" name="Text 14"/>
          <p:cNvSpPr/>
          <p:nvPr/>
        </p:nvSpPr>
        <p:spPr>
          <a:xfrm>
            <a:off x="8117443" y="5879902"/>
            <a:ext cx="5649039" cy="1185148"/>
          </a:xfrm>
          <a:prstGeom prst="rect">
            <a:avLst/>
          </a:prstGeom>
          <a:noFill/>
          <a:ln/>
        </p:spPr>
        <p:txBody>
          <a:bodyPr wrap="square" rtlCol="0" anchor="t"/>
          <a:lstStyle/>
          <a:p>
            <a:pPr marL="0" indent="0">
              <a:lnSpc>
                <a:spcPts val="3110"/>
              </a:lnSpc>
              <a:buNone/>
            </a:pPr>
            <a:r>
              <a:rPr lang="en-US" sz="1944" dirty="0">
                <a:solidFill>
                  <a:srgbClr val="49495A"/>
                </a:solidFill>
                <a:latin typeface="Open Sans" pitchFamily="34" charset="0"/>
                <a:ea typeface="Open Sans" pitchFamily="34" charset="-122"/>
                <a:cs typeface="Open Sans" pitchFamily="34" charset="-120"/>
              </a:rPr>
              <a:t>Develop a mobile app that allows users to remotely control the gate, receive notifications, and manage their parking access.</a:t>
            </a:r>
            <a:endParaRPr lang="en-US" sz="1944" dirty="0"/>
          </a:p>
        </p:txBody>
      </p:sp>
      <p:pic>
        <p:nvPicPr>
          <p:cNvPr id="17"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915</Words>
  <Application>Microsoft Office PowerPoint</Application>
  <PresentationFormat>Custom</PresentationFormat>
  <Paragraphs>75</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Libre Baskerville</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ABHI TIPALE</cp:lastModifiedBy>
  <cp:revision>2</cp:revision>
  <dcterms:created xsi:type="dcterms:W3CDTF">2024-06-24T05:10:39Z</dcterms:created>
  <dcterms:modified xsi:type="dcterms:W3CDTF">2024-07-18T05:01:34Z</dcterms:modified>
</cp:coreProperties>
</file>