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7" r:id="rId1"/>
  </p:sldMasterIdLst>
  <p:notesMasterIdLst>
    <p:notesMasterId r:id="rId11"/>
  </p:notesMasterIdLst>
  <p:sldIdLst>
    <p:sldId id="256" r:id="rId2"/>
    <p:sldId id="257" r:id="rId3"/>
    <p:sldId id="258" r:id="rId4"/>
    <p:sldId id="261" r:id="rId5"/>
    <p:sldId id="259" r:id="rId6"/>
    <p:sldId id="260" r:id="rId7"/>
    <p:sldId id="262" r:id="rId8"/>
    <p:sldId id="263" r:id="rId9"/>
    <p:sldId id="264" r:id="rId10"/>
  </p:sldIdLst>
  <p:sldSz cx="9144000" cy="5143500" type="screen16x9"/>
  <p:notesSz cx="6858000" cy="9144000"/>
  <p:embeddedFontLst>
    <p:embeddedFont>
      <p:font typeface="Calibri" panose="020F0502020204030204" pitchFamily="34" charset="0"/>
      <p:regular r:id="rId12"/>
      <p:bold r:id="rId13"/>
      <p:italic r:id="rId14"/>
      <p:boldItalic r:id="rId15"/>
    </p:embeddedFont>
    <p:embeddedFont>
      <p:font typeface="Montserrat" pitchFamily="2" charset="77"/>
      <p:regular r:id="rId16"/>
      <p:bold r:id="rId17"/>
      <p:italic r:id="rId18"/>
      <p:boldItalic r:id="rId19"/>
    </p:embeddedFont>
    <p:embeddedFont>
      <p:font typeface="Montserrat Light" pitchFamily="2" charset="77"/>
      <p:regular r:id="rId20"/>
      <p:bold r:id="rId21"/>
      <p:italic r:id="rId22"/>
      <p:boldItalic r:id="rId23"/>
    </p:embeddedFont>
    <p:embeddedFont>
      <p:font typeface="Montserrat Medium"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4"/>
    <p:restoredTop sz="94696"/>
  </p:normalViewPr>
  <p:slideViewPr>
    <p:cSldViewPr snapToGrid="0">
      <p:cViewPr varScale="1">
        <p:scale>
          <a:sx n="140" d="100"/>
          <a:sy n="140" d="100"/>
        </p:scale>
        <p:origin x="121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008ec59f9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008ec59f9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08ec59f9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08ec59f9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008ec59f9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008ec59f9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08ec59f9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08ec59f9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008ec59f9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008ec59f9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008ec59f9d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008ec59f9d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008ec59f9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008ec59f9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008ec59f9d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008ec59f9d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a:stretch/>
        </p:blipFill>
        <p:spPr>
          <a:xfrm>
            <a:off x="-55537" y="-31237"/>
            <a:ext cx="9255070" cy="5205977"/>
          </a:xfrm>
          <a:prstGeom prst="rect">
            <a:avLst/>
          </a:prstGeom>
          <a:noFill/>
          <a:ln>
            <a:noFill/>
          </a:ln>
        </p:spPr>
      </p:pic>
      <p:sp>
        <p:nvSpPr>
          <p:cNvPr id="15" name="Google Shape;15;p2"/>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lvl1pPr lvl="0" rtl="0">
              <a:spcBef>
                <a:spcPts val="0"/>
              </a:spcBef>
              <a:spcAft>
                <a:spcPts val="0"/>
              </a:spcAft>
              <a:buClr>
                <a:srgbClr val="0086BF"/>
              </a:buClr>
              <a:buSzPts val="2300"/>
              <a:buNone/>
              <a:defRPr sz="2300">
                <a:solidFill>
                  <a:srgbClr val="0086B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lvl1pPr lvl="0" rtl="0">
              <a:lnSpc>
                <a:spcPct val="100000"/>
              </a:lnSpc>
              <a:spcBef>
                <a:spcPts val="0"/>
              </a:spcBef>
              <a:spcAft>
                <a:spcPts val="0"/>
              </a:spcAft>
              <a:buClr>
                <a:srgbClr val="0086BF"/>
              </a:buClr>
              <a:buSzPts val="1400"/>
              <a:buNone/>
              <a:defRPr sz="1400">
                <a:solidFill>
                  <a:srgbClr val="0086BF"/>
                </a:solidFill>
              </a:defRPr>
            </a:lvl1pPr>
            <a:lvl2pPr lvl="1" rtl="0">
              <a:lnSpc>
                <a:spcPct val="100000"/>
              </a:lnSpc>
              <a:spcBef>
                <a:spcPts val="0"/>
              </a:spcBef>
              <a:spcAft>
                <a:spcPts val="0"/>
              </a:spcAft>
              <a:buClr>
                <a:srgbClr val="FFFFFF"/>
              </a:buClr>
              <a:buSzPts val="1400"/>
              <a:buNone/>
              <a:defRPr>
                <a:solidFill>
                  <a:srgbClr val="FFFFFF"/>
                </a:solidFill>
              </a:defRPr>
            </a:lvl2pPr>
            <a:lvl3pPr lvl="2" rtl="0">
              <a:lnSpc>
                <a:spcPct val="100000"/>
              </a:lnSpc>
              <a:spcBef>
                <a:spcPts val="0"/>
              </a:spcBef>
              <a:spcAft>
                <a:spcPts val="0"/>
              </a:spcAft>
              <a:buClr>
                <a:srgbClr val="FFFFFF"/>
              </a:buClr>
              <a:buSzPts val="1400"/>
              <a:buNone/>
              <a:defRPr sz="1400">
                <a:solidFill>
                  <a:srgbClr val="FFFFFF"/>
                </a:solidFill>
              </a:defRPr>
            </a:lvl3pPr>
            <a:lvl4pPr lvl="3" rtl="0">
              <a:lnSpc>
                <a:spcPct val="100000"/>
              </a:lnSpc>
              <a:spcBef>
                <a:spcPts val="0"/>
              </a:spcBef>
              <a:spcAft>
                <a:spcPts val="0"/>
              </a:spcAft>
              <a:buClr>
                <a:srgbClr val="FFFFFF"/>
              </a:buClr>
              <a:buSzPts val="1400"/>
              <a:buNone/>
              <a:defRPr sz="1400">
                <a:solidFill>
                  <a:srgbClr val="FFFFFF"/>
                </a:solidFill>
              </a:defRPr>
            </a:lvl4pPr>
            <a:lvl5pPr lvl="4" rtl="0">
              <a:lnSpc>
                <a:spcPct val="100000"/>
              </a:lnSpc>
              <a:spcBef>
                <a:spcPts val="0"/>
              </a:spcBef>
              <a:spcAft>
                <a:spcPts val="0"/>
              </a:spcAft>
              <a:buClr>
                <a:srgbClr val="FFFFFF"/>
              </a:buClr>
              <a:buSzPts val="1400"/>
              <a:buNone/>
              <a:defRPr sz="1400">
                <a:solidFill>
                  <a:srgbClr val="FFFFFF"/>
                </a:solidFill>
              </a:defRPr>
            </a:lvl5pPr>
            <a:lvl6pPr lvl="5" rtl="0">
              <a:lnSpc>
                <a:spcPct val="100000"/>
              </a:lnSpc>
              <a:spcBef>
                <a:spcPts val="0"/>
              </a:spcBef>
              <a:spcAft>
                <a:spcPts val="0"/>
              </a:spcAft>
              <a:buClr>
                <a:srgbClr val="FFFFFF"/>
              </a:buClr>
              <a:buSzPts val="1400"/>
              <a:buNone/>
              <a:defRPr sz="1400">
                <a:solidFill>
                  <a:srgbClr val="FFFFFF"/>
                </a:solidFill>
              </a:defRPr>
            </a:lvl6pPr>
            <a:lvl7pPr lvl="6" rtl="0">
              <a:lnSpc>
                <a:spcPct val="100000"/>
              </a:lnSpc>
              <a:spcBef>
                <a:spcPts val="0"/>
              </a:spcBef>
              <a:spcAft>
                <a:spcPts val="0"/>
              </a:spcAft>
              <a:buClr>
                <a:srgbClr val="FFFFFF"/>
              </a:buClr>
              <a:buSzPts val="1400"/>
              <a:buNone/>
              <a:defRPr sz="1400">
                <a:solidFill>
                  <a:srgbClr val="FFFFFF"/>
                </a:solidFill>
              </a:defRPr>
            </a:lvl7pPr>
            <a:lvl8pPr lvl="7" rtl="0">
              <a:lnSpc>
                <a:spcPct val="100000"/>
              </a:lnSpc>
              <a:spcBef>
                <a:spcPts val="0"/>
              </a:spcBef>
              <a:spcAft>
                <a:spcPts val="0"/>
              </a:spcAft>
              <a:buClr>
                <a:srgbClr val="FFFFFF"/>
              </a:buClr>
              <a:buSzPts val="1400"/>
              <a:buNone/>
              <a:defRPr sz="1400">
                <a:solidFill>
                  <a:srgbClr val="FFFFFF"/>
                </a:solidFill>
              </a:defRPr>
            </a:lvl8pPr>
            <a:lvl9pPr lvl="8" rtl="0">
              <a:lnSpc>
                <a:spcPct val="100000"/>
              </a:lnSpc>
              <a:spcBef>
                <a:spcPts val="0"/>
              </a:spcBef>
              <a:spcAft>
                <a:spcPts val="0"/>
              </a:spcAft>
              <a:buClr>
                <a:srgbClr val="FFFFFF"/>
              </a:buClr>
              <a:buSzPts val="1400"/>
              <a:buNone/>
              <a:defRPr sz="1400">
                <a:solidFill>
                  <a:srgbClr val="FFFFFF"/>
                </a:solidFill>
              </a:defRPr>
            </a:lvl9pPr>
          </a:lstStyle>
          <a:p>
            <a:endParaRPr/>
          </a:p>
        </p:txBody>
      </p:sp>
      <p:pic>
        <p:nvPicPr>
          <p:cNvPr id="17" name="Google Shape;17;p2"/>
          <p:cNvPicPr preferRelativeResize="0"/>
          <p:nvPr/>
        </p:nvPicPr>
        <p:blipFill rotWithShape="1">
          <a:blip r:embed="rId3">
            <a:alphaModFix/>
          </a:blip>
          <a:srcRect t="39694" b="108"/>
          <a:stretch/>
        </p:blipFill>
        <p:spPr>
          <a:xfrm>
            <a:off x="599975" y="490001"/>
            <a:ext cx="1078675" cy="944576"/>
          </a:xfrm>
          <a:prstGeom prst="rect">
            <a:avLst/>
          </a:prstGeom>
          <a:noFill/>
          <a:ln>
            <a:noFill/>
          </a:ln>
        </p:spPr>
      </p:pic>
      <p:pic>
        <p:nvPicPr>
          <p:cNvPr id="18" name="Google Shape;18;p2"/>
          <p:cNvPicPr preferRelativeResize="0"/>
          <p:nvPr/>
        </p:nvPicPr>
        <p:blipFill rotWithShape="1">
          <a:blip r:embed="rId4">
            <a:alphaModFix/>
          </a:blip>
          <a:srcRect r="10241" b="17518"/>
          <a:stretch/>
        </p:blipFill>
        <p:spPr>
          <a:xfrm>
            <a:off x="5504475" y="-31225"/>
            <a:ext cx="3695051" cy="5205972"/>
          </a:xfrm>
          <a:prstGeom prst="rect">
            <a:avLst/>
          </a:prstGeom>
          <a:noFill/>
          <a:ln>
            <a:noFill/>
          </a:ln>
        </p:spPr>
      </p:pic>
      <p:pic>
        <p:nvPicPr>
          <p:cNvPr id="19" name="Google Shape;19;p2"/>
          <p:cNvPicPr preferRelativeResize="0"/>
          <p:nvPr/>
        </p:nvPicPr>
        <p:blipFill>
          <a:blip r:embed="rId5">
            <a:alphaModFix/>
          </a:blip>
          <a:stretch>
            <a:fillRect/>
          </a:stretch>
        </p:blipFill>
        <p:spPr>
          <a:xfrm>
            <a:off x="599975" y="4092375"/>
            <a:ext cx="1498674" cy="5033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9AD4C"/>
          </p15:clr>
        </p15:guide>
        <p15:guide id="2" orient="horz" pos="2268">
          <p15:clr>
            <a:srgbClr val="F9AD4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tx">
  <p:cSld name="TITLE_AND_BODY">
    <p:spTree>
      <p:nvGrpSpPr>
        <p:cNvPr id="1" name="Shape 20"/>
        <p:cNvGrpSpPr/>
        <p:nvPr/>
      </p:nvGrpSpPr>
      <p:grpSpPr>
        <a:xfrm>
          <a:off x="0" y="0"/>
          <a:ext cx="0" cy="0"/>
          <a:chOff x="0" y="0"/>
          <a:chExt cx="0" cy="0"/>
        </a:xfrm>
      </p:grpSpPr>
      <p:sp>
        <p:nvSpPr>
          <p:cNvPr id="21" name="Google Shape;21;p3"/>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
          <p:cNvSpPr txBox="1"/>
          <p:nvPr/>
        </p:nvSpPr>
        <p:spPr>
          <a:xfrm>
            <a:off x="311698" y="1042350"/>
            <a:ext cx="8491500" cy="3416400"/>
          </a:xfrm>
          <a:prstGeom prst="rect">
            <a:avLst/>
          </a:prstGeom>
          <a:noFill/>
          <a:ln>
            <a:noFill/>
          </a:ln>
        </p:spPr>
        <p:txBody>
          <a:bodyPr spcFirstLastPara="1" wrap="square" lIns="68575" tIns="34275" rIns="68575" bIns="34275" anchor="b" anchorCtr="0">
            <a:noAutofit/>
          </a:bodyPr>
          <a:lstStyle/>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This deck template was created by FINOS for the exclusive use of FINOS Project teams. If you have any questions about correct use of this template, please contact </a:t>
            </a:r>
            <a:r>
              <a:rPr lang="en" sz="1100" u="sng">
                <a:solidFill>
                  <a:schemeClr val="hlink"/>
                </a:solidFill>
                <a:latin typeface="Montserrat"/>
                <a:ea typeface="Montserrat"/>
                <a:cs typeface="Montserrat"/>
                <a:sym typeface="Montserrat"/>
                <a:hlinkClick r:id="rId2"/>
              </a:rPr>
              <a:t>help@finos.org</a:t>
            </a:r>
            <a:r>
              <a:rPr lang="en" sz="1100">
                <a:solidFill>
                  <a:srgbClr val="0086BF"/>
                </a:solidFill>
                <a:latin typeface="Montserrat"/>
                <a:ea typeface="Montserrat"/>
                <a:cs typeface="Montserrat"/>
                <a:sym typeface="Montserrat"/>
              </a:rPr>
              <a:t>. </a:t>
            </a:r>
            <a:endParaRPr sz="1100">
              <a:solidFill>
                <a:srgbClr val="0086BF"/>
              </a:solidFill>
              <a:latin typeface="Montserrat"/>
              <a:ea typeface="Montserrat"/>
              <a:cs typeface="Montserrat"/>
              <a:sym typeface="Montserrat"/>
            </a:endParaRPr>
          </a:p>
          <a:p>
            <a:pPr marL="0" marR="0" lvl="0" indent="0" algn="just" rtl="0">
              <a:lnSpc>
                <a:spcPct val="90000"/>
              </a:lnSpc>
              <a:spcBef>
                <a:spcPts val="800"/>
              </a:spcBef>
              <a:spcAft>
                <a:spcPts val="0"/>
              </a:spcAft>
              <a:buNone/>
            </a:pPr>
            <a:r>
              <a:rPr lang="en" sz="1100">
                <a:solidFill>
                  <a:srgbClr val="0086BF"/>
                </a:solidFill>
                <a:latin typeface="Montserrat"/>
                <a:ea typeface="Montserrat"/>
                <a:cs typeface="Montserrat"/>
                <a:sym typeface="Montserrat"/>
              </a:rPr>
              <a:t>Consistent use of FINOS Project logos and assets helps people easily identify references to FINOS and protects our trademarks. It is important that your marketing materials use FINOS standards and use our approved assets correctly. The content in this document does not represent the views of FINOS or the Linux Foundation staff.</a:t>
            </a:r>
            <a:endParaRPr sz="1100">
              <a:solidFill>
                <a:srgbClr val="0086B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_AND_BODY_2">
    <p:spTree>
      <p:nvGrpSpPr>
        <p:cNvPr id="1" name="Shape 23"/>
        <p:cNvGrpSpPr/>
        <p:nvPr/>
      </p:nvGrpSpPr>
      <p:grpSpPr>
        <a:xfrm>
          <a:off x="0" y="0"/>
          <a:ext cx="0" cy="0"/>
          <a:chOff x="0" y="0"/>
          <a:chExt cx="0" cy="0"/>
        </a:xfrm>
      </p:grpSpPr>
      <p:sp>
        <p:nvSpPr>
          <p:cNvPr id="24" name="Google Shape;24;p4"/>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p:nvPr/>
        </p:nvSpPr>
        <p:spPr>
          <a:xfrm>
            <a:off x="311700" y="271875"/>
            <a:ext cx="6227100" cy="5727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2700">
                <a:solidFill>
                  <a:schemeClr val="accent1"/>
                </a:solidFill>
                <a:latin typeface="Montserrat Light"/>
                <a:ea typeface="Montserrat Light"/>
                <a:cs typeface="Montserrat Light"/>
                <a:sym typeface="Montserrat Light"/>
              </a:rPr>
              <a:t>Antitrust Policy Notice</a:t>
            </a:r>
            <a:endParaRPr sz="2700" i="0" u="none" strike="noStrike" cap="none">
              <a:solidFill>
                <a:schemeClr val="accent1"/>
              </a:solidFill>
              <a:latin typeface="Montserrat Light"/>
              <a:ea typeface="Montserrat Light"/>
              <a:cs typeface="Montserrat Light"/>
              <a:sym typeface="Montserrat Light"/>
            </a:endParaRPr>
          </a:p>
        </p:txBody>
      </p:sp>
      <p:sp>
        <p:nvSpPr>
          <p:cNvPr id="26" name="Google Shape;26;p4"/>
          <p:cNvSpPr txBox="1"/>
          <p:nvPr/>
        </p:nvSpPr>
        <p:spPr>
          <a:xfrm>
            <a:off x="311698" y="1042350"/>
            <a:ext cx="8491500" cy="3416400"/>
          </a:xfrm>
          <a:prstGeom prst="rect">
            <a:avLst/>
          </a:prstGeom>
          <a:noFill/>
          <a:ln>
            <a:noFill/>
          </a:ln>
        </p:spPr>
        <p:txBody>
          <a:bodyPr spcFirstLastPara="1" wrap="square" lIns="68575" tIns="34275" rIns="68575" bIns="34275" anchor="t" anchorCtr="0">
            <a:noAutofit/>
          </a:bodyPr>
          <a:lstStyle/>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1400" i="0" u="none" strike="noStrike" cap="none">
              <a:solidFill>
                <a:srgbClr val="0086BF"/>
              </a:solidFill>
              <a:latin typeface="Montserrat"/>
              <a:ea typeface="Montserrat"/>
              <a:cs typeface="Montserrat"/>
              <a:sym typeface="Montserrat"/>
            </a:endParaRPr>
          </a:p>
          <a:p>
            <a:pPr marL="457200" marR="0" lvl="0" indent="0" algn="l" rtl="0">
              <a:lnSpc>
                <a:spcPct val="90000"/>
              </a:lnSpc>
              <a:spcBef>
                <a:spcPts val="0"/>
              </a:spcBef>
              <a:spcAft>
                <a:spcPts val="0"/>
              </a:spcAft>
              <a:buNone/>
            </a:pPr>
            <a:endParaRPr sz="1400">
              <a:solidFill>
                <a:srgbClr val="0086BF"/>
              </a:solidFill>
              <a:latin typeface="Montserrat"/>
              <a:ea typeface="Montserrat"/>
              <a:cs typeface="Montserrat"/>
              <a:sym typeface="Montserrat"/>
            </a:endParaRPr>
          </a:p>
          <a:p>
            <a:pPr marL="457200" marR="0" lvl="0" indent="-317500" algn="l" rtl="0">
              <a:lnSpc>
                <a:spcPct val="90000"/>
              </a:lnSpc>
              <a:spcBef>
                <a:spcPts val="0"/>
              </a:spcBef>
              <a:spcAft>
                <a:spcPts val="0"/>
              </a:spcAft>
              <a:buClr>
                <a:srgbClr val="6BCABA"/>
              </a:buClr>
              <a:buSzPts val="1400"/>
              <a:buFont typeface="Montserrat"/>
              <a:buChar char="●"/>
            </a:pPr>
            <a:r>
              <a:rPr lang="en" sz="1400" i="0" u="none" strike="noStrike" cap="none">
                <a:solidFill>
                  <a:srgbClr val="0086BF"/>
                </a:solidFill>
                <a:latin typeface="Montserrat"/>
                <a:ea typeface="Montserrat"/>
                <a:cs typeface="Montserrat"/>
                <a:sym typeface="Montserrat"/>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sz="1400">
              <a:solidFill>
                <a:srgbClr val="0086B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TITLE_AND_BODY_1">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body" idx="1"/>
          </p:nvPr>
        </p:nvSpPr>
        <p:spPr>
          <a:xfrm>
            <a:off x="311700" y="1038175"/>
            <a:ext cx="85206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0" name="Google Shape;30;p5"/>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in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6"/>
          <p:cNvSpPr txBox="1">
            <a:spLocks noGrp="1"/>
          </p:cNvSpPr>
          <p:nvPr>
            <p:ph type="body" idx="1"/>
          </p:nvPr>
        </p:nvSpPr>
        <p:spPr>
          <a:xfrm>
            <a:off x="311703"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4" name="Google Shape;34;p6"/>
          <p:cNvSpPr txBox="1">
            <a:spLocks noGrp="1"/>
          </p:cNvSpPr>
          <p:nvPr>
            <p:ph type="body" idx="2"/>
          </p:nvPr>
        </p:nvSpPr>
        <p:spPr>
          <a:xfrm>
            <a:off x="4744862" y="1042350"/>
            <a:ext cx="40875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35" name="Google Shape;35;p6"/>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36"/>
        <p:cNvGrpSpPr/>
        <p:nvPr/>
      </p:nvGrpSpPr>
      <p:grpSpPr>
        <a:xfrm>
          <a:off x="0" y="0"/>
          <a:ext cx="0" cy="0"/>
          <a:chOff x="0" y="0"/>
          <a:chExt cx="0" cy="0"/>
        </a:xfrm>
      </p:grpSpPr>
      <p:sp>
        <p:nvSpPr>
          <p:cNvPr id="37" name="Google Shape;37;p7"/>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Gold 1">
  <p:cSld name="CUSTOM_1_2">
    <p:spTree>
      <p:nvGrpSpPr>
        <p:cNvPr id="1" name="Shape 38"/>
        <p:cNvGrpSpPr/>
        <p:nvPr/>
      </p:nvGrpSpPr>
      <p:grpSpPr>
        <a:xfrm>
          <a:off x="0" y="0"/>
          <a:ext cx="0" cy="0"/>
          <a:chOff x="0" y="0"/>
          <a:chExt cx="0" cy="0"/>
        </a:xfrm>
      </p:grpSpPr>
      <p:pic>
        <p:nvPicPr>
          <p:cNvPr id="39" name="Google Shape;39;p8"/>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0" name="Google Shape;40;p8"/>
          <p:cNvSpPr txBox="1">
            <a:spLocks noGrp="1"/>
          </p:cNvSpPr>
          <p:nvPr>
            <p:ph type="title"/>
          </p:nvPr>
        </p:nvSpPr>
        <p:spPr>
          <a:xfrm>
            <a:off x="860092" y="1711069"/>
            <a:ext cx="4634700" cy="1288200"/>
          </a:xfrm>
          <a:prstGeom prst="rect">
            <a:avLst/>
          </a:prstGeom>
        </p:spPr>
        <p:txBody>
          <a:bodyPr spcFirstLastPara="1" wrap="square" lIns="91400" tIns="91400" rIns="91400" bIns="91400" anchor="t" anchorCtr="0">
            <a:noAutofit/>
          </a:bodyPr>
          <a:lstStyle>
            <a:lvl1pPr lvl="0" rtl="0">
              <a:spcBef>
                <a:spcPts val="0"/>
              </a:spcBef>
              <a:spcAft>
                <a:spcPts val="0"/>
              </a:spcAft>
              <a:buNone/>
              <a:defRPr sz="3600">
                <a:solidFill>
                  <a:srgbClr val="0086B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1" name="Google Shape;41;p8"/>
          <p:cNvSpPr txBox="1">
            <a:spLocks noGrp="1"/>
          </p:cNvSpPr>
          <p:nvPr>
            <p:ph type="subTitle" idx="1"/>
          </p:nvPr>
        </p:nvSpPr>
        <p:spPr>
          <a:xfrm>
            <a:off x="860355" y="3044531"/>
            <a:ext cx="4634700" cy="1043400"/>
          </a:xfrm>
          <a:prstGeom prst="rect">
            <a:avLst/>
          </a:prstGeom>
        </p:spPr>
        <p:txBody>
          <a:bodyPr spcFirstLastPara="1" wrap="square" lIns="91400" tIns="91400" rIns="91400" bIns="91400" anchor="t" anchorCtr="0">
            <a:noAutofit/>
          </a:bodyPr>
          <a:lstStyle>
            <a:lvl1pPr lvl="0" rtl="0">
              <a:spcBef>
                <a:spcPts val="0"/>
              </a:spcBef>
              <a:spcAft>
                <a:spcPts val="0"/>
              </a:spcAft>
              <a:buNone/>
              <a:defRPr sz="2700">
                <a:solidFill>
                  <a:srgbClr val="888888"/>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2" name="Google Shape;42;p8"/>
          <p:cNvSpPr/>
          <p:nvPr/>
        </p:nvSpPr>
        <p:spPr>
          <a:xfrm rot="10800000" flipH="1">
            <a:off x="0" y="0"/>
            <a:ext cx="4351200" cy="1364100"/>
          </a:xfrm>
          <a:prstGeom prst="rtTriangle">
            <a:avLst/>
          </a:prstGeom>
          <a:solidFill>
            <a:srgbClr val="0086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flipH="1">
            <a:off x="4792800" y="3779400"/>
            <a:ext cx="4351200" cy="1364100"/>
          </a:xfrm>
          <a:prstGeom prst="rtTriangle">
            <a:avLst/>
          </a:prstGeom>
          <a:solidFill>
            <a:srgbClr val="00B5E2">
              <a:alpha val="83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p:nvPr/>
        </p:nvSpPr>
        <p:spPr>
          <a:xfrm rot="-5400000" flipH="1">
            <a:off x="7757100" y="22800"/>
            <a:ext cx="1409700" cy="1364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losing Slide Blue">
  <p:cSld name="CUSTOM_2">
    <p:spTree>
      <p:nvGrpSpPr>
        <p:cNvPr id="1" name="Shape 46"/>
        <p:cNvGrpSpPr/>
        <p:nvPr/>
      </p:nvGrpSpPr>
      <p:grpSpPr>
        <a:xfrm>
          <a:off x="0" y="0"/>
          <a:ext cx="0" cy="0"/>
          <a:chOff x="0" y="0"/>
          <a:chExt cx="0" cy="0"/>
        </a:xfrm>
      </p:grpSpPr>
      <p:pic>
        <p:nvPicPr>
          <p:cNvPr id="47" name="Google Shape;47;p9"/>
          <p:cNvPicPr preferRelativeResize="0"/>
          <p:nvPr/>
        </p:nvPicPr>
        <p:blipFill rotWithShape="1">
          <a:blip r:embed="rId2">
            <a:alphaModFix/>
          </a:blip>
          <a:srcRect/>
          <a:stretch/>
        </p:blipFill>
        <p:spPr>
          <a:xfrm>
            <a:off x="-6" y="0"/>
            <a:ext cx="9144000" cy="5143500"/>
          </a:xfrm>
          <a:prstGeom prst="rect">
            <a:avLst/>
          </a:prstGeom>
          <a:noFill/>
          <a:ln>
            <a:noFill/>
          </a:ln>
        </p:spPr>
      </p:pic>
      <p:sp>
        <p:nvSpPr>
          <p:cNvPr id="48" name="Google Shape;48;p9"/>
          <p:cNvSpPr txBox="1"/>
          <p:nvPr/>
        </p:nvSpPr>
        <p:spPr>
          <a:xfrm>
            <a:off x="6827008" y="3822769"/>
            <a:ext cx="1896000" cy="929400"/>
          </a:xfrm>
          <a:prstGeom prst="rect">
            <a:avLst/>
          </a:prstGeom>
          <a:noFill/>
          <a:ln>
            <a:noFill/>
          </a:ln>
        </p:spPr>
        <p:txBody>
          <a:bodyPr spcFirstLastPara="1" wrap="square" lIns="68575" tIns="68575" rIns="68575" bIns="68575" anchor="b" anchorCtr="0">
            <a:noAutofit/>
          </a:bodyPr>
          <a:lstStyle/>
          <a:p>
            <a:pPr marL="0" lvl="0" indent="0" algn="r" rtl="0">
              <a:spcBef>
                <a:spcPts val="0"/>
              </a:spcBef>
              <a:spcAft>
                <a:spcPts val="0"/>
              </a:spcAft>
              <a:buNone/>
            </a:pPr>
            <a:r>
              <a:rPr lang="en" sz="1400">
                <a:solidFill>
                  <a:srgbClr val="0086BF"/>
                </a:solidFill>
                <a:latin typeface="Montserrat Medium"/>
                <a:ea typeface="Montserrat Medium"/>
                <a:cs typeface="Montserrat Medium"/>
                <a:sym typeface="Montserrat Medium"/>
              </a:rPr>
              <a:t>finos.org</a:t>
            </a:r>
            <a:endParaRPr sz="1400">
              <a:solidFill>
                <a:srgbClr val="0086BF"/>
              </a:solidFill>
              <a:latin typeface="Montserrat Medium"/>
              <a:ea typeface="Montserrat Medium"/>
              <a:cs typeface="Montserrat Medium"/>
              <a:sym typeface="Montserrat Medium"/>
            </a:endParaRPr>
          </a:p>
        </p:txBody>
      </p:sp>
      <p:sp>
        <p:nvSpPr>
          <p:cNvPr id="49" name="Google Shape;49;p9"/>
          <p:cNvSpPr txBox="1">
            <a:spLocks noGrp="1"/>
          </p:cNvSpPr>
          <p:nvPr>
            <p:ph type="title"/>
          </p:nvPr>
        </p:nvSpPr>
        <p:spPr>
          <a:xfrm>
            <a:off x="342986" y="3514519"/>
            <a:ext cx="3243300" cy="1282500"/>
          </a:xfrm>
          <a:prstGeom prst="rect">
            <a:avLst/>
          </a:prstGeom>
        </p:spPr>
        <p:txBody>
          <a:bodyPr spcFirstLastPara="1" wrap="square" lIns="91400" tIns="91400" rIns="91400" bIns="91400" anchor="b" anchorCtr="0">
            <a:noAutofit/>
          </a:bodyPr>
          <a:lstStyle>
            <a:lvl1pPr lvl="0" rtl="0">
              <a:lnSpc>
                <a:spcPct val="112000"/>
              </a:lnSpc>
              <a:spcBef>
                <a:spcPts val="0"/>
              </a:spcBef>
              <a:spcAft>
                <a:spcPts val="0"/>
              </a:spcAft>
              <a:buNone/>
              <a:defRPr sz="1400">
                <a:solidFill>
                  <a:srgbClr val="0086BF"/>
                </a:solidFill>
              </a:defRPr>
            </a:lvl1pPr>
            <a:lvl2pPr lvl="1" rtl="0">
              <a:spcBef>
                <a:spcPts val="0"/>
              </a:spcBef>
              <a:spcAft>
                <a:spcPts val="0"/>
              </a:spcAft>
              <a:buNone/>
              <a:defRPr sz="1500">
                <a:solidFill>
                  <a:srgbClr val="0086BF"/>
                </a:solidFill>
              </a:defRPr>
            </a:lvl2pPr>
            <a:lvl3pPr lvl="2" rtl="0">
              <a:spcBef>
                <a:spcPts val="0"/>
              </a:spcBef>
              <a:spcAft>
                <a:spcPts val="0"/>
              </a:spcAft>
              <a:buNone/>
              <a:defRPr sz="1500">
                <a:solidFill>
                  <a:srgbClr val="0086BF"/>
                </a:solidFill>
              </a:defRPr>
            </a:lvl3pPr>
            <a:lvl4pPr lvl="3" rtl="0">
              <a:spcBef>
                <a:spcPts val="0"/>
              </a:spcBef>
              <a:spcAft>
                <a:spcPts val="0"/>
              </a:spcAft>
              <a:buNone/>
              <a:defRPr sz="1500">
                <a:solidFill>
                  <a:srgbClr val="0086BF"/>
                </a:solidFill>
              </a:defRPr>
            </a:lvl4pPr>
            <a:lvl5pPr lvl="4" rtl="0">
              <a:spcBef>
                <a:spcPts val="0"/>
              </a:spcBef>
              <a:spcAft>
                <a:spcPts val="0"/>
              </a:spcAft>
              <a:buNone/>
              <a:defRPr sz="1500">
                <a:solidFill>
                  <a:srgbClr val="0086BF"/>
                </a:solidFill>
              </a:defRPr>
            </a:lvl5pPr>
            <a:lvl6pPr lvl="5" rtl="0">
              <a:spcBef>
                <a:spcPts val="0"/>
              </a:spcBef>
              <a:spcAft>
                <a:spcPts val="0"/>
              </a:spcAft>
              <a:buNone/>
              <a:defRPr sz="1500">
                <a:solidFill>
                  <a:srgbClr val="0086BF"/>
                </a:solidFill>
              </a:defRPr>
            </a:lvl6pPr>
            <a:lvl7pPr lvl="6" rtl="0">
              <a:spcBef>
                <a:spcPts val="0"/>
              </a:spcBef>
              <a:spcAft>
                <a:spcPts val="0"/>
              </a:spcAft>
              <a:buNone/>
              <a:defRPr sz="1500">
                <a:solidFill>
                  <a:srgbClr val="0086BF"/>
                </a:solidFill>
              </a:defRPr>
            </a:lvl7pPr>
            <a:lvl8pPr lvl="7" rtl="0">
              <a:spcBef>
                <a:spcPts val="0"/>
              </a:spcBef>
              <a:spcAft>
                <a:spcPts val="0"/>
              </a:spcAft>
              <a:buNone/>
              <a:defRPr sz="1500">
                <a:solidFill>
                  <a:srgbClr val="0086BF"/>
                </a:solidFill>
              </a:defRPr>
            </a:lvl8pPr>
            <a:lvl9pPr lvl="8" rtl="0">
              <a:spcBef>
                <a:spcPts val="0"/>
              </a:spcBef>
              <a:spcAft>
                <a:spcPts val="0"/>
              </a:spcAft>
              <a:buNone/>
              <a:defRPr sz="1500">
                <a:solidFill>
                  <a:srgbClr val="0086BF"/>
                </a:solidFill>
              </a:defRPr>
            </a:lvl9pPr>
          </a:lstStyle>
          <a:p>
            <a:endParaRPr/>
          </a:p>
        </p:txBody>
      </p:sp>
      <p:pic>
        <p:nvPicPr>
          <p:cNvPr id="50" name="Google Shape;50;p9"/>
          <p:cNvPicPr preferRelativeResize="0"/>
          <p:nvPr/>
        </p:nvPicPr>
        <p:blipFill rotWithShape="1">
          <a:blip r:embed="rId3">
            <a:alphaModFix/>
          </a:blip>
          <a:srcRect t="109" b="109"/>
          <a:stretch/>
        </p:blipFill>
        <p:spPr>
          <a:xfrm>
            <a:off x="414891" y="405263"/>
            <a:ext cx="1078668" cy="1565664"/>
          </a:xfrm>
          <a:prstGeom prst="rect">
            <a:avLst/>
          </a:prstGeom>
          <a:noFill/>
          <a:ln>
            <a:noFill/>
          </a:ln>
        </p:spPr>
      </p:pic>
      <p:sp>
        <p:nvSpPr>
          <p:cNvPr id="51" name="Google Shape;51;p9"/>
          <p:cNvSpPr txBox="1">
            <a:spLocks noGrp="1"/>
          </p:cNvSpPr>
          <p:nvPr>
            <p:ph type="sldNum" idx="12"/>
          </p:nvPr>
        </p:nvSpPr>
        <p:spPr>
          <a:xfrm>
            <a:off x="8556784" y="4749851"/>
            <a:ext cx="548700" cy="393600"/>
          </a:xfrm>
          <a:prstGeom prst="rect">
            <a:avLst/>
          </a:prstGeom>
        </p:spPr>
        <p:txBody>
          <a:bodyPr spcFirstLastPara="1" wrap="square" lIns="91400" tIns="91400" rIns="91400" bIns="91400" anchor="t" anchorCtr="0">
            <a:noAutofit/>
          </a:bodyPr>
          <a:lstStyle>
            <a:lvl1pPr lvl="0">
              <a:buNone/>
              <a:defRPr sz="1300">
                <a:solidFill>
                  <a:srgbClr val="487A7B"/>
                </a:solidFill>
                <a:latin typeface="Montserrat Light"/>
                <a:ea typeface="Montserrat Light"/>
                <a:cs typeface="Montserrat Light"/>
                <a:sym typeface="Montserrat Light"/>
              </a:defRPr>
            </a:lvl1pPr>
            <a:lvl2pPr lvl="1">
              <a:buNone/>
              <a:defRPr sz="1300">
                <a:solidFill>
                  <a:srgbClr val="487A7B"/>
                </a:solidFill>
                <a:latin typeface="Montserrat Light"/>
                <a:ea typeface="Montserrat Light"/>
                <a:cs typeface="Montserrat Light"/>
                <a:sym typeface="Montserrat Light"/>
              </a:defRPr>
            </a:lvl2pPr>
            <a:lvl3pPr lvl="2">
              <a:buNone/>
              <a:defRPr sz="1300">
                <a:solidFill>
                  <a:srgbClr val="487A7B"/>
                </a:solidFill>
                <a:latin typeface="Montserrat Light"/>
                <a:ea typeface="Montserrat Light"/>
                <a:cs typeface="Montserrat Light"/>
                <a:sym typeface="Montserrat Light"/>
              </a:defRPr>
            </a:lvl3pPr>
            <a:lvl4pPr lvl="3">
              <a:buNone/>
              <a:defRPr sz="1300">
                <a:solidFill>
                  <a:srgbClr val="487A7B"/>
                </a:solidFill>
                <a:latin typeface="Montserrat Light"/>
                <a:ea typeface="Montserrat Light"/>
                <a:cs typeface="Montserrat Light"/>
                <a:sym typeface="Montserrat Light"/>
              </a:defRPr>
            </a:lvl4pPr>
            <a:lvl5pPr lvl="4">
              <a:buNone/>
              <a:defRPr sz="1300">
                <a:solidFill>
                  <a:srgbClr val="487A7B"/>
                </a:solidFill>
                <a:latin typeface="Montserrat Light"/>
                <a:ea typeface="Montserrat Light"/>
                <a:cs typeface="Montserrat Light"/>
                <a:sym typeface="Montserrat Light"/>
              </a:defRPr>
            </a:lvl5pPr>
            <a:lvl6pPr lvl="5">
              <a:buNone/>
              <a:defRPr sz="1300">
                <a:solidFill>
                  <a:srgbClr val="487A7B"/>
                </a:solidFill>
                <a:latin typeface="Montserrat Light"/>
                <a:ea typeface="Montserrat Light"/>
                <a:cs typeface="Montserrat Light"/>
                <a:sym typeface="Montserrat Light"/>
              </a:defRPr>
            </a:lvl6pPr>
            <a:lvl7pPr lvl="6">
              <a:buNone/>
              <a:defRPr sz="1300">
                <a:solidFill>
                  <a:srgbClr val="487A7B"/>
                </a:solidFill>
                <a:latin typeface="Montserrat Light"/>
                <a:ea typeface="Montserrat Light"/>
                <a:cs typeface="Montserrat Light"/>
                <a:sym typeface="Montserrat Light"/>
              </a:defRPr>
            </a:lvl7pPr>
            <a:lvl8pPr lvl="7">
              <a:buNone/>
              <a:defRPr sz="1300">
                <a:solidFill>
                  <a:srgbClr val="487A7B"/>
                </a:solidFill>
                <a:latin typeface="Montserrat Light"/>
                <a:ea typeface="Montserrat Light"/>
                <a:cs typeface="Montserrat Light"/>
                <a:sym typeface="Montserrat Light"/>
              </a:defRPr>
            </a:lvl8pPr>
            <a:lvl9pPr lvl="8">
              <a:buNone/>
              <a:defRPr sz="1300">
                <a:solidFill>
                  <a:srgbClr val="487A7B"/>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pic>
        <p:nvPicPr>
          <p:cNvPr id="52" name="Google Shape;52;p9"/>
          <p:cNvPicPr preferRelativeResize="0"/>
          <p:nvPr/>
        </p:nvPicPr>
        <p:blipFill>
          <a:blip r:embed="rId4">
            <a:alphaModFix/>
          </a:blip>
          <a:stretch>
            <a:fillRect/>
          </a:stretch>
        </p:blipFill>
        <p:spPr>
          <a:xfrm>
            <a:off x="7266925" y="405275"/>
            <a:ext cx="1498674" cy="5033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Side Bar">
  <p:cSld name="TITLE_AND_TWO_COLUMNS_1">
    <p:spTree>
      <p:nvGrpSpPr>
        <p:cNvPr id="1" name="Shape 53"/>
        <p:cNvGrpSpPr/>
        <p:nvPr/>
      </p:nvGrpSpPr>
      <p:grpSpPr>
        <a:xfrm>
          <a:off x="0" y="0"/>
          <a:ext cx="0" cy="0"/>
          <a:chOff x="0" y="0"/>
          <a:chExt cx="0" cy="0"/>
        </a:xfrm>
      </p:grpSpPr>
      <p:sp>
        <p:nvSpPr>
          <p:cNvPr id="54" name="Google Shape;54;p10"/>
          <p:cNvSpPr/>
          <p:nvPr/>
        </p:nvSpPr>
        <p:spPr>
          <a:xfrm>
            <a:off x="6665050" y="0"/>
            <a:ext cx="2481300" cy="4654500"/>
          </a:xfrm>
          <a:prstGeom prst="rect">
            <a:avLst/>
          </a:prstGeom>
          <a:solidFill>
            <a:srgbClr val="6BCA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i="0" u="none" strike="noStrike" cap="none">
              <a:solidFill>
                <a:srgbClr val="FFFFFF"/>
              </a:solidFill>
              <a:latin typeface="Montserrat Light"/>
              <a:ea typeface="Montserrat Light"/>
              <a:cs typeface="Montserrat Light"/>
              <a:sym typeface="Montserrat Light"/>
            </a:endParaRPr>
          </a:p>
        </p:txBody>
      </p:sp>
      <p:sp>
        <p:nvSpPr>
          <p:cNvPr id="55" name="Google Shape;55;p10"/>
          <p:cNvSpPr txBox="1">
            <a:spLocks noGrp="1"/>
          </p:cNvSpPr>
          <p:nvPr>
            <p:ph type="title"/>
          </p:nvPr>
        </p:nvSpPr>
        <p:spPr>
          <a:xfrm>
            <a:off x="311700" y="231625"/>
            <a:ext cx="6227100" cy="572700"/>
          </a:xfrm>
          <a:prstGeom prst="rect">
            <a:avLst/>
          </a:prstGeom>
        </p:spPr>
        <p:txBody>
          <a:bodyPr spcFirstLastPara="1" wrap="square" lIns="91400" tIns="91400" rIns="91400" bIns="91400" anchor="t" anchorCtr="0">
            <a:noAutofit/>
          </a:bodyPr>
          <a:lstStyle>
            <a:lvl1pPr lvl="0" rtl="0">
              <a:spcBef>
                <a:spcPts val="0"/>
              </a:spcBef>
              <a:spcAft>
                <a:spcPts val="0"/>
              </a:spcAft>
              <a:buSzPts val="2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0"/>
          <p:cNvSpPr txBox="1">
            <a:spLocks noGrp="1"/>
          </p:cNvSpPr>
          <p:nvPr>
            <p:ph type="body" idx="1"/>
          </p:nvPr>
        </p:nvSpPr>
        <p:spPr>
          <a:xfrm>
            <a:off x="311705" y="1042350"/>
            <a:ext cx="6081000" cy="3416400"/>
          </a:xfrm>
          <a:prstGeom prst="rect">
            <a:avLst/>
          </a:prstGeom>
        </p:spPr>
        <p:txBody>
          <a:bodyPr spcFirstLastPara="1" wrap="square" lIns="91400" tIns="91400" rIns="91400" bIns="91400" anchor="t" anchorCtr="0">
            <a:noAutofit/>
          </a:bodyPr>
          <a:lstStyle>
            <a:lvl1pPr marL="457200" lvl="0" indent="-323850" rtl="0">
              <a:spcBef>
                <a:spcPts val="0"/>
              </a:spcBef>
              <a:spcAft>
                <a:spcPts val="0"/>
              </a:spcAft>
              <a:buSzPts val="1500"/>
              <a:buChar char="●"/>
              <a:defRPr/>
            </a:lvl1pPr>
            <a:lvl2pPr marL="914400" lvl="1" indent="-317500" rtl="0">
              <a:spcBef>
                <a:spcPts val="800"/>
              </a:spcBef>
              <a:spcAft>
                <a:spcPts val="0"/>
              </a:spcAft>
              <a:buSzPts val="1400"/>
              <a:buChar char="○"/>
              <a:defRPr/>
            </a:lvl2pPr>
            <a:lvl3pPr marL="1371600" lvl="2" indent="-298450" rtl="0">
              <a:spcBef>
                <a:spcPts val="800"/>
              </a:spcBef>
              <a:spcAft>
                <a:spcPts val="0"/>
              </a:spcAft>
              <a:buSzPts val="1100"/>
              <a:buChar char="■"/>
              <a:defRPr/>
            </a:lvl3pPr>
            <a:lvl4pPr marL="1828800" lvl="3" indent="-285750" rtl="0">
              <a:spcBef>
                <a:spcPts val="800"/>
              </a:spcBef>
              <a:spcAft>
                <a:spcPts val="0"/>
              </a:spcAft>
              <a:buSzPts val="900"/>
              <a:buChar char="●"/>
              <a:defRPr/>
            </a:lvl4pPr>
            <a:lvl5pPr marL="2286000" lvl="4" indent="-285750" rtl="0">
              <a:spcBef>
                <a:spcPts val="800"/>
              </a:spcBef>
              <a:spcAft>
                <a:spcPts val="0"/>
              </a:spcAft>
              <a:buSzPts val="900"/>
              <a:buChar char="○"/>
              <a:defRPr/>
            </a:lvl5pPr>
            <a:lvl6pPr marL="2743200" lvl="5" indent="-285750" rtl="0">
              <a:spcBef>
                <a:spcPts val="800"/>
              </a:spcBef>
              <a:spcAft>
                <a:spcPts val="0"/>
              </a:spcAft>
              <a:buSzPts val="900"/>
              <a:buChar char="■"/>
              <a:defRPr/>
            </a:lvl6pPr>
            <a:lvl7pPr marL="3200400" lvl="6" indent="-285750" rtl="0">
              <a:spcBef>
                <a:spcPts val="800"/>
              </a:spcBef>
              <a:spcAft>
                <a:spcPts val="0"/>
              </a:spcAft>
              <a:buSzPts val="900"/>
              <a:buChar char="●"/>
              <a:defRPr/>
            </a:lvl7pPr>
            <a:lvl8pPr marL="3657600" lvl="7" indent="-285750" rtl="0">
              <a:spcBef>
                <a:spcPts val="800"/>
              </a:spcBef>
              <a:spcAft>
                <a:spcPts val="0"/>
              </a:spcAft>
              <a:buSzPts val="900"/>
              <a:buChar char="○"/>
              <a:defRPr/>
            </a:lvl8pPr>
            <a:lvl9pPr marL="4114800" lvl="8" indent="-285750" rtl="0">
              <a:spcBef>
                <a:spcPts val="800"/>
              </a:spcBef>
              <a:spcAft>
                <a:spcPts val="800"/>
              </a:spcAft>
              <a:buSzPts val="900"/>
              <a:buChar char="■"/>
              <a:defRPr/>
            </a:lvl9pPr>
          </a:lstStyle>
          <a:p>
            <a:endParaRPr/>
          </a:p>
        </p:txBody>
      </p:sp>
      <p:sp>
        <p:nvSpPr>
          <p:cNvPr id="57" name="Google Shape;57;p10"/>
          <p:cNvSpPr txBox="1">
            <a:spLocks noGrp="1"/>
          </p:cNvSpPr>
          <p:nvPr>
            <p:ph type="body" idx="2"/>
          </p:nvPr>
        </p:nvSpPr>
        <p:spPr>
          <a:xfrm>
            <a:off x="6855684" y="879163"/>
            <a:ext cx="2103900" cy="2458200"/>
          </a:xfrm>
          <a:prstGeom prst="rect">
            <a:avLst/>
          </a:prstGeom>
        </p:spPr>
        <p:txBody>
          <a:bodyPr spcFirstLastPara="1" wrap="square" lIns="91400" tIns="91400" rIns="91400" bIns="91400" anchor="t" anchorCtr="0">
            <a:noAutofit/>
          </a:bodyPr>
          <a:lstStyle>
            <a:lvl1pPr marL="457200" lvl="0" indent="-304800" rtl="0">
              <a:spcBef>
                <a:spcPts val="0"/>
              </a:spcBef>
              <a:spcAft>
                <a:spcPts val="0"/>
              </a:spcAft>
              <a:buClr>
                <a:srgbClr val="FFFFFF"/>
              </a:buClr>
              <a:buSzPts val="1200"/>
              <a:buChar char="●"/>
              <a:defRPr sz="1200">
                <a:solidFill>
                  <a:srgbClr val="FFFFFF"/>
                </a:solidFill>
              </a:defRPr>
            </a:lvl1pPr>
            <a:lvl2pPr marL="914400" lvl="1" indent="-304800" rtl="0">
              <a:spcBef>
                <a:spcPts val="1000"/>
              </a:spcBef>
              <a:spcAft>
                <a:spcPts val="0"/>
              </a:spcAft>
              <a:buClr>
                <a:srgbClr val="FFFFFF"/>
              </a:buClr>
              <a:buSzPts val="1200"/>
              <a:buChar char="○"/>
              <a:defRPr sz="1200">
                <a:solidFill>
                  <a:srgbClr val="FFFFFF"/>
                </a:solidFill>
              </a:defRPr>
            </a:lvl2pPr>
            <a:lvl3pPr marL="1371600" lvl="2" indent="-304800" rtl="0">
              <a:spcBef>
                <a:spcPts val="1000"/>
              </a:spcBef>
              <a:spcAft>
                <a:spcPts val="0"/>
              </a:spcAft>
              <a:buClr>
                <a:srgbClr val="FFFFFF"/>
              </a:buClr>
              <a:buSzPts val="1200"/>
              <a:buChar char="■"/>
              <a:defRPr sz="1200">
                <a:solidFill>
                  <a:srgbClr val="FFFFFF"/>
                </a:solidFill>
              </a:defRPr>
            </a:lvl3pPr>
            <a:lvl4pPr marL="1828800" lvl="3" indent="-304800" rtl="0">
              <a:spcBef>
                <a:spcPts val="1000"/>
              </a:spcBef>
              <a:spcAft>
                <a:spcPts val="0"/>
              </a:spcAft>
              <a:buClr>
                <a:srgbClr val="FFFFFF"/>
              </a:buClr>
              <a:buSzPts val="1200"/>
              <a:buChar char="●"/>
              <a:defRPr sz="1200">
                <a:solidFill>
                  <a:srgbClr val="FFFFFF"/>
                </a:solidFill>
              </a:defRPr>
            </a:lvl4pPr>
            <a:lvl5pPr marL="2286000" lvl="4" indent="-304800" rtl="0">
              <a:spcBef>
                <a:spcPts val="1000"/>
              </a:spcBef>
              <a:spcAft>
                <a:spcPts val="0"/>
              </a:spcAft>
              <a:buClr>
                <a:srgbClr val="FFFFFF"/>
              </a:buClr>
              <a:buSzPts val="1200"/>
              <a:buChar char="○"/>
              <a:defRPr sz="1200">
                <a:solidFill>
                  <a:srgbClr val="FFFFFF"/>
                </a:solidFill>
              </a:defRPr>
            </a:lvl5pPr>
            <a:lvl6pPr marL="2743200" lvl="5" indent="-304800" rtl="0">
              <a:spcBef>
                <a:spcPts val="1000"/>
              </a:spcBef>
              <a:spcAft>
                <a:spcPts val="0"/>
              </a:spcAft>
              <a:buClr>
                <a:srgbClr val="FFFFFF"/>
              </a:buClr>
              <a:buSzPts val="1200"/>
              <a:buChar char="■"/>
              <a:defRPr sz="1200">
                <a:solidFill>
                  <a:srgbClr val="FFFFFF"/>
                </a:solidFill>
              </a:defRPr>
            </a:lvl6pPr>
            <a:lvl7pPr marL="3200400" lvl="6" indent="-304800" rtl="0">
              <a:spcBef>
                <a:spcPts val="1000"/>
              </a:spcBef>
              <a:spcAft>
                <a:spcPts val="0"/>
              </a:spcAft>
              <a:buClr>
                <a:srgbClr val="FFFFFF"/>
              </a:buClr>
              <a:buSzPts val="1200"/>
              <a:buChar char="●"/>
              <a:defRPr sz="1200">
                <a:solidFill>
                  <a:srgbClr val="FFFFFF"/>
                </a:solidFill>
              </a:defRPr>
            </a:lvl7pPr>
            <a:lvl8pPr marL="3657600" lvl="7" indent="-304800" rtl="0">
              <a:spcBef>
                <a:spcPts val="1000"/>
              </a:spcBef>
              <a:spcAft>
                <a:spcPts val="0"/>
              </a:spcAft>
              <a:buClr>
                <a:srgbClr val="FFFFFF"/>
              </a:buClr>
              <a:buSzPts val="1200"/>
              <a:buChar char="○"/>
              <a:defRPr sz="1200">
                <a:solidFill>
                  <a:srgbClr val="FFFFFF"/>
                </a:solidFill>
              </a:defRPr>
            </a:lvl8pPr>
            <a:lvl9pPr marL="4114800" lvl="8" indent="-304800" rtl="0">
              <a:spcBef>
                <a:spcPts val="1000"/>
              </a:spcBef>
              <a:spcAft>
                <a:spcPts val="1000"/>
              </a:spcAft>
              <a:buClr>
                <a:srgbClr val="FFFFFF"/>
              </a:buClr>
              <a:buSzPts val="1200"/>
              <a:buChar char="■"/>
              <a:defRPr sz="1200">
                <a:solidFill>
                  <a:srgbClr val="FFFFFF"/>
                </a:solidFill>
              </a:defRPr>
            </a:lvl9pPr>
          </a:lstStyle>
          <a:p>
            <a:endParaRPr/>
          </a:p>
        </p:txBody>
      </p:sp>
      <p:sp>
        <p:nvSpPr>
          <p:cNvPr id="58" name="Google Shape;58;p10"/>
          <p:cNvSpPr txBox="1">
            <a:spLocks noGrp="1"/>
          </p:cNvSpPr>
          <p:nvPr>
            <p:ph type="sldNum" idx="12"/>
          </p:nvPr>
        </p:nvSpPr>
        <p:spPr>
          <a:xfrm>
            <a:off x="8803302" y="4732050"/>
            <a:ext cx="266100" cy="393600"/>
          </a:xfrm>
          <a:prstGeom prst="rect">
            <a:avLst/>
          </a:prstGeom>
        </p:spPr>
        <p:txBody>
          <a:bodyPr spcFirstLastPara="1" wrap="square" lIns="91400" tIns="91400" rIns="91400" bIns="914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0"/>
          <p:cNvSpPr txBox="1">
            <a:spLocks noGrp="1"/>
          </p:cNvSpPr>
          <p:nvPr>
            <p:ph type="subTitle" idx="3"/>
          </p:nvPr>
        </p:nvSpPr>
        <p:spPr>
          <a:xfrm>
            <a:off x="6855684" y="292906"/>
            <a:ext cx="2103900" cy="572700"/>
          </a:xfrm>
          <a:prstGeom prst="rect">
            <a:avLst/>
          </a:prstGeom>
        </p:spPr>
        <p:txBody>
          <a:bodyPr spcFirstLastPara="1" wrap="square" lIns="91400" tIns="91400" rIns="91400" bIns="91400" anchor="t" anchorCtr="0">
            <a:noAutofit/>
          </a:bodyPr>
          <a:lstStyle>
            <a:lvl1pPr lvl="0" rtl="0">
              <a:spcBef>
                <a:spcPts val="0"/>
              </a:spcBef>
              <a:spcAft>
                <a:spcPts val="0"/>
              </a:spcAft>
              <a:buNone/>
              <a:defRPr sz="1200" b="1">
                <a:solidFill>
                  <a:srgbClr val="FFFFFF"/>
                </a:solidFill>
                <a:latin typeface="Montserrat"/>
                <a:ea typeface="Montserrat"/>
                <a:cs typeface="Montserrat"/>
                <a:sym typeface="Montserrat"/>
              </a:defRPr>
            </a:lvl1pPr>
            <a:lvl2pPr lvl="1" rtl="0">
              <a:spcBef>
                <a:spcPts val="800"/>
              </a:spcBef>
              <a:spcAft>
                <a:spcPts val="0"/>
              </a:spcAft>
              <a:buNone/>
              <a:defRPr sz="1200" b="1">
                <a:solidFill>
                  <a:srgbClr val="FFFFFF"/>
                </a:solidFill>
                <a:latin typeface="Montserrat"/>
                <a:ea typeface="Montserrat"/>
                <a:cs typeface="Montserrat"/>
                <a:sym typeface="Montserrat"/>
              </a:defRPr>
            </a:lvl2pPr>
            <a:lvl3pPr lvl="2" rtl="0">
              <a:spcBef>
                <a:spcPts val="800"/>
              </a:spcBef>
              <a:spcAft>
                <a:spcPts val="0"/>
              </a:spcAft>
              <a:buNone/>
              <a:defRPr sz="1200" b="1">
                <a:solidFill>
                  <a:srgbClr val="FFFFFF"/>
                </a:solidFill>
                <a:latin typeface="Montserrat"/>
                <a:ea typeface="Montserrat"/>
                <a:cs typeface="Montserrat"/>
                <a:sym typeface="Montserrat"/>
              </a:defRPr>
            </a:lvl3pPr>
            <a:lvl4pPr lvl="3" rtl="0">
              <a:spcBef>
                <a:spcPts val="800"/>
              </a:spcBef>
              <a:spcAft>
                <a:spcPts val="0"/>
              </a:spcAft>
              <a:buNone/>
              <a:defRPr sz="1200" b="1">
                <a:solidFill>
                  <a:srgbClr val="FFFFFF"/>
                </a:solidFill>
                <a:latin typeface="Montserrat"/>
                <a:ea typeface="Montserrat"/>
                <a:cs typeface="Montserrat"/>
                <a:sym typeface="Montserrat"/>
              </a:defRPr>
            </a:lvl4pPr>
            <a:lvl5pPr lvl="4" rtl="0">
              <a:spcBef>
                <a:spcPts val="800"/>
              </a:spcBef>
              <a:spcAft>
                <a:spcPts val="0"/>
              </a:spcAft>
              <a:buNone/>
              <a:defRPr sz="1200" b="1">
                <a:solidFill>
                  <a:srgbClr val="FFFFFF"/>
                </a:solidFill>
                <a:latin typeface="Montserrat"/>
                <a:ea typeface="Montserrat"/>
                <a:cs typeface="Montserrat"/>
                <a:sym typeface="Montserrat"/>
              </a:defRPr>
            </a:lvl5pPr>
            <a:lvl6pPr lvl="5" rtl="0">
              <a:spcBef>
                <a:spcPts val="800"/>
              </a:spcBef>
              <a:spcAft>
                <a:spcPts val="0"/>
              </a:spcAft>
              <a:buNone/>
              <a:defRPr sz="1200" b="1">
                <a:solidFill>
                  <a:srgbClr val="FFFFFF"/>
                </a:solidFill>
                <a:latin typeface="Montserrat"/>
                <a:ea typeface="Montserrat"/>
                <a:cs typeface="Montserrat"/>
                <a:sym typeface="Montserrat"/>
              </a:defRPr>
            </a:lvl6pPr>
            <a:lvl7pPr lvl="6" rtl="0">
              <a:spcBef>
                <a:spcPts val="800"/>
              </a:spcBef>
              <a:spcAft>
                <a:spcPts val="0"/>
              </a:spcAft>
              <a:buNone/>
              <a:defRPr sz="1200" b="1">
                <a:solidFill>
                  <a:srgbClr val="FFFFFF"/>
                </a:solidFill>
                <a:latin typeface="Montserrat"/>
                <a:ea typeface="Montserrat"/>
                <a:cs typeface="Montserrat"/>
                <a:sym typeface="Montserrat"/>
              </a:defRPr>
            </a:lvl7pPr>
            <a:lvl8pPr lvl="7" rtl="0">
              <a:spcBef>
                <a:spcPts val="800"/>
              </a:spcBef>
              <a:spcAft>
                <a:spcPts val="0"/>
              </a:spcAft>
              <a:buNone/>
              <a:defRPr sz="1200" b="1">
                <a:solidFill>
                  <a:srgbClr val="FFFFFF"/>
                </a:solidFill>
                <a:latin typeface="Montserrat"/>
                <a:ea typeface="Montserrat"/>
                <a:cs typeface="Montserrat"/>
                <a:sym typeface="Montserrat"/>
              </a:defRPr>
            </a:lvl8pPr>
            <a:lvl9pPr lvl="8" rtl="0">
              <a:spcBef>
                <a:spcPts val="800"/>
              </a:spcBef>
              <a:spcAft>
                <a:spcPts val="800"/>
              </a:spcAft>
              <a:buNone/>
              <a:defRPr sz="1200" b="1">
                <a:solidFill>
                  <a:srgbClr val="FFFFFF"/>
                </a:solidFill>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4700725"/>
            <a:ext cx="9144000" cy="442800"/>
          </a:xfrm>
          <a:prstGeom prst="rect">
            <a:avLst/>
          </a:prstGeom>
          <a:solidFill>
            <a:srgbClr val="00B5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888888"/>
              </a:solidFill>
            </a:endParaRPr>
          </a:p>
        </p:txBody>
      </p:sp>
      <p:sp>
        <p:nvSpPr>
          <p:cNvPr id="7" name="Google Shape;7;p1"/>
          <p:cNvSpPr txBox="1"/>
          <p:nvPr/>
        </p:nvSpPr>
        <p:spPr>
          <a:xfrm>
            <a:off x="5724476" y="4869474"/>
            <a:ext cx="3086700" cy="273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None/>
            </a:pPr>
            <a:r>
              <a:rPr lang="en" sz="800">
                <a:solidFill>
                  <a:srgbClr val="FFFFFF"/>
                </a:solidFill>
                <a:latin typeface="Montserrat Light"/>
                <a:ea typeface="Montserrat Light"/>
                <a:cs typeface="Montserrat Light"/>
                <a:sym typeface="Montserrat Light"/>
              </a:rPr>
              <a:t>finos.</a:t>
            </a:r>
            <a:r>
              <a:rPr lang="en" sz="800" b="0" i="0" u="none" strike="noStrike" cap="none">
                <a:solidFill>
                  <a:srgbClr val="FFFFFF"/>
                </a:solidFill>
                <a:latin typeface="Montserrat Light"/>
                <a:ea typeface="Montserrat Light"/>
                <a:cs typeface="Montserrat Light"/>
                <a:sym typeface="Montserrat Light"/>
              </a:rPr>
              <a:t>org</a:t>
            </a:r>
            <a:endParaRPr sz="800" b="0" i="0" u="none" strike="noStrike" cap="none">
              <a:solidFill>
                <a:srgbClr val="FFFFFF"/>
              </a:solidFill>
              <a:latin typeface="Montserrat Light"/>
              <a:ea typeface="Montserrat Light"/>
              <a:cs typeface="Montserrat Light"/>
              <a:sym typeface="Montserrat Light"/>
            </a:endParaRPr>
          </a:p>
        </p:txBody>
      </p:sp>
      <p:sp>
        <p:nvSpPr>
          <p:cNvPr id="8" name="Google Shape;8;p1"/>
          <p:cNvSpPr txBox="1"/>
          <p:nvPr/>
        </p:nvSpPr>
        <p:spPr>
          <a:xfrm>
            <a:off x="1042268" y="4869474"/>
            <a:ext cx="3086700" cy="273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800" b="0" i="0" u="none" strike="noStrike" cap="none">
                <a:solidFill>
                  <a:srgbClr val="FFFFFF"/>
                </a:solidFill>
                <a:latin typeface="Montserrat Light"/>
                <a:ea typeface="Montserrat Light"/>
                <a:cs typeface="Montserrat Light"/>
                <a:sym typeface="Montserrat Light"/>
              </a:rPr>
              <a:t>Fintech Open Source Foundation</a:t>
            </a:r>
            <a:endParaRPr sz="800" b="0" i="0" u="none" strike="noStrike" cap="none">
              <a:solidFill>
                <a:srgbClr val="FFFFFF"/>
              </a:solidFill>
              <a:latin typeface="Montserrat Light"/>
              <a:ea typeface="Montserrat Light"/>
              <a:cs typeface="Montserrat Light"/>
              <a:sym typeface="Montserrat Light"/>
            </a:endParaRPr>
          </a:p>
        </p:txBody>
      </p:sp>
      <p:pic>
        <p:nvPicPr>
          <p:cNvPr id="9" name="Google Shape;9;p1"/>
          <p:cNvPicPr preferRelativeResize="0"/>
          <p:nvPr/>
        </p:nvPicPr>
        <p:blipFill rotWithShape="1">
          <a:blip r:embed="rId11">
            <a:alphaModFix/>
          </a:blip>
          <a:srcRect b="72172"/>
          <a:stretch/>
        </p:blipFill>
        <p:spPr>
          <a:xfrm>
            <a:off x="325125" y="4869475"/>
            <a:ext cx="919201" cy="205824"/>
          </a:xfrm>
          <a:prstGeom prst="rect">
            <a:avLst/>
          </a:prstGeom>
          <a:noFill/>
          <a:ln>
            <a:noFill/>
          </a:ln>
        </p:spPr>
      </p:pic>
      <p:sp>
        <p:nvSpPr>
          <p:cNvPr id="10" name="Google Shape;10;p1"/>
          <p:cNvSpPr txBox="1">
            <a:spLocks noGrp="1"/>
          </p:cNvSpPr>
          <p:nvPr>
            <p:ph type="title"/>
          </p:nvPr>
        </p:nvSpPr>
        <p:spPr>
          <a:xfrm>
            <a:off x="311700" y="231631"/>
            <a:ext cx="8520600" cy="572700"/>
          </a:xfrm>
          <a:prstGeom prst="rect">
            <a:avLst/>
          </a:prstGeom>
          <a:noFill/>
          <a:ln>
            <a:noFill/>
          </a:ln>
        </p:spPr>
        <p:txBody>
          <a:bodyPr spcFirstLastPara="1" wrap="square" lIns="91400" tIns="91400" rIns="91400" bIns="91400" anchor="t" anchorCtr="0">
            <a:noAutofit/>
          </a:bodyPr>
          <a:lstStyle>
            <a:lvl1pPr lvl="0" rtl="0">
              <a:spcBef>
                <a:spcPts val="0"/>
              </a:spcBef>
              <a:spcAft>
                <a:spcPts val="0"/>
              </a:spcAft>
              <a:buClr>
                <a:srgbClr val="00B5E2"/>
              </a:buClr>
              <a:buSzPts val="2700"/>
              <a:buFont typeface="Montserrat Light"/>
              <a:buNone/>
              <a:defRPr sz="2700">
                <a:solidFill>
                  <a:srgbClr val="00B5E2"/>
                </a:solidFill>
                <a:latin typeface="Montserrat Light"/>
                <a:ea typeface="Montserrat Light"/>
                <a:cs typeface="Montserrat Light"/>
                <a:sym typeface="Montserrat Ligh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1" name="Google Shape;11;p1"/>
          <p:cNvSpPr txBox="1">
            <a:spLocks noGrp="1"/>
          </p:cNvSpPr>
          <p:nvPr>
            <p:ph type="body" idx="1"/>
          </p:nvPr>
        </p:nvSpPr>
        <p:spPr>
          <a:xfrm>
            <a:off x="311700" y="1038175"/>
            <a:ext cx="8520600" cy="3416400"/>
          </a:xfrm>
          <a:prstGeom prst="rect">
            <a:avLst/>
          </a:prstGeom>
          <a:noFill/>
          <a:ln>
            <a:noFill/>
          </a:ln>
        </p:spPr>
        <p:txBody>
          <a:bodyPr spcFirstLastPara="1" wrap="square" lIns="91400" tIns="91400" rIns="91400" bIns="91400" anchor="t" anchorCtr="0">
            <a:noAutofit/>
          </a:bodyPr>
          <a:lstStyle>
            <a:lvl1pPr marL="457200" lvl="0" indent="-323850" rtl="0">
              <a:lnSpc>
                <a:spcPct val="112000"/>
              </a:lnSpc>
              <a:spcBef>
                <a:spcPts val="0"/>
              </a:spcBef>
              <a:spcAft>
                <a:spcPts val="0"/>
              </a:spcAft>
              <a:buClr>
                <a:srgbClr val="888888"/>
              </a:buClr>
              <a:buSzPts val="1500"/>
              <a:buFont typeface="Montserrat Light"/>
              <a:buChar char="●"/>
              <a:defRPr sz="1500">
                <a:solidFill>
                  <a:srgbClr val="487A7B"/>
                </a:solidFill>
                <a:latin typeface="Montserrat Light"/>
                <a:ea typeface="Montserrat Light"/>
                <a:cs typeface="Montserrat Light"/>
                <a:sym typeface="Montserrat Light"/>
              </a:defRPr>
            </a:lvl1pPr>
            <a:lvl2pPr marL="914400" lvl="1" indent="-317500" rtl="0">
              <a:lnSpc>
                <a:spcPct val="112000"/>
              </a:lnSpc>
              <a:spcBef>
                <a:spcPts val="800"/>
              </a:spcBef>
              <a:spcAft>
                <a:spcPts val="0"/>
              </a:spcAft>
              <a:buClr>
                <a:srgbClr val="888888"/>
              </a:buClr>
              <a:buSzPts val="1400"/>
              <a:buFont typeface="Montserrat Light"/>
              <a:buChar char="○"/>
              <a:defRPr sz="1400">
                <a:solidFill>
                  <a:srgbClr val="487A7B"/>
                </a:solidFill>
                <a:latin typeface="Montserrat Light"/>
                <a:ea typeface="Montserrat Light"/>
                <a:cs typeface="Montserrat Light"/>
                <a:sym typeface="Montserrat Light"/>
              </a:defRPr>
            </a:lvl2pPr>
            <a:lvl3pPr marL="1371600" lvl="2" indent="-298450" rtl="0">
              <a:lnSpc>
                <a:spcPct val="112000"/>
              </a:lnSpc>
              <a:spcBef>
                <a:spcPts val="800"/>
              </a:spcBef>
              <a:spcAft>
                <a:spcPts val="0"/>
              </a:spcAft>
              <a:buClr>
                <a:srgbClr val="888888"/>
              </a:buClr>
              <a:buSzPts val="1100"/>
              <a:buFont typeface="Montserrat Light"/>
              <a:buChar char="■"/>
              <a:defRPr sz="1100">
                <a:solidFill>
                  <a:srgbClr val="487A7B"/>
                </a:solidFill>
                <a:latin typeface="Montserrat Light"/>
                <a:ea typeface="Montserrat Light"/>
                <a:cs typeface="Montserrat Light"/>
                <a:sym typeface="Montserrat Light"/>
              </a:defRPr>
            </a:lvl3pPr>
            <a:lvl4pPr marL="1828800" lvl="3"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4pPr>
            <a:lvl5pPr marL="2286000" lvl="4"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5pPr>
            <a:lvl6pPr marL="2743200" lvl="5"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6pPr>
            <a:lvl7pPr marL="3200400" lvl="6"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7pPr>
            <a:lvl8pPr marL="3657600" lvl="7" indent="-285750" rtl="0">
              <a:lnSpc>
                <a:spcPct val="112000"/>
              </a:lnSpc>
              <a:spcBef>
                <a:spcPts val="800"/>
              </a:spcBef>
              <a:spcAft>
                <a:spcPts val="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8pPr>
            <a:lvl9pPr marL="4114800" lvl="8" indent="-285750" rtl="0">
              <a:lnSpc>
                <a:spcPct val="112000"/>
              </a:lnSpc>
              <a:spcBef>
                <a:spcPts val="800"/>
              </a:spcBef>
              <a:spcAft>
                <a:spcPts val="800"/>
              </a:spcAft>
              <a:buClr>
                <a:srgbClr val="888888"/>
              </a:buClr>
              <a:buSzPts val="900"/>
              <a:buFont typeface="Montserrat Light"/>
              <a:buChar char="■"/>
              <a:defRPr sz="900">
                <a:solidFill>
                  <a:srgbClr val="487A7B"/>
                </a:solidFill>
                <a:latin typeface="Montserrat Light"/>
                <a:ea typeface="Montserrat Light"/>
                <a:cs typeface="Montserrat Light"/>
                <a:sym typeface="Montserrat Light"/>
              </a:defRPr>
            </a:lvl9pPr>
          </a:lstStyle>
          <a:p>
            <a:endParaRPr/>
          </a:p>
        </p:txBody>
      </p:sp>
      <p:sp>
        <p:nvSpPr>
          <p:cNvPr id="12" name="Google Shape;12;p1"/>
          <p:cNvSpPr txBox="1">
            <a:spLocks noGrp="1"/>
          </p:cNvSpPr>
          <p:nvPr>
            <p:ph type="sldNum" idx="12"/>
          </p:nvPr>
        </p:nvSpPr>
        <p:spPr>
          <a:xfrm>
            <a:off x="8803302" y="4732050"/>
            <a:ext cx="266100" cy="393600"/>
          </a:xfrm>
          <a:prstGeom prst="rect">
            <a:avLst/>
          </a:prstGeom>
          <a:noFill/>
          <a:ln>
            <a:noFill/>
          </a:ln>
        </p:spPr>
        <p:txBody>
          <a:bodyPr spcFirstLastPara="1" wrap="square" lIns="91400" tIns="91400" rIns="91400" bIns="91400" anchor="ctr" anchorCtr="0">
            <a:noAutofit/>
          </a:bodyPr>
          <a:lstStyle>
            <a:lvl1pPr lvl="0" algn="r" rtl="0">
              <a:buNone/>
              <a:defRPr sz="800">
                <a:solidFill>
                  <a:srgbClr val="FFFFFF"/>
                </a:solidFill>
                <a:latin typeface="Montserrat Medium"/>
                <a:ea typeface="Montserrat Medium"/>
                <a:cs typeface="Montserrat Medium"/>
                <a:sym typeface="Montserrat Medium"/>
              </a:defRPr>
            </a:lvl1pPr>
            <a:lvl2pPr lvl="1" algn="r" rtl="0">
              <a:buNone/>
              <a:defRPr sz="800">
                <a:solidFill>
                  <a:srgbClr val="FFFFFF"/>
                </a:solidFill>
                <a:latin typeface="Montserrat Medium"/>
                <a:ea typeface="Montserrat Medium"/>
                <a:cs typeface="Montserrat Medium"/>
                <a:sym typeface="Montserrat Medium"/>
              </a:defRPr>
            </a:lvl2pPr>
            <a:lvl3pPr lvl="2" algn="r" rtl="0">
              <a:buNone/>
              <a:defRPr sz="800">
                <a:solidFill>
                  <a:srgbClr val="FFFFFF"/>
                </a:solidFill>
                <a:latin typeface="Montserrat Medium"/>
                <a:ea typeface="Montserrat Medium"/>
                <a:cs typeface="Montserrat Medium"/>
                <a:sym typeface="Montserrat Medium"/>
              </a:defRPr>
            </a:lvl3pPr>
            <a:lvl4pPr lvl="3" algn="r" rtl="0">
              <a:buNone/>
              <a:defRPr sz="800">
                <a:solidFill>
                  <a:srgbClr val="FFFFFF"/>
                </a:solidFill>
                <a:latin typeface="Montserrat Medium"/>
                <a:ea typeface="Montserrat Medium"/>
                <a:cs typeface="Montserrat Medium"/>
                <a:sym typeface="Montserrat Medium"/>
              </a:defRPr>
            </a:lvl4pPr>
            <a:lvl5pPr lvl="4" algn="r" rtl="0">
              <a:buNone/>
              <a:defRPr sz="800">
                <a:solidFill>
                  <a:srgbClr val="FFFFFF"/>
                </a:solidFill>
                <a:latin typeface="Montserrat Medium"/>
                <a:ea typeface="Montserrat Medium"/>
                <a:cs typeface="Montserrat Medium"/>
                <a:sym typeface="Montserrat Medium"/>
              </a:defRPr>
            </a:lvl5pPr>
            <a:lvl6pPr lvl="5" algn="r" rtl="0">
              <a:buNone/>
              <a:defRPr sz="800">
                <a:solidFill>
                  <a:srgbClr val="FFFFFF"/>
                </a:solidFill>
                <a:latin typeface="Montserrat Medium"/>
                <a:ea typeface="Montserrat Medium"/>
                <a:cs typeface="Montserrat Medium"/>
                <a:sym typeface="Montserrat Medium"/>
              </a:defRPr>
            </a:lvl6pPr>
            <a:lvl7pPr lvl="6" algn="r" rtl="0">
              <a:buNone/>
              <a:defRPr sz="800">
                <a:solidFill>
                  <a:srgbClr val="FFFFFF"/>
                </a:solidFill>
                <a:latin typeface="Montserrat Medium"/>
                <a:ea typeface="Montserrat Medium"/>
                <a:cs typeface="Montserrat Medium"/>
                <a:sym typeface="Montserrat Medium"/>
              </a:defRPr>
            </a:lvl7pPr>
            <a:lvl8pPr lvl="7" algn="r" rtl="0">
              <a:buNone/>
              <a:defRPr sz="800">
                <a:solidFill>
                  <a:srgbClr val="FFFFFF"/>
                </a:solidFill>
                <a:latin typeface="Montserrat Medium"/>
                <a:ea typeface="Montserrat Medium"/>
                <a:cs typeface="Montserrat Medium"/>
                <a:sym typeface="Montserrat Medium"/>
              </a:defRPr>
            </a:lvl8pPr>
            <a:lvl9pPr lvl="8" algn="r" rtl="0">
              <a:buNone/>
              <a:defRPr sz="800">
                <a:solidFill>
                  <a:srgbClr val="FFFFFF"/>
                </a:solidFill>
                <a:latin typeface="Montserrat Medium"/>
                <a:ea typeface="Montserrat Medium"/>
                <a:cs typeface="Montserrat Medium"/>
                <a:sym typeface="Montserrat Medium"/>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1EFC357C-F361-2DC8-5A0F-C51BCF4A2464}"/>
              </a:ext>
            </a:extLst>
          </p:cNvPr>
          <p:cNvSpPr txBox="1"/>
          <p:nvPr userDrawn="1">
            <p:extLst>
              <p:ext uri="{1162E1C5-73C7-4A58-AE30-91384D911F3F}">
                <p184:classification xmlns:p184="http://schemas.microsoft.com/office/powerpoint/2018/4/main" xmlns="" val="ftr"/>
              </p:ext>
            </p:extLst>
          </p:nvPr>
        </p:nvSpPr>
        <p:spPr>
          <a:xfrm>
            <a:off x="4417187" y="4927600"/>
            <a:ext cx="33813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Public</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16">
          <p15:clr>
            <a:srgbClr val="F06B4A"/>
          </p15:clr>
        </p15:guide>
        <p15:guide id="2" pos="5545">
          <p15:clr>
            <a:srgbClr val="F06B4A"/>
          </p15:clr>
        </p15:guide>
        <p15:guide id="3" orient="horz" pos="255">
          <p15:clr>
            <a:srgbClr val="F06B4A"/>
          </p15:clr>
        </p15:guide>
        <p15:guide id="4" orient="horz" pos="728">
          <p15:clr>
            <a:srgbClr val="F06B4A"/>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87198" y="1837025"/>
            <a:ext cx="5205600" cy="12585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GAAD Hackathon</a:t>
            </a:r>
            <a:endParaRPr dirty="0"/>
          </a:p>
        </p:txBody>
      </p:sp>
      <p:sp>
        <p:nvSpPr>
          <p:cNvPr id="65" name="Google Shape;65;p11"/>
          <p:cNvSpPr txBox="1">
            <a:spLocks noGrp="1"/>
          </p:cNvSpPr>
          <p:nvPr>
            <p:ph type="subTitle" idx="1"/>
          </p:nvPr>
        </p:nvSpPr>
        <p:spPr>
          <a:xfrm>
            <a:off x="599974" y="3027650"/>
            <a:ext cx="5205600" cy="8778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Project Name: Next Gen Accessibility </a:t>
            </a:r>
            <a:endParaRPr dirty="0"/>
          </a:p>
          <a:p>
            <a:pPr marL="0" lvl="0" indent="0" algn="l" rtl="0">
              <a:spcBef>
                <a:spcPts val="0"/>
              </a:spcBef>
              <a:spcAft>
                <a:spcPts val="0"/>
              </a:spcAft>
              <a:buNone/>
            </a:pPr>
            <a:r>
              <a:rPr lang="en" dirty="0"/>
              <a:t>Team Name: ADA Ninjas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311700" y="0"/>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Why                                          Next Gen Accessibility</a:t>
            </a:r>
            <a:endParaRPr dirty="0"/>
          </a:p>
        </p:txBody>
      </p:sp>
      <p:sp>
        <p:nvSpPr>
          <p:cNvPr id="71" name="Google Shape;71;p12"/>
          <p:cNvSpPr txBox="1">
            <a:spLocks noGrp="1"/>
          </p:cNvSpPr>
          <p:nvPr>
            <p:ph type="body" idx="1"/>
          </p:nvPr>
        </p:nvSpPr>
        <p:spPr>
          <a:xfrm>
            <a:off x="311700" y="529721"/>
            <a:ext cx="8520600" cy="4170026"/>
          </a:xfrm>
          <a:prstGeom prst="rect">
            <a:avLst/>
          </a:prstGeom>
        </p:spPr>
        <p:txBody>
          <a:bodyPr spcFirstLastPara="1" wrap="square" lIns="91400" tIns="91400" rIns="91400" bIns="91400" anchor="t" anchorCtr="0">
            <a:noAutofit/>
          </a:bodyPr>
          <a:lstStyle/>
          <a:p>
            <a:pPr marL="285750" lvl="0" indent="-285750" algn="l" rtl="0">
              <a:spcBef>
                <a:spcPts val="0"/>
              </a:spcBef>
              <a:spcAft>
                <a:spcPts val="800"/>
              </a:spcAft>
              <a:buFont typeface="Wingdings" pitchFamily="2" charset="2"/>
              <a:buChar char="Ø"/>
            </a:pPr>
            <a:r>
              <a:rPr lang="en" sz="1600" b="1" dirty="0"/>
              <a:t>Challenging</a:t>
            </a:r>
            <a:r>
              <a:rPr lang="en" dirty="0"/>
              <a:t>: </a:t>
            </a:r>
            <a:r>
              <a:rPr lang="en" sz="1200" dirty="0"/>
              <a:t>Even the fully compliant WCAG 2.2 websites/apps with AAA </a:t>
            </a:r>
            <a:r>
              <a:rPr lang="en-US" sz="1200" dirty="0"/>
              <a:t>compliance levels can be challenging to consume for the people with disabilities. </a:t>
            </a:r>
          </a:p>
          <a:p>
            <a:pPr marL="285750" lvl="0" indent="-285750" algn="l" rtl="0">
              <a:spcBef>
                <a:spcPts val="0"/>
              </a:spcBef>
              <a:spcAft>
                <a:spcPts val="800"/>
              </a:spcAft>
              <a:buFont typeface="Wingdings" pitchFamily="2" charset="2"/>
              <a:buChar char="Ø"/>
            </a:pPr>
            <a:r>
              <a:rPr lang="en-US" sz="1600" b="1" dirty="0"/>
              <a:t>One Size Doesn’t Fit All</a:t>
            </a:r>
            <a:r>
              <a:rPr lang="en-US" dirty="0"/>
              <a:t>: </a:t>
            </a:r>
            <a:r>
              <a:rPr lang="en-US" sz="1200" dirty="0"/>
              <a:t>It is unfair to ask people with disabilities to consume a website/app that is not tailor made for them. </a:t>
            </a:r>
          </a:p>
          <a:p>
            <a:pPr marL="285750" lvl="0" indent="-285750" algn="l" rtl="0">
              <a:spcBef>
                <a:spcPts val="0"/>
              </a:spcBef>
              <a:spcAft>
                <a:spcPts val="800"/>
              </a:spcAft>
              <a:buFont typeface="Wingdings" pitchFamily="2" charset="2"/>
              <a:buChar char="Ø"/>
            </a:pPr>
            <a:endParaRPr lang="en-US" dirty="0"/>
          </a:p>
          <a:p>
            <a:pPr marL="285750" lvl="0" indent="-285750" algn="l" rtl="0">
              <a:spcBef>
                <a:spcPts val="0"/>
              </a:spcBef>
              <a:spcAft>
                <a:spcPts val="800"/>
              </a:spcAft>
              <a:buFont typeface="Wingdings" pitchFamily="2" charset="2"/>
              <a:buChar char="Ø"/>
            </a:pPr>
            <a:endParaRPr lang="en" dirty="0"/>
          </a:p>
          <a:p>
            <a:pPr marL="285750" lvl="0" indent="-285750" algn="l" rtl="0">
              <a:spcBef>
                <a:spcPts val="0"/>
              </a:spcBef>
              <a:spcAft>
                <a:spcPts val="800"/>
              </a:spcAft>
              <a:buFont typeface="Wingdings" pitchFamily="2" charset="2"/>
              <a:buChar char="Ø"/>
            </a:pPr>
            <a:endParaRPr dirty="0"/>
          </a:p>
        </p:txBody>
      </p:sp>
      <p:pic>
        <p:nvPicPr>
          <p:cNvPr id="3" name="Picture 2">
            <a:extLst>
              <a:ext uri="{FF2B5EF4-FFF2-40B4-BE49-F238E27FC236}">
                <a16:creationId xmlns:a16="http://schemas.microsoft.com/office/drawing/2014/main" id="{2627A944-328D-DF1C-1B05-199F7B56ECC5}"/>
              </a:ext>
            </a:extLst>
          </p:cNvPr>
          <p:cNvPicPr>
            <a:picLocks noChangeAspect="1"/>
          </p:cNvPicPr>
          <p:nvPr/>
        </p:nvPicPr>
        <p:blipFill>
          <a:blip r:embed="rId3"/>
          <a:stretch>
            <a:fillRect/>
          </a:stretch>
        </p:blipFill>
        <p:spPr>
          <a:xfrm>
            <a:off x="625288" y="1692460"/>
            <a:ext cx="1500564" cy="1534823"/>
          </a:xfrm>
          <a:prstGeom prst="rect">
            <a:avLst/>
          </a:prstGeom>
        </p:spPr>
      </p:pic>
      <p:sp>
        <p:nvSpPr>
          <p:cNvPr id="4" name="TextBox 3">
            <a:extLst>
              <a:ext uri="{FF2B5EF4-FFF2-40B4-BE49-F238E27FC236}">
                <a16:creationId xmlns:a16="http://schemas.microsoft.com/office/drawing/2014/main" id="{F9416166-F936-4706-E0C5-AC8D2D941B13}"/>
              </a:ext>
            </a:extLst>
          </p:cNvPr>
          <p:cNvSpPr txBox="1"/>
          <p:nvPr/>
        </p:nvSpPr>
        <p:spPr>
          <a:xfrm>
            <a:off x="490107" y="3254182"/>
            <a:ext cx="1977920" cy="338554"/>
          </a:xfrm>
          <a:prstGeom prst="rect">
            <a:avLst/>
          </a:prstGeom>
          <a:noFill/>
        </p:spPr>
        <p:txBody>
          <a:bodyPr wrap="square" rtlCol="0">
            <a:spAutoFit/>
          </a:bodyPr>
          <a:lstStyle/>
          <a:p>
            <a:r>
              <a:rPr lang="en-US" sz="800" dirty="0"/>
              <a:t>A blind person will generally prefer to call in rather than using screen readers</a:t>
            </a:r>
          </a:p>
        </p:txBody>
      </p:sp>
      <p:sp>
        <p:nvSpPr>
          <p:cNvPr id="6" name="TextBox 5">
            <a:extLst>
              <a:ext uri="{FF2B5EF4-FFF2-40B4-BE49-F238E27FC236}">
                <a16:creationId xmlns:a16="http://schemas.microsoft.com/office/drawing/2014/main" id="{99CCEC81-3D78-336A-791F-34551D084B84}"/>
              </a:ext>
            </a:extLst>
          </p:cNvPr>
          <p:cNvSpPr txBox="1"/>
          <p:nvPr/>
        </p:nvSpPr>
        <p:spPr>
          <a:xfrm>
            <a:off x="3173506" y="3277265"/>
            <a:ext cx="2097741" cy="338554"/>
          </a:xfrm>
          <a:prstGeom prst="rect">
            <a:avLst/>
          </a:prstGeom>
          <a:noFill/>
        </p:spPr>
        <p:txBody>
          <a:bodyPr wrap="square" rtlCol="0">
            <a:spAutoFit/>
          </a:bodyPr>
          <a:lstStyle/>
          <a:p>
            <a:r>
              <a:rPr lang="en-US" sz="800" dirty="0"/>
              <a:t>A person with learning disability will prefer minimalistic layout and plain language</a:t>
            </a:r>
          </a:p>
        </p:txBody>
      </p:sp>
      <p:pic>
        <p:nvPicPr>
          <p:cNvPr id="7" name="Picture 6">
            <a:extLst>
              <a:ext uri="{FF2B5EF4-FFF2-40B4-BE49-F238E27FC236}">
                <a16:creationId xmlns:a16="http://schemas.microsoft.com/office/drawing/2014/main" id="{95802DD5-7964-C0C7-DD90-C4B972CA67FB}"/>
              </a:ext>
            </a:extLst>
          </p:cNvPr>
          <p:cNvPicPr>
            <a:picLocks noChangeAspect="1"/>
          </p:cNvPicPr>
          <p:nvPr/>
        </p:nvPicPr>
        <p:blipFill>
          <a:blip r:embed="rId4"/>
          <a:stretch>
            <a:fillRect/>
          </a:stretch>
        </p:blipFill>
        <p:spPr>
          <a:xfrm>
            <a:off x="3420810" y="1633807"/>
            <a:ext cx="1722689" cy="1598098"/>
          </a:xfrm>
          <a:prstGeom prst="rect">
            <a:avLst/>
          </a:prstGeom>
        </p:spPr>
      </p:pic>
      <p:pic>
        <p:nvPicPr>
          <p:cNvPr id="9" name="Picture 8">
            <a:extLst>
              <a:ext uri="{FF2B5EF4-FFF2-40B4-BE49-F238E27FC236}">
                <a16:creationId xmlns:a16="http://schemas.microsoft.com/office/drawing/2014/main" id="{0CC4660B-4A4E-9B30-A300-A00795FBAD28}"/>
              </a:ext>
            </a:extLst>
          </p:cNvPr>
          <p:cNvPicPr>
            <a:picLocks noChangeAspect="1"/>
          </p:cNvPicPr>
          <p:nvPr/>
        </p:nvPicPr>
        <p:blipFill>
          <a:blip r:embed="rId5"/>
          <a:stretch>
            <a:fillRect/>
          </a:stretch>
        </p:blipFill>
        <p:spPr>
          <a:xfrm>
            <a:off x="6014165" y="1692460"/>
            <a:ext cx="1949333" cy="1615868"/>
          </a:xfrm>
          <a:prstGeom prst="rect">
            <a:avLst/>
          </a:prstGeom>
        </p:spPr>
      </p:pic>
      <p:sp>
        <p:nvSpPr>
          <p:cNvPr id="10" name="TextBox 9">
            <a:extLst>
              <a:ext uri="{FF2B5EF4-FFF2-40B4-BE49-F238E27FC236}">
                <a16:creationId xmlns:a16="http://schemas.microsoft.com/office/drawing/2014/main" id="{A35A6D91-348F-4A6F-D663-0D6ED19902BA}"/>
              </a:ext>
            </a:extLst>
          </p:cNvPr>
          <p:cNvSpPr txBox="1"/>
          <p:nvPr/>
        </p:nvSpPr>
        <p:spPr>
          <a:xfrm>
            <a:off x="5867050" y="3277265"/>
            <a:ext cx="2442669" cy="338554"/>
          </a:xfrm>
          <a:prstGeom prst="rect">
            <a:avLst/>
          </a:prstGeom>
          <a:noFill/>
        </p:spPr>
        <p:txBody>
          <a:bodyPr wrap="square" rtlCol="0">
            <a:spAutoFit/>
          </a:bodyPr>
          <a:lstStyle/>
          <a:p>
            <a:r>
              <a:rPr lang="en-US" sz="800" dirty="0"/>
              <a:t>A person with motor disability will prefer websites that work better with assistive technologies</a:t>
            </a:r>
          </a:p>
        </p:txBody>
      </p:sp>
      <p:sp>
        <p:nvSpPr>
          <p:cNvPr id="21" name="TextBox 20">
            <a:extLst>
              <a:ext uri="{FF2B5EF4-FFF2-40B4-BE49-F238E27FC236}">
                <a16:creationId xmlns:a16="http://schemas.microsoft.com/office/drawing/2014/main" id="{5BD1E7EA-0F5E-54AF-3CC5-09D6E340225E}"/>
              </a:ext>
            </a:extLst>
          </p:cNvPr>
          <p:cNvSpPr txBox="1"/>
          <p:nvPr/>
        </p:nvSpPr>
        <p:spPr>
          <a:xfrm>
            <a:off x="802387" y="3968568"/>
            <a:ext cx="7890302" cy="307777"/>
          </a:xfrm>
          <a:prstGeom prst="rect">
            <a:avLst/>
          </a:prstGeom>
          <a:noFill/>
        </p:spPr>
        <p:txBody>
          <a:bodyPr wrap="none" rtlCol="0">
            <a:spAutoFit/>
          </a:bodyPr>
          <a:lstStyle/>
          <a:p>
            <a:r>
              <a:rPr lang="en-US" dirty="0"/>
              <a:t>The Need of the Hour </a:t>
            </a:r>
            <a:r>
              <a:rPr lang="en-US" dirty="0">
                <a:solidFill>
                  <a:schemeClr val="tx1"/>
                </a:solidFill>
                <a:sym typeface="Wingdings" pitchFamily="2" charset="2"/>
              </a:rPr>
              <a:t> </a:t>
            </a:r>
            <a:r>
              <a:rPr lang="en-US" dirty="0">
                <a:solidFill>
                  <a:schemeClr val="bg2"/>
                </a:solidFill>
                <a:sym typeface="Wingdings" pitchFamily="2" charset="2"/>
              </a:rPr>
              <a:t>Websites/apps that adapt to a disability and offer personalized content</a:t>
            </a:r>
            <a:endParaRPr lang="en-US" dirty="0">
              <a:solidFill>
                <a:schemeClr val="bg2"/>
              </a:solidFill>
            </a:endParaRPr>
          </a:p>
        </p:txBody>
      </p:sp>
      <p:pic>
        <p:nvPicPr>
          <p:cNvPr id="23" name="Picture 22">
            <a:extLst>
              <a:ext uri="{FF2B5EF4-FFF2-40B4-BE49-F238E27FC236}">
                <a16:creationId xmlns:a16="http://schemas.microsoft.com/office/drawing/2014/main" id="{579C6EF5-F26C-387A-16FE-C01B58194721}"/>
              </a:ext>
            </a:extLst>
          </p:cNvPr>
          <p:cNvPicPr>
            <a:picLocks noChangeAspect="1"/>
          </p:cNvPicPr>
          <p:nvPr/>
        </p:nvPicPr>
        <p:blipFill>
          <a:blip r:embed="rId6"/>
          <a:stretch>
            <a:fillRect/>
          </a:stretch>
        </p:blipFill>
        <p:spPr>
          <a:xfrm>
            <a:off x="380376" y="3790692"/>
            <a:ext cx="489823" cy="72986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311700" y="41555"/>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What                                         Next Gen Accessibility</a:t>
            </a:r>
            <a:endParaRPr dirty="0"/>
          </a:p>
        </p:txBody>
      </p:sp>
      <p:sp>
        <p:nvSpPr>
          <p:cNvPr id="77" name="Google Shape;77;p13"/>
          <p:cNvSpPr txBox="1">
            <a:spLocks noGrp="1"/>
          </p:cNvSpPr>
          <p:nvPr>
            <p:ph type="body" idx="1"/>
          </p:nvPr>
        </p:nvSpPr>
        <p:spPr>
          <a:xfrm>
            <a:off x="311700" y="556591"/>
            <a:ext cx="8520600" cy="4142629"/>
          </a:xfrm>
          <a:prstGeom prst="rect">
            <a:avLst/>
          </a:prstGeom>
        </p:spPr>
        <p:txBody>
          <a:bodyPr spcFirstLastPara="1" wrap="square" lIns="91400" tIns="91400" rIns="91400" bIns="91400" anchor="t" anchorCtr="0">
            <a:noAutofit/>
          </a:bodyPr>
          <a:lstStyle/>
          <a:p>
            <a:pPr marL="285750" lvl="0" indent="-285750" algn="l" rtl="0">
              <a:spcBef>
                <a:spcPts val="0"/>
              </a:spcBef>
              <a:spcAft>
                <a:spcPts val="0"/>
              </a:spcAft>
              <a:buFont typeface="Wingdings" pitchFamily="2" charset="2"/>
              <a:buChar char="Ø"/>
            </a:pPr>
            <a:r>
              <a:rPr lang="en-US" sz="1600" b="1" dirty="0"/>
              <a:t>Accessible Mode</a:t>
            </a:r>
            <a:r>
              <a:rPr lang="en-US" dirty="0"/>
              <a:t>: Website/apps should have dedicated areas only for accessibility needs.</a:t>
            </a:r>
          </a:p>
          <a:p>
            <a:pPr marL="0" lvl="0" indent="0" algn="l" rtl="0">
              <a:spcBef>
                <a:spcPts val="0"/>
              </a:spcBef>
              <a:spcAft>
                <a:spcPts val="0"/>
              </a:spcAft>
              <a:buNone/>
            </a:pPr>
            <a:endParaRPr lang="en-US" sz="1600" b="1" dirty="0"/>
          </a:p>
          <a:p>
            <a:pPr marL="285750" lvl="0" indent="-285750" algn="l" rtl="0">
              <a:spcBef>
                <a:spcPts val="0"/>
              </a:spcBef>
              <a:spcAft>
                <a:spcPts val="0"/>
              </a:spcAft>
              <a:buFont typeface="Wingdings" pitchFamily="2" charset="2"/>
              <a:buChar char="Ø"/>
            </a:pPr>
            <a:endParaRPr lang="en-US" sz="1600" b="1" dirty="0"/>
          </a:p>
          <a:p>
            <a:pPr marL="285750" lvl="0" indent="-285750" algn="l" rtl="0">
              <a:spcBef>
                <a:spcPts val="0"/>
              </a:spcBef>
              <a:spcAft>
                <a:spcPts val="0"/>
              </a:spcAft>
              <a:buFont typeface="Wingdings" pitchFamily="2" charset="2"/>
              <a:buChar char="Ø"/>
            </a:pPr>
            <a:r>
              <a:rPr lang="en-US" sz="1600" b="1" dirty="0"/>
              <a:t>Landing Page: </a:t>
            </a:r>
            <a:r>
              <a:rPr lang="en-US" dirty="0"/>
              <a:t>Configure your Accessibility Profile</a:t>
            </a:r>
          </a:p>
          <a:p>
            <a:pPr marL="285750" lvl="0" indent="-285750" algn="l" rtl="0">
              <a:spcBef>
                <a:spcPts val="0"/>
              </a:spcBef>
              <a:spcAft>
                <a:spcPts val="0"/>
              </a:spcAft>
              <a:buFont typeface="Wingdings" pitchFamily="2" charset="2"/>
              <a:buChar char="Ø"/>
            </a:pPr>
            <a:endParaRPr lang="en-US" sz="1600" b="1" dirty="0"/>
          </a:p>
          <a:p>
            <a:pPr marL="285750" lvl="0" indent="-285750" algn="l" rtl="0">
              <a:spcBef>
                <a:spcPts val="0"/>
              </a:spcBef>
              <a:spcAft>
                <a:spcPts val="0"/>
              </a:spcAft>
              <a:buFont typeface="Wingdings" pitchFamily="2" charset="2"/>
              <a:buChar char="Ø"/>
            </a:pPr>
            <a:endParaRPr lang="en-US" sz="1600" b="1" dirty="0"/>
          </a:p>
          <a:p>
            <a:pPr marL="0" lvl="0" indent="0" algn="l" rtl="0">
              <a:spcBef>
                <a:spcPts val="0"/>
              </a:spcBef>
              <a:spcAft>
                <a:spcPts val="0"/>
              </a:spcAft>
              <a:buNone/>
            </a:pPr>
            <a:endParaRPr lang="en-US" sz="1600" b="1" dirty="0"/>
          </a:p>
          <a:p>
            <a:pPr marL="285750" lvl="0" indent="-285750" algn="l" rtl="0">
              <a:spcBef>
                <a:spcPts val="0"/>
              </a:spcBef>
              <a:spcAft>
                <a:spcPts val="0"/>
              </a:spcAft>
              <a:buFont typeface="Wingdings" pitchFamily="2" charset="2"/>
              <a:buChar char="Ø"/>
            </a:pPr>
            <a:r>
              <a:rPr lang="en-US" sz="1600" b="1" dirty="0"/>
              <a:t>Adaptive: </a:t>
            </a:r>
            <a:r>
              <a:rPr lang="en-US" dirty="0"/>
              <a:t>Website/App adapts to a particular disability. </a:t>
            </a:r>
          </a:p>
          <a:p>
            <a:pPr marL="285750" lvl="0" indent="-285750" algn="l" rtl="0">
              <a:spcBef>
                <a:spcPts val="0"/>
              </a:spcBef>
              <a:spcAft>
                <a:spcPts val="0"/>
              </a:spcAft>
              <a:buFont typeface="Wingdings" pitchFamily="2" charset="2"/>
              <a:buChar char="Ø"/>
            </a:pPr>
            <a:endParaRPr lang="en-US" sz="1600" b="1" dirty="0"/>
          </a:p>
          <a:p>
            <a:pPr marL="285750" lvl="0" indent="-285750" algn="l" rtl="0">
              <a:spcBef>
                <a:spcPts val="0"/>
              </a:spcBef>
              <a:spcAft>
                <a:spcPts val="0"/>
              </a:spcAft>
              <a:buFont typeface="Wingdings" pitchFamily="2" charset="2"/>
              <a:buChar char="Ø"/>
            </a:pPr>
            <a:endParaRPr lang="en-US" sz="1600" b="1" dirty="0"/>
          </a:p>
          <a:p>
            <a:pPr marL="285750" lvl="0" indent="-285750" algn="l" rtl="0">
              <a:spcBef>
                <a:spcPts val="0"/>
              </a:spcBef>
              <a:spcAft>
                <a:spcPts val="0"/>
              </a:spcAft>
              <a:buFont typeface="Wingdings" pitchFamily="2" charset="2"/>
              <a:buChar char="Ø"/>
            </a:pPr>
            <a:endParaRPr lang="en-US" sz="1600" b="1" dirty="0"/>
          </a:p>
          <a:p>
            <a:pPr marL="285750" lvl="0" indent="-285750" algn="l" rtl="0">
              <a:spcBef>
                <a:spcPts val="0"/>
              </a:spcBef>
              <a:spcAft>
                <a:spcPts val="0"/>
              </a:spcAft>
              <a:buFont typeface="Wingdings" pitchFamily="2" charset="2"/>
              <a:buChar char="Ø"/>
            </a:pPr>
            <a:endParaRPr lang="en-US" sz="1600" b="1" dirty="0"/>
          </a:p>
          <a:p>
            <a:pPr marL="285750" lvl="0" indent="-285750" algn="l" rtl="0">
              <a:spcBef>
                <a:spcPts val="0"/>
              </a:spcBef>
              <a:spcAft>
                <a:spcPts val="0"/>
              </a:spcAft>
              <a:buFont typeface="Wingdings" pitchFamily="2" charset="2"/>
              <a:buChar char="Ø"/>
            </a:pPr>
            <a:endParaRPr lang="en-US" sz="1600" b="1" dirty="0"/>
          </a:p>
          <a:p>
            <a:pPr marL="285750" lvl="0" indent="-285750" algn="l" rtl="0">
              <a:spcBef>
                <a:spcPts val="0"/>
              </a:spcBef>
              <a:spcAft>
                <a:spcPts val="0"/>
              </a:spcAft>
              <a:buFont typeface="Wingdings" pitchFamily="2" charset="2"/>
              <a:buChar char="Ø"/>
            </a:pPr>
            <a:endParaRPr lang="en-US" dirty="0"/>
          </a:p>
          <a:p>
            <a:pPr marL="285750" lvl="0" indent="-285750" algn="l" rtl="0">
              <a:spcBef>
                <a:spcPts val="0"/>
              </a:spcBef>
              <a:spcAft>
                <a:spcPts val="0"/>
              </a:spcAft>
              <a:buFont typeface="Wingdings" pitchFamily="2" charset="2"/>
              <a:buChar char="Ø"/>
            </a:pPr>
            <a:endParaRPr lang="en-US" dirty="0"/>
          </a:p>
          <a:p>
            <a:pPr marL="285750" lvl="0" indent="-285750" algn="l" rtl="0">
              <a:spcBef>
                <a:spcPts val="0"/>
              </a:spcBef>
              <a:spcAft>
                <a:spcPts val="0"/>
              </a:spcAft>
              <a:buFont typeface="Wingdings" pitchFamily="2" charset="2"/>
              <a:buChar char="Ø"/>
            </a:pPr>
            <a:endParaRPr lang="en-US" dirty="0"/>
          </a:p>
          <a:p>
            <a:pPr marL="285750" lvl="0" indent="-285750" algn="l" rtl="0">
              <a:spcBef>
                <a:spcPts val="0"/>
              </a:spcBef>
              <a:spcAft>
                <a:spcPts val="0"/>
              </a:spcAft>
              <a:buFont typeface="Wingdings" pitchFamily="2" charset="2"/>
              <a:buChar char="Ø"/>
            </a:pPr>
            <a:endParaRPr lang="en-US" dirty="0"/>
          </a:p>
          <a:p>
            <a:pPr marL="742950" lvl="1" indent="-285750">
              <a:spcBef>
                <a:spcPts val="0"/>
              </a:spcBef>
              <a:buFont typeface="Wingdings" pitchFamily="2" charset="2"/>
              <a:buChar char="Ø"/>
            </a:pPr>
            <a:endParaRPr lang="en-US" dirty="0"/>
          </a:p>
        </p:txBody>
      </p:sp>
      <p:pic>
        <p:nvPicPr>
          <p:cNvPr id="6" name="Picture 5">
            <a:extLst>
              <a:ext uri="{FF2B5EF4-FFF2-40B4-BE49-F238E27FC236}">
                <a16:creationId xmlns:a16="http://schemas.microsoft.com/office/drawing/2014/main" id="{3B95836F-0F64-3480-EC59-55DE7C74A5FE}"/>
              </a:ext>
            </a:extLst>
          </p:cNvPr>
          <p:cNvPicPr>
            <a:picLocks noChangeAspect="1"/>
          </p:cNvPicPr>
          <p:nvPr/>
        </p:nvPicPr>
        <p:blipFill>
          <a:blip r:embed="rId3"/>
          <a:stretch>
            <a:fillRect/>
          </a:stretch>
        </p:blipFill>
        <p:spPr>
          <a:xfrm>
            <a:off x="1428749" y="918410"/>
            <a:ext cx="2241661" cy="796090"/>
          </a:xfrm>
          <a:prstGeom prst="rect">
            <a:avLst/>
          </a:prstGeom>
        </p:spPr>
      </p:pic>
      <p:pic>
        <p:nvPicPr>
          <p:cNvPr id="2" name="Picture 1">
            <a:extLst>
              <a:ext uri="{FF2B5EF4-FFF2-40B4-BE49-F238E27FC236}">
                <a16:creationId xmlns:a16="http://schemas.microsoft.com/office/drawing/2014/main" id="{343720AA-F098-F77D-68A3-889D83350BBA}"/>
              </a:ext>
            </a:extLst>
          </p:cNvPr>
          <p:cNvPicPr>
            <a:picLocks noChangeAspect="1"/>
          </p:cNvPicPr>
          <p:nvPr/>
        </p:nvPicPr>
        <p:blipFill>
          <a:blip r:embed="rId4"/>
          <a:stretch>
            <a:fillRect/>
          </a:stretch>
        </p:blipFill>
        <p:spPr>
          <a:xfrm>
            <a:off x="3933804" y="918410"/>
            <a:ext cx="2726871" cy="706967"/>
          </a:xfrm>
          <a:prstGeom prst="rect">
            <a:avLst/>
          </a:prstGeom>
        </p:spPr>
      </p:pic>
      <p:pic>
        <p:nvPicPr>
          <p:cNvPr id="3" name="Picture 2">
            <a:extLst>
              <a:ext uri="{FF2B5EF4-FFF2-40B4-BE49-F238E27FC236}">
                <a16:creationId xmlns:a16="http://schemas.microsoft.com/office/drawing/2014/main" id="{26C7BCC8-3CC2-F9D0-789D-E5ECCBEEE868}"/>
              </a:ext>
            </a:extLst>
          </p:cNvPr>
          <p:cNvPicPr>
            <a:picLocks noChangeAspect="1"/>
          </p:cNvPicPr>
          <p:nvPr/>
        </p:nvPicPr>
        <p:blipFill>
          <a:blip r:embed="rId5"/>
          <a:stretch>
            <a:fillRect/>
          </a:stretch>
        </p:blipFill>
        <p:spPr>
          <a:xfrm>
            <a:off x="682492" y="3540390"/>
            <a:ext cx="1565935" cy="958131"/>
          </a:xfrm>
          <a:prstGeom prst="rect">
            <a:avLst/>
          </a:prstGeom>
        </p:spPr>
      </p:pic>
      <p:pic>
        <p:nvPicPr>
          <p:cNvPr id="7" name="Picture 6">
            <a:extLst>
              <a:ext uri="{FF2B5EF4-FFF2-40B4-BE49-F238E27FC236}">
                <a16:creationId xmlns:a16="http://schemas.microsoft.com/office/drawing/2014/main" id="{9FB4672D-2181-A5ED-5D11-84C49FF51F04}"/>
              </a:ext>
            </a:extLst>
          </p:cNvPr>
          <p:cNvPicPr>
            <a:picLocks noChangeAspect="1"/>
          </p:cNvPicPr>
          <p:nvPr/>
        </p:nvPicPr>
        <p:blipFill>
          <a:blip r:embed="rId6"/>
          <a:stretch>
            <a:fillRect/>
          </a:stretch>
        </p:blipFill>
        <p:spPr>
          <a:xfrm>
            <a:off x="2321907" y="3151066"/>
            <a:ext cx="1684931" cy="1050911"/>
          </a:xfrm>
          <a:prstGeom prst="rect">
            <a:avLst/>
          </a:prstGeom>
        </p:spPr>
      </p:pic>
      <p:pic>
        <p:nvPicPr>
          <p:cNvPr id="9" name="Picture 8">
            <a:extLst>
              <a:ext uri="{FF2B5EF4-FFF2-40B4-BE49-F238E27FC236}">
                <a16:creationId xmlns:a16="http://schemas.microsoft.com/office/drawing/2014/main" id="{6B5DB6B1-FA67-5528-F4F1-2D0909E56902}"/>
              </a:ext>
            </a:extLst>
          </p:cNvPr>
          <p:cNvPicPr>
            <a:picLocks noChangeAspect="1"/>
          </p:cNvPicPr>
          <p:nvPr/>
        </p:nvPicPr>
        <p:blipFill>
          <a:blip r:embed="rId7"/>
          <a:stretch>
            <a:fillRect/>
          </a:stretch>
        </p:blipFill>
        <p:spPr>
          <a:xfrm>
            <a:off x="4153797" y="3174067"/>
            <a:ext cx="1684932" cy="1050911"/>
          </a:xfrm>
          <a:prstGeom prst="rect">
            <a:avLst/>
          </a:prstGeom>
        </p:spPr>
      </p:pic>
      <p:pic>
        <p:nvPicPr>
          <p:cNvPr id="10" name="Picture 9">
            <a:extLst>
              <a:ext uri="{FF2B5EF4-FFF2-40B4-BE49-F238E27FC236}">
                <a16:creationId xmlns:a16="http://schemas.microsoft.com/office/drawing/2014/main" id="{46E1CB8F-E3EA-2F3B-92E5-270C367DAAAD}"/>
              </a:ext>
            </a:extLst>
          </p:cNvPr>
          <p:cNvPicPr>
            <a:picLocks noChangeAspect="1"/>
          </p:cNvPicPr>
          <p:nvPr/>
        </p:nvPicPr>
        <p:blipFill>
          <a:blip r:embed="rId8"/>
          <a:stretch>
            <a:fillRect/>
          </a:stretch>
        </p:blipFill>
        <p:spPr>
          <a:xfrm>
            <a:off x="636421" y="3125208"/>
            <a:ext cx="1648746" cy="467428"/>
          </a:xfrm>
          <a:prstGeom prst="rect">
            <a:avLst/>
          </a:prstGeom>
        </p:spPr>
      </p:pic>
      <p:pic>
        <p:nvPicPr>
          <p:cNvPr id="4" name="Picture 3">
            <a:extLst>
              <a:ext uri="{FF2B5EF4-FFF2-40B4-BE49-F238E27FC236}">
                <a16:creationId xmlns:a16="http://schemas.microsoft.com/office/drawing/2014/main" id="{872F002E-735B-E2D7-7DE4-07C3AAE48B92}"/>
              </a:ext>
            </a:extLst>
          </p:cNvPr>
          <p:cNvPicPr>
            <a:picLocks noChangeAspect="1"/>
          </p:cNvPicPr>
          <p:nvPr/>
        </p:nvPicPr>
        <p:blipFill>
          <a:blip r:embed="rId9"/>
          <a:stretch>
            <a:fillRect/>
          </a:stretch>
        </p:blipFill>
        <p:spPr>
          <a:xfrm>
            <a:off x="6135202" y="1543585"/>
            <a:ext cx="1344863" cy="17122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311700" y="177739"/>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Where                                      Next Gen Accessibility</a:t>
            </a:r>
            <a:endParaRPr dirty="0"/>
          </a:p>
        </p:txBody>
      </p:sp>
      <p:sp>
        <p:nvSpPr>
          <p:cNvPr id="94" name="Google Shape;94;p16"/>
          <p:cNvSpPr txBox="1">
            <a:spLocks noGrp="1"/>
          </p:cNvSpPr>
          <p:nvPr>
            <p:ph type="body" idx="1"/>
          </p:nvPr>
        </p:nvSpPr>
        <p:spPr>
          <a:xfrm>
            <a:off x="311700" y="750438"/>
            <a:ext cx="8520600" cy="3984847"/>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A </a:t>
            </a:r>
            <a:r>
              <a:rPr lang="en-US" sz="2000" b="1" dirty="0"/>
              <a:t>blind</a:t>
            </a:r>
            <a:r>
              <a:rPr lang="en-US" dirty="0"/>
              <a:t> person is paying off his credit card bill using </a:t>
            </a:r>
            <a:r>
              <a:rPr lang="en-US" sz="2000" b="1" dirty="0"/>
              <a:t>Discover Voice Assistant</a:t>
            </a:r>
          </a:p>
        </p:txBody>
      </p:sp>
      <p:pic>
        <p:nvPicPr>
          <p:cNvPr id="8" name="Picture 7">
            <a:extLst>
              <a:ext uri="{FF2B5EF4-FFF2-40B4-BE49-F238E27FC236}">
                <a16:creationId xmlns:a16="http://schemas.microsoft.com/office/drawing/2014/main" id="{5A9A5484-FE2E-73E1-CC17-959336B6C792}"/>
              </a:ext>
            </a:extLst>
          </p:cNvPr>
          <p:cNvPicPr>
            <a:picLocks noChangeAspect="1"/>
          </p:cNvPicPr>
          <p:nvPr/>
        </p:nvPicPr>
        <p:blipFill>
          <a:blip r:embed="rId3"/>
          <a:stretch>
            <a:fillRect/>
          </a:stretch>
        </p:blipFill>
        <p:spPr>
          <a:xfrm>
            <a:off x="4572000" y="1275428"/>
            <a:ext cx="1612255" cy="2722707"/>
          </a:xfrm>
          <a:prstGeom prst="rect">
            <a:avLst/>
          </a:prstGeom>
        </p:spPr>
      </p:pic>
      <p:pic>
        <p:nvPicPr>
          <p:cNvPr id="2" name="Picture 1">
            <a:extLst>
              <a:ext uri="{FF2B5EF4-FFF2-40B4-BE49-F238E27FC236}">
                <a16:creationId xmlns:a16="http://schemas.microsoft.com/office/drawing/2014/main" id="{B08837F6-595D-6269-511C-9BAC6815C431}"/>
              </a:ext>
            </a:extLst>
          </p:cNvPr>
          <p:cNvPicPr>
            <a:picLocks noChangeAspect="1"/>
          </p:cNvPicPr>
          <p:nvPr/>
        </p:nvPicPr>
        <p:blipFill>
          <a:blip r:embed="rId4"/>
          <a:stretch>
            <a:fillRect/>
          </a:stretch>
        </p:blipFill>
        <p:spPr>
          <a:xfrm>
            <a:off x="6393727" y="1301062"/>
            <a:ext cx="1774867" cy="2652929"/>
          </a:xfrm>
          <a:prstGeom prst="rect">
            <a:avLst/>
          </a:prstGeom>
        </p:spPr>
      </p:pic>
      <p:pic>
        <p:nvPicPr>
          <p:cNvPr id="4" name="Picture 3">
            <a:extLst>
              <a:ext uri="{FF2B5EF4-FFF2-40B4-BE49-F238E27FC236}">
                <a16:creationId xmlns:a16="http://schemas.microsoft.com/office/drawing/2014/main" id="{38FA8E54-FFE0-2134-E1A1-3013F9609BFA}"/>
              </a:ext>
            </a:extLst>
          </p:cNvPr>
          <p:cNvPicPr>
            <a:picLocks noChangeAspect="1"/>
          </p:cNvPicPr>
          <p:nvPr/>
        </p:nvPicPr>
        <p:blipFill>
          <a:blip r:embed="rId5"/>
          <a:stretch>
            <a:fillRect/>
          </a:stretch>
        </p:blipFill>
        <p:spPr>
          <a:xfrm>
            <a:off x="1824223" y="1340615"/>
            <a:ext cx="1547483" cy="2804491"/>
          </a:xfrm>
          <a:prstGeom prst="rect">
            <a:avLst/>
          </a:prstGeom>
        </p:spPr>
      </p:pic>
      <p:sp>
        <p:nvSpPr>
          <p:cNvPr id="5" name="TextBox 4">
            <a:extLst>
              <a:ext uri="{FF2B5EF4-FFF2-40B4-BE49-F238E27FC236}">
                <a16:creationId xmlns:a16="http://schemas.microsoft.com/office/drawing/2014/main" id="{90579250-14A1-25FE-DE34-79CC0B9BABF7}"/>
              </a:ext>
            </a:extLst>
          </p:cNvPr>
          <p:cNvSpPr txBox="1"/>
          <p:nvPr/>
        </p:nvSpPr>
        <p:spPr>
          <a:xfrm>
            <a:off x="1957447" y="4158034"/>
            <a:ext cx="1050288" cy="307777"/>
          </a:xfrm>
          <a:prstGeom prst="rect">
            <a:avLst/>
          </a:prstGeom>
          <a:noFill/>
        </p:spPr>
        <p:txBody>
          <a:bodyPr wrap="none" rtlCol="0">
            <a:spAutoFit/>
          </a:bodyPr>
          <a:lstStyle/>
          <a:p>
            <a:r>
              <a:rPr lang="en-US" dirty="0"/>
              <a:t>Login Flow</a:t>
            </a:r>
          </a:p>
        </p:txBody>
      </p:sp>
      <p:sp>
        <p:nvSpPr>
          <p:cNvPr id="6" name="TextBox 5">
            <a:extLst>
              <a:ext uri="{FF2B5EF4-FFF2-40B4-BE49-F238E27FC236}">
                <a16:creationId xmlns:a16="http://schemas.microsoft.com/office/drawing/2014/main" id="{2987FE24-B16D-2D5A-D287-FD78459A7414}"/>
              </a:ext>
            </a:extLst>
          </p:cNvPr>
          <p:cNvSpPr txBox="1"/>
          <p:nvPr/>
        </p:nvSpPr>
        <p:spPr>
          <a:xfrm>
            <a:off x="5455809" y="4136872"/>
            <a:ext cx="1875835" cy="307777"/>
          </a:xfrm>
          <a:prstGeom prst="rect">
            <a:avLst/>
          </a:prstGeom>
          <a:noFill/>
        </p:spPr>
        <p:txBody>
          <a:bodyPr wrap="none" rtlCol="0">
            <a:spAutoFit/>
          </a:bodyPr>
          <a:lstStyle/>
          <a:p>
            <a:r>
              <a:rPr lang="en-US" dirty="0"/>
              <a:t>Make a payment 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311700" y="67669"/>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Who                                         Next Gen Accessibility</a:t>
            </a:r>
            <a:endParaRPr dirty="0"/>
          </a:p>
        </p:txBody>
      </p:sp>
      <p:sp>
        <p:nvSpPr>
          <p:cNvPr id="83" name="Google Shape;83;p14"/>
          <p:cNvSpPr txBox="1">
            <a:spLocks noGrp="1"/>
          </p:cNvSpPr>
          <p:nvPr>
            <p:ph type="body" idx="1"/>
          </p:nvPr>
        </p:nvSpPr>
        <p:spPr>
          <a:xfrm>
            <a:off x="311700" y="567559"/>
            <a:ext cx="8520600" cy="4008382"/>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US" dirty="0"/>
              <a:t>					</a:t>
            </a:r>
            <a:endParaRPr dirty="0"/>
          </a:p>
        </p:txBody>
      </p:sp>
      <p:pic>
        <p:nvPicPr>
          <p:cNvPr id="2" name="Picture 1">
            <a:extLst>
              <a:ext uri="{FF2B5EF4-FFF2-40B4-BE49-F238E27FC236}">
                <a16:creationId xmlns:a16="http://schemas.microsoft.com/office/drawing/2014/main" id="{83BFB58E-FD85-8693-562A-153193574485}"/>
              </a:ext>
            </a:extLst>
          </p:cNvPr>
          <p:cNvPicPr>
            <a:picLocks noChangeAspect="1"/>
          </p:cNvPicPr>
          <p:nvPr/>
        </p:nvPicPr>
        <p:blipFill>
          <a:blip r:embed="rId3"/>
          <a:stretch>
            <a:fillRect/>
          </a:stretch>
        </p:blipFill>
        <p:spPr>
          <a:xfrm>
            <a:off x="988357" y="612576"/>
            <a:ext cx="6931959" cy="39183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3" name="Picture 2" descr="A screenshot of a computer&#10;&#10;Description automatically generated with low confidence">
            <a:extLst>
              <a:ext uri="{FF2B5EF4-FFF2-40B4-BE49-F238E27FC236}">
                <a16:creationId xmlns:a16="http://schemas.microsoft.com/office/drawing/2014/main" id="{1414E659-DA5E-C1C9-53BC-D0C625EA2CB6}"/>
              </a:ext>
            </a:extLst>
          </p:cNvPr>
          <p:cNvPicPr>
            <a:picLocks noChangeAspect="1"/>
          </p:cNvPicPr>
          <p:nvPr/>
        </p:nvPicPr>
        <p:blipFill>
          <a:blip r:embed="rId3"/>
          <a:stretch>
            <a:fillRect/>
          </a:stretch>
        </p:blipFill>
        <p:spPr>
          <a:xfrm>
            <a:off x="54388" y="-46103"/>
            <a:ext cx="4281739" cy="3703704"/>
          </a:xfrm>
          <a:prstGeom prst="rect">
            <a:avLst/>
          </a:prstGeom>
        </p:spPr>
      </p:pic>
      <p:pic>
        <p:nvPicPr>
          <p:cNvPr id="5" name="Picture 4" descr="A screenshot of a computer screen&#10;&#10;Description automatically generated with low confidence">
            <a:extLst>
              <a:ext uri="{FF2B5EF4-FFF2-40B4-BE49-F238E27FC236}">
                <a16:creationId xmlns:a16="http://schemas.microsoft.com/office/drawing/2014/main" id="{489E0C74-16C4-4E76-141E-994D46970C34}"/>
              </a:ext>
            </a:extLst>
          </p:cNvPr>
          <p:cNvPicPr>
            <a:picLocks noChangeAspect="1"/>
          </p:cNvPicPr>
          <p:nvPr/>
        </p:nvPicPr>
        <p:blipFill>
          <a:blip r:embed="rId4"/>
          <a:stretch>
            <a:fillRect/>
          </a:stretch>
        </p:blipFill>
        <p:spPr>
          <a:xfrm>
            <a:off x="4336127" y="-7683"/>
            <a:ext cx="4755329" cy="44490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When                                      Next Gen Accessibility</a:t>
            </a:r>
            <a:endParaRPr dirty="0"/>
          </a:p>
        </p:txBody>
      </p:sp>
      <p:sp>
        <p:nvSpPr>
          <p:cNvPr id="100" name="Google Shape;100;p17"/>
          <p:cNvSpPr txBox="1">
            <a:spLocks noGrp="1"/>
          </p:cNvSpPr>
          <p:nvPr>
            <p:ph type="body" idx="1"/>
          </p:nvPr>
        </p:nvSpPr>
        <p:spPr>
          <a:xfrm>
            <a:off x="311700" y="804331"/>
            <a:ext cx="8520600" cy="3650244"/>
          </a:xfrm>
          <a:prstGeom prst="rect">
            <a:avLst/>
          </a:prstGeom>
        </p:spPr>
        <p:txBody>
          <a:bodyPr spcFirstLastPara="1" wrap="square" lIns="91400" tIns="91400" rIns="91400" bIns="91400" anchor="t" anchorCtr="0">
            <a:noAutofit/>
          </a:bodyPr>
          <a:lstStyle/>
          <a:p>
            <a:pPr marL="0" lvl="0" indent="0" algn="l" rtl="0">
              <a:spcBef>
                <a:spcPts val="800"/>
              </a:spcBef>
              <a:spcAft>
                <a:spcPts val="0"/>
              </a:spcAft>
              <a:buNone/>
            </a:pPr>
            <a:r>
              <a:rPr lang="en-US" dirty="0"/>
              <a:t>Whenever a person with a </a:t>
            </a:r>
            <a:r>
              <a:rPr lang="en-US" sz="2000" b="1" dirty="0"/>
              <a:t>disability </a:t>
            </a:r>
            <a:r>
              <a:rPr lang="en-US" dirty="0"/>
              <a:t>is trying to use </a:t>
            </a:r>
            <a:r>
              <a:rPr lang="en-US" sz="2000" b="1" dirty="0"/>
              <a:t>Discover Mobile App </a:t>
            </a:r>
            <a:r>
              <a:rPr lang="en-US" dirty="0"/>
              <a:t>or </a:t>
            </a:r>
            <a:r>
              <a:rPr lang="en-US" sz="2000" b="1" dirty="0"/>
              <a:t>Discover Web Site </a:t>
            </a:r>
            <a:r>
              <a:rPr lang="en-US" dirty="0"/>
              <a:t>for his/her financial needs. </a:t>
            </a:r>
            <a:endParaRPr dirty="0"/>
          </a:p>
        </p:txBody>
      </p:sp>
      <p:pic>
        <p:nvPicPr>
          <p:cNvPr id="4" name="Picture 3">
            <a:extLst>
              <a:ext uri="{FF2B5EF4-FFF2-40B4-BE49-F238E27FC236}">
                <a16:creationId xmlns:a16="http://schemas.microsoft.com/office/drawing/2014/main" id="{5E26076C-2F4C-2B82-18BC-0657C3E7B8C4}"/>
              </a:ext>
            </a:extLst>
          </p:cNvPr>
          <p:cNvPicPr>
            <a:picLocks noChangeAspect="1"/>
          </p:cNvPicPr>
          <p:nvPr/>
        </p:nvPicPr>
        <p:blipFill>
          <a:blip r:embed="rId3"/>
          <a:stretch>
            <a:fillRect/>
          </a:stretch>
        </p:blipFill>
        <p:spPr>
          <a:xfrm>
            <a:off x="4716700" y="1761976"/>
            <a:ext cx="2222944" cy="2526393"/>
          </a:xfrm>
          <a:prstGeom prst="rect">
            <a:avLst/>
          </a:prstGeom>
        </p:spPr>
      </p:pic>
      <p:cxnSp>
        <p:nvCxnSpPr>
          <p:cNvPr id="6" name="Straight Arrow Connector 5">
            <a:extLst>
              <a:ext uri="{FF2B5EF4-FFF2-40B4-BE49-F238E27FC236}">
                <a16:creationId xmlns:a16="http://schemas.microsoft.com/office/drawing/2014/main" id="{AEADA37E-24A4-CDCB-C5BB-EFD4D4A42FF2}"/>
              </a:ext>
            </a:extLst>
          </p:cNvPr>
          <p:cNvCxnSpPr>
            <a:cxnSpLocks/>
          </p:cNvCxnSpPr>
          <p:nvPr/>
        </p:nvCxnSpPr>
        <p:spPr>
          <a:xfrm>
            <a:off x="2603189" y="3020789"/>
            <a:ext cx="196880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534F8113-4852-47FF-05BC-BF0E55DA81BD}"/>
              </a:ext>
            </a:extLst>
          </p:cNvPr>
          <p:cNvSpPr txBox="1"/>
          <p:nvPr/>
        </p:nvSpPr>
        <p:spPr>
          <a:xfrm>
            <a:off x="2603189" y="2713012"/>
            <a:ext cx="1968809" cy="307777"/>
          </a:xfrm>
          <a:prstGeom prst="rect">
            <a:avLst/>
          </a:prstGeom>
          <a:noFill/>
        </p:spPr>
        <p:txBody>
          <a:bodyPr wrap="none" rtlCol="0">
            <a:spAutoFit/>
          </a:bodyPr>
          <a:lstStyle/>
          <a:p>
            <a:r>
              <a:rPr lang="en-US" dirty="0"/>
              <a:t>Next Gen Accessibility</a:t>
            </a:r>
          </a:p>
        </p:txBody>
      </p:sp>
      <p:pic>
        <p:nvPicPr>
          <p:cNvPr id="13" name="Picture 12">
            <a:extLst>
              <a:ext uri="{FF2B5EF4-FFF2-40B4-BE49-F238E27FC236}">
                <a16:creationId xmlns:a16="http://schemas.microsoft.com/office/drawing/2014/main" id="{9776523B-897F-B957-46FE-ACA101B5A3C3}"/>
              </a:ext>
            </a:extLst>
          </p:cNvPr>
          <p:cNvPicPr>
            <a:picLocks noChangeAspect="1"/>
          </p:cNvPicPr>
          <p:nvPr/>
        </p:nvPicPr>
        <p:blipFill>
          <a:blip r:embed="rId4"/>
          <a:stretch>
            <a:fillRect/>
          </a:stretch>
        </p:blipFill>
        <p:spPr>
          <a:xfrm>
            <a:off x="1101101" y="2334989"/>
            <a:ext cx="1357386" cy="1371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311700" y="231631"/>
            <a:ext cx="8520600" cy="572700"/>
          </a:xfrm>
          <a:prstGeom prst="rect">
            <a:avLst/>
          </a:prstGeom>
        </p:spPr>
        <p:txBody>
          <a:bodyPr spcFirstLastPara="1" wrap="square" lIns="91400" tIns="91400" rIns="91400" bIns="91400" anchor="t" anchorCtr="0">
            <a:noAutofit/>
          </a:bodyPr>
          <a:lstStyle/>
          <a:p>
            <a:pPr marL="0" lvl="0" indent="0" algn="l" rtl="0">
              <a:spcBef>
                <a:spcPts val="0"/>
              </a:spcBef>
              <a:spcAft>
                <a:spcPts val="0"/>
              </a:spcAft>
              <a:buNone/>
            </a:pPr>
            <a:r>
              <a:rPr lang="en" dirty="0"/>
              <a:t>Wow                                         Next Gen Accessibility</a:t>
            </a:r>
            <a:endParaRPr dirty="0"/>
          </a:p>
        </p:txBody>
      </p:sp>
      <p:sp>
        <p:nvSpPr>
          <p:cNvPr id="106" name="Google Shape;106;p18"/>
          <p:cNvSpPr txBox="1">
            <a:spLocks noGrp="1"/>
          </p:cNvSpPr>
          <p:nvPr>
            <p:ph type="body" idx="1"/>
          </p:nvPr>
        </p:nvSpPr>
        <p:spPr>
          <a:xfrm>
            <a:off x="311699" y="804331"/>
            <a:ext cx="6742243" cy="875596"/>
          </a:xfrm>
          <a:prstGeom prst="rect">
            <a:avLst/>
          </a:prstGeom>
        </p:spPr>
        <p:txBody>
          <a:bodyPr spcFirstLastPara="1" wrap="square" lIns="91400" tIns="91400" rIns="91400" bIns="91400" anchor="t" anchorCtr="0">
            <a:noAutofit/>
          </a:bodyPr>
          <a:lstStyle/>
          <a:p>
            <a:pPr marL="0" lvl="0" indent="0" algn="l" rtl="0">
              <a:spcBef>
                <a:spcPts val="800"/>
              </a:spcBef>
              <a:spcAft>
                <a:spcPts val="0"/>
              </a:spcAft>
              <a:buNone/>
            </a:pPr>
            <a:r>
              <a:rPr lang="en-US" dirty="0"/>
              <a:t>Financial institutions can offer personalized digital content that is tailored for a particular disability</a:t>
            </a:r>
          </a:p>
          <a:p>
            <a:pPr marL="285750" lvl="0" indent="-285750" algn="l" rtl="0">
              <a:spcBef>
                <a:spcPts val="800"/>
              </a:spcBef>
              <a:spcAft>
                <a:spcPts val="0"/>
              </a:spcAft>
              <a:buFont typeface="Wingdings" pitchFamily="2" charset="2"/>
              <a:buChar char="Ø"/>
            </a:pPr>
            <a:endParaRPr lang="en-US" dirty="0"/>
          </a:p>
          <a:p>
            <a:pPr marL="285750" indent="-285750">
              <a:spcBef>
                <a:spcPts val="800"/>
              </a:spcBef>
              <a:buFont typeface="Wingdings" pitchFamily="2" charset="2"/>
              <a:buChar char="Ø"/>
            </a:pPr>
            <a:endParaRPr lang="en-US" dirty="0"/>
          </a:p>
          <a:p>
            <a:pPr marL="0" indent="0">
              <a:spcBef>
                <a:spcPts val="800"/>
              </a:spcBef>
              <a:buNone/>
            </a:pPr>
            <a:r>
              <a:rPr lang="en-US" dirty="0"/>
              <a:t>Happy Customers</a:t>
            </a:r>
          </a:p>
          <a:p>
            <a:pPr marL="285750" lvl="0" indent="-285750" algn="l" rtl="0">
              <a:spcBef>
                <a:spcPts val="800"/>
              </a:spcBef>
              <a:spcAft>
                <a:spcPts val="0"/>
              </a:spcAft>
              <a:buFont typeface="Wingdings" pitchFamily="2" charset="2"/>
              <a:buChar char="Ø"/>
            </a:pPr>
            <a:endParaRPr lang="en-US" dirty="0"/>
          </a:p>
          <a:p>
            <a:pPr marL="0" lvl="0" indent="0" algn="l" rtl="0">
              <a:spcBef>
                <a:spcPts val="800"/>
              </a:spcBef>
              <a:spcAft>
                <a:spcPts val="0"/>
              </a:spcAft>
              <a:buNone/>
            </a:pPr>
            <a:endParaRPr lang="en-US" dirty="0"/>
          </a:p>
          <a:p>
            <a:pPr marL="0" lvl="0" indent="0" algn="l" rtl="0">
              <a:spcBef>
                <a:spcPts val="800"/>
              </a:spcBef>
              <a:spcAft>
                <a:spcPts val="0"/>
              </a:spcAft>
              <a:buNone/>
            </a:pPr>
            <a:r>
              <a:rPr lang="en-US" dirty="0"/>
              <a:t>Avoid Lawsuits</a:t>
            </a:r>
          </a:p>
          <a:p>
            <a:pPr marL="285750" lvl="0" indent="-285750" algn="l" rtl="0">
              <a:spcBef>
                <a:spcPts val="800"/>
              </a:spcBef>
              <a:spcAft>
                <a:spcPts val="0"/>
              </a:spcAft>
              <a:buFont typeface="Wingdings" pitchFamily="2" charset="2"/>
              <a:buChar char="Ø"/>
            </a:pPr>
            <a:endParaRPr dirty="0"/>
          </a:p>
        </p:txBody>
      </p:sp>
      <p:pic>
        <p:nvPicPr>
          <p:cNvPr id="2" name="Picture 1">
            <a:extLst>
              <a:ext uri="{FF2B5EF4-FFF2-40B4-BE49-F238E27FC236}">
                <a16:creationId xmlns:a16="http://schemas.microsoft.com/office/drawing/2014/main" id="{00EB89CA-9A58-F41D-AFC7-49B80F7D9B6F}"/>
              </a:ext>
            </a:extLst>
          </p:cNvPr>
          <p:cNvPicPr>
            <a:picLocks noChangeAspect="1"/>
          </p:cNvPicPr>
          <p:nvPr/>
        </p:nvPicPr>
        <p:blipFill>
          <a:blip r:embed="rId3"/>
          <a:stretch>
            <a:fillRect/>
          </a:stretch>
        </p:blipFill>
        <p:spPr>
          <a:xfrm>
            <a:off x="2218888" y="2234881"/>
            <a:ext cx="788451" cy="464430"/>
          </a:xfrm>
          <a:prstGeom prst="rect">
            <a:avLst/>
          </a:prstGeom>
        </p:spPr>
      </p:pic>
      <p:pic>
        <p:nvPicPr>
          <p:cNvPr id="4" name="Picture 3">
            <a:extLst>
              <a:ext uri="{FF2B5EF4-FFF2-40B4-BE49-F238E27FC236}">
                <a16:creationId xmlns:a16="http://schemas.microsoft.com/office/drawing/2014/main" id="{EEC4EFE8-62D3-8183-73BA-57B02BD22959}"/>
              </a:ext>
            </a:extLst>
          </p:cNvPr>
          <p:cNvPicPr>
            <a:picLocks noChangeAspect="1"/>
          </p:cNvPicPr>
          <p:nvPr/>
        </p:nvPicPr>
        <p:blipFill>
          <a:blip r:embed="rId4"/>
          <a:stretch>
            <a:fillRect/>
          </a:stretch>
        </p:blipFill>
        <p:spPr>
          <a:xfrm>
            <a:off x="6777261" y="758700"/>
            <a:ext cx="781726" cy="794976"/>
          </a:xfrm>
          <a:prstGeom prst="rect">
            <a:avLst/>
          </a:prstGeom>
        </p:spPr>
      </p:pic>
      <p:sp>
        <p:nvSpPr>
          <p:cNvPr id="6" name="TextBox 5">
            <a:extLst>
              <a:ext uri="{FF2B5EF4-FFF2-40B4-BE49-F238E27FC236}">
                <a16:creationId xmlns:a16="http://schemas.microsoft.com/office/drawing/2014/main" id="{D78DC476-7687-A0EC-9979-AE6E1DFE3F0B}"/>
              </a:ext>
            </a:extLst>
          </p:cNvPr>
          <p:cNvSpPr txBox="1"/>
          <p:nvPr/>
        </p:nvSpPr>
        <p:spPr>
          <a:xfrm>
            <a:off x="4010980" y="2339535"/>
            <a:ext cx="2007281" cy="538609"/>
          </a:xfrm>
          <a:prstGeom prst="rect">
            <a:avLst/>
          </a:prstGeom>
          <a:noFill/>
        </p:spPr>
        <p:txBody>
          <a:bodyPr wrap="none" rtlCol="0">
            <a:spAutoFit/>
          </a:bodyPr>
          <a:lstStyle/>
          <a:p>
            <a:r>
              <a:rPr lang="en-US" sz="1500" dirty="0">
                <a:solidFill>
                  <a:srgbClr val="487A7B"/>
                </a:solidFill>
                <a:latin typeface="Montserrat Light"/>
                <a:cs typeface="Montserrat Light"/>
                <a:sym typeface="Montserrat Light"/>
              </a:rPr>
              <a:t>Financial Inclusion </a:t>
            </a:r>
          </a:p>
          <a:p>
            <a:endParaRPr lang="en-US" dirty="0"/>
          </a:p>
        </p:txBody>
      </p:sp>
      <p:pic>
        <p:nvPicPr>
          <p:cNvPr id="7" name="Picture 6">
            <a:extLst>
              <a:ext uri="{FF2B5EF4-FFF2-40B4-BE49-F238E27FC236}">
                <a16:creationId xmlns:a16="http://schemas.microsoft.com/office/drawing/2014/main" id="{FBA7B729-E3DD-8CE0-BE70-DCB8B0B7346C}"/>
              </a:ext>
            </a:extLst>
          </p:cNvPr>
          <p:cNvPicPr>
            <a:picLocks noChangeAspect="1"/>
          </p:cNvPicPr>
          <p:nvPr/>
        </p:nvPicPr>
        <p:blipFill>
          <a:blip r:embed="rId5"/>
          <a:stretch>
            <a:fillRect/>
          </a:stretch>
        </p:blipFill>
        <p:spPr>
          <a:xfrm>
            <a:off x="5969283" y="2184478"/>
            <a:ext cx="536495" cy="565236"/>
          </a:xfrm>
          <a:prstGeom prst="rect">
            <a:avLst/>
          </a:prstGeom>
        </p:spPr>
      </p:pic>
      <p:pic>
        <p:nvPicPr>
          <p:cNvPr id="9" name="Picture 8">
            <a:extLst>
              <a:ext uri="{FF2B5EF4-FFF2-40B4-BE49-F238E27FC236}">
                <a16:creationId xmlns:a16="http://schemas.microsoft.com/office/drawing/2014/main" id="{94DE0627-620D-0B46-D4FE-5A8D97500426}"/>
              </a:ext>
            </a:extLst>
          </p:cNvPr>
          <p:cNvPicPr>
            <a:picLocks noChangeAspect="1"/>
          </p:cNvPicPr>
          <p:nvPr/>
        </p:nvPicPr>
        <p:blipFill>
          <a:blip r:embed="rId6"/>
          <a:stretch>
            <a:fillRect/>
          </a:stretch>
        </p:blipFill>
        <p:spPr>
          <a:xfrm>
            <a:off x="2151819" y="3115471"/>
            <a:ext cx="773877" cy="784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42985" y="3514519"/>
            <a:ext cx="3529025" cy="1282500"/>
          </a:xfrm>
          <a:prstGeom prst="rect">
            <a:avLst/>
          </a:prstGeom>
        </p:spPr>
        <p:txBody>
          <a:bodyPr spcFirstLastPara="1" wrap="square" lIns="91400" tIns="91400" rIns="91400" bIns="91400" anchor="b" anchorCtr="0">
            <a:noAutofit/>
          </a:bodyPr>
          <a:lstStyle/>
          <a:p>
            <a:pPr marL="0" lvl="0" indent="0" rtl="0">
              <a:spcBef>
                <a:spcPts val="0"/>
              </a:spcBef>
              <a:spcAft>
                <a:spcPts val="0"/>
              </a:spcAft>
            </a:pPr>
            <a:r>
              <a:rPr lang="en-US" dirty="0"/>
              <a:t>Project Name: Next Gen Accessibility </a:t>
            </a:r>
            <a:br>
              <a:rPr lang="en-US" dirty="0"/>
            </a:br>
            <a:r>
              <a:rPr lang="en-US" dirty="0"/>
              <a:t>Team Name: ADA Ninjas</a:t>
            </a:r>
            <a:br>
              <a:rPr lang="en-US" dirty="0"/>
            </a:br>
            <a:endParaRPr dirty="0"/>
          </a:p>
        </p:txBody>
      </p:sp>
    </p:spTree>
  </p:cSld>
  <p:clrMapOvr>
    <a:masterClrMapping/>
  </p:clrMapOvr>
</p:sld>
</file>

<file path=ppt/theme/theme1.xml><?xml version="1.0" encoding="utf-8"?>
<a:theme xmlns:a="http://schemas.openxmlformats.org/drawingml/2006/main" name="FINOS–Revised">
  <a:themeElements>
    <a:clrScheme name="Simple Light">
      <a:dk1>
        <a:srgbClr val="48797B"/>
      </a:dk1>
      <a:lt1>
        <a:srgbClr val="FFFFFF"/>
      </a:lt1>
      <a:dk2>
        <a:srgbClr val="48797B"/>
      </a:dk2>
      <a:lt2>
        <a:srgbClr val="EEEEEE"/>
      </a:lt2>
      <a:accent1>
        <a:srgbClr val="2BC1E7"/>
      </a:accent1>
      <a:accent2>
        <a:srgbClr val="00253F"/>
      </a:accent2>
      <a:accent3>
        <a:srgbClr val="0087A9"/>
      </a:accent3>
      <a:accent4>
        <a:srgbClr val="D7C826"/>
      </a:accent4>
      <a:accent5>
        <a:srgbClr val="6BCABA"/>
      </a:accent5>
      <a:accent6>
        <a:srgbClr val="42AF28"/>
      </a:accent6>
      <a:hlink>
        <a:srgbClr val="2BC1E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77bb8990-ab2f-4012-9b6b-17817ed56724}" enabled="1" method="Privileged" siteId="{f3f068cf-080c-4824-a912-f8c4633bd454}" contentBits="2" removed="0"/>
</clbl:labelList>
</file>

<file path=docProps/app.xml><?xml version="1.0" encoding="utf-8"?>
<Properties xmlns="http://schemas.openxmlformats.org/officeDocument/2006/extended-properties" xmlns:vt="http://schemas.openxmlformats.org/officeDocument/2006/docPropsVTypes">
  <TotalTime>1706</TotalTime>
  <Words>267</Words>
  <Application>Microsoft Macintosh PowerPoint</Application>
  <PresentationFormat>On-screen Show (16:9)</PresentationFormat>
  <Paragraphs>47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Montserrat Medium</vt:lpstr>
      <vt:lpstr>Calibri</vt:lpstr>
      <vt:lpstr>Montserrat Light</vt:lpstr>
      <vt:lpstr>Montserrat</vt:lpstr>
      <vt:lpstr>Arial</vt:lpstr>
      <vt:lpstr>Wingdings</vt:lpstr>
      <vt:lpstr>FINOS–Revised</vt:lpstr>
      <vt:lpstr>GAAD Hackathon</vt:lpstr>
      <vt:lpstr>Why                                          Next Gen Accessibility</vt:lpstr>
      <vt:lpstr>What                                         Next Gen Accessibility</vt:lpstr>
      <vt:lpstr>Where                                      Next Gen Accessibility</vt:lpstr>
      <vt:lpstr>Who                                         Next Gen Accessibility</vt:lpstr>
      <vt:lpstr>PowerPoint Presentation</vt:lpstr>
      <vt:lpstr>When                                      Next Gen Accessibility</vt:lpstr>
      <vt:lpstr>Wow                                         Next Gen Accessibility</vt:lpstr>
      <vt:lpstr>Project Name: Next Gen Accessibility  Team Name: ADA Ninjas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GAAD Hackathon</dc:title>
  <cp:lastModifiedBy>Ankur Bansal</cp:lastModifiedBy>
  <cp:revision>38</cp:revision>
  <dcterms:modified xsi:type="dcterms:W3CDTF">2023-05-11T00:40:43Z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FINOS–Revised:3</vt:lpwstr>
  </property>
  <property fmtid="{D5CDD505-2E9C-101B-9397-08002B2CF9AE}" pid="3" name="ClassificationContentMarkingFooterText">
    <vt:lpwstr>Public</vt:lpwstr>
  </property>
</Properties>
</file>