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48" r:id="rId1"/>
  </p:sldMasterIdLst>
  <p:sldIdLst>
    <p:sldId id="256" r:id="rId2"/>
    <p:sldId id="257" r:id="rId3"/>
    <p:sldId id="267" r:id="rId4"/>
    <p:sldId id="258" r:id="rId5"/>
    <p:sldId id="268" r:id="rId6"/>
    <p:sldId id="259" r:id="rId7"/>
    <p:sldId id="260" r:id="rId8"/>
    <p:sldId id="261" r:id="rId9"/>
    <p:sldId id="262" r:id="rId10"/>
    <p:sldId id="263" r:id="rId11"/>
    <p:sldId id="264" r:id="rId12"/>
    <p:sldId id="265"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9" d="100"/>
          <a:sy n="89" d="100"/>
        </p:scale>
        <p:origin x="13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64667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31608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50943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18656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2205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69629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11/19/2020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96259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11/19/2020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76320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11/19/2020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83836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11/19/2020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96027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11/19/2020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57437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4C608-40B1-4030-A28D-5B74BC98ADCE}" type="datetimeFigureOut">
              <a:rPr lang="en-US" smtClean="0"/>
              <a:t>11/19/2020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12587545"/>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3000"/>
            <a:lum/>
          </a:blip>
          <a:srcRect/>
          <a:stretch>
            <a:fillRect l="-57000" r="-5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2040" y="2362121"/>
            <a:ext cx="6858000" cy="1790700"/>
          </a:xfrm>
          <a:ln>
            <a:noFill/>
          </a:ln>
        </p:spPr>
        <p:txBody>
          <a:bodyPr/>
          <a:lstStyle/>
          <a:p>
            <a:r>
              <a:rPr lang="en-IN" b="1" dirty="0" smtClean="0">
                <a:solidFill>
                  <a:schemeClr val="bg1"/>
                </a:solidFill>
                <a:latin typeface="+mn-lt"/>
              </a:rPr>
              <a:t>PDC</a:t>
            </a:r>
            <a:r>
              <a:rPr lang="en-IN" b="1" dirty="0" smtClean="0">
                <a:solidFill>
                  <a:schemeClr val="bg2">
                    <a:lumMod val="75000"/>
                  </a:schemeClr>
                </a:solidFill>
                <a:latin typeface="+mn-lt"/>
              </a:rPr>
              <a:t> </a:t>
            </a:r>
            <a:r>
              <a:rPr lang="en-IN" b="1" dirty="0" smtClean="0">
                <a:solidFill>
                  <a:schemeClr val="bg1"/>
                </a:solidFill>
                <a:latin typeface="+mn-lt"/>
              </a:rPr>
              <a:t>syllabus</a:t>
            </a:r>
            <a:endParaRPr lang="en-IN" b="1" dirty="0">
              <a:solidFill>
                <a:schemeClr val="bg1"/>
              </a:solidFill>
              <a:latin typeface="+mn-lt"/>
            </a:endParaRPr>
          </a:p>
        </p:txBody>
      </p:sp>
    </p:spTree>
    <p:extLst>
      <p:ext uri="{BB962C8B-B14F-4D97-AF65-F5344CB8AC3E}">
        <p14:creationId xmlns:p14="http://schemas.microsoft.com/office/powerpoint/2010/main" val="657965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419415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175253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169727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444427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Unit 1</a:t>
            </a:r>
            <a:endParaRPr lang="en-IN" b="1" dirty="0"/>
          </a:p>
        </p:txBody>
      </p:sp>
      <p:sp>
        <p:nvSpPr>
          <p:cNvPr id="3" name="Content Placeholder 2"/>
          <p:cNvSpPr>
            <a:spLocks noGrp="1"/>
          </p:cNvSpPr>
          <p:nvPr>
            <p:ph idx="1"/>
          </p:nvPr>
        </p:nvSpPr>
        <p:spPr>
          <a:noFill/>
          <a:effectLst>
            <a:outerShdw blurRad="50800" dist="50800" dir="5400000" sx="2000" sy="2000" algn="ctr" rotWithShape="0">
              <a:srgbClr val="000000">
                <a:alpha val="43137"/>
              </a:srgbClr>
            </a:outerShdw>
          </a:effectLst>
        </p:spPr>
        <p:txBody>
          <a:bodyPr>
            <a:normAutofit lnSpcReduction="10000"/>
          </a:bodyPr>
          <a:lstStyle/>
          <a:p>
            <a:r>
              <a:rPr lang="en-IN" dirty="0"/>
              <a:t>The state of computing, system attributes to performance, multiprocessors and multicomputer, </a:t>
            </a:r>
            <a:r>
              <a:rPr lang="en-IN" dirty="0" err="1"/>
              <a:t>multivector</a:t>
            </a:r>
            <a:r>
              <a:rPr lang="en-IN" dirty="0"/>
              <a:t> and SIMD computers, basics of parallel programming models, parallel algorithms and distributed processing</a:t>
            </a:r>
            <a:r>
              <a:rPr lang="en-IN" dirty="0" smtClean="0"/>
              <a:t>,</a:t>
            </a:r>
          </a:p>
          <a:p>
            <a:r>
              <a:rPr lang="en-IN" dirty="0" smtClean="0"/>
              <a:t>Conditions </a:t>
            </a:r>
            <a:r>
              <a:rPr lang="en-IN" dirty="0"/>
              <a:t>of parallelism: Data, control and resource dependencies, Hardware and software parallelism. Hardware Taxonomy: Flynn’s classification, Shore’s classification, Feng’s classification, Handler’s classification. Software taxonomy: </a:t>
            </a:r>
            <a:r>
              <a:rPr lang="en-IN" dirty="0" err="1"/>
              <a:t>Kung’s</a:t>
            </a:r>
            <a:r>
              <a:rPr lang="en-IN" dirty="0"/>
              <a:t> taxonomy.</a:t>
            </a:r>
          </a:p>
          <a:p>
            <a:endParaRPr lang="en-IN" dirty="0"/>
          </a:p>
        </p:txBody>
      </p:sp>
    </p:spTree>
    <p:extLst>
      <p:ext uri="{BB962C8B-B14F-4D97-AF65-F5344CB8AC3E}">
        <p14:creationId xmlns:p14="http://schemas.microsoft.com/office/powerpoint/2010/main" val="1012258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52501"/>
            <a:ext cx="7886700" cy="994172"/>
          </a:xfrm>
        </p:spPr>
        <p:txBody>
          <a:bodyPr/>
          <a:lstStyle/>
          <a:p>
            <a:r>
              <a:rPr lang="en-IN" dirty="0" smtClean="0"/>
              <a:t>Parallel Computer Models</a:t>
            </a:r>
            <a:endParaRPr lang="en-IN" dirty="0"/>
          </a:p>
        </p:txBody>
      </p:sp>
      <p:sp>
        <p:nvSpPr>
          <p:cNvPr id="3" name="Content Placeholder 2"/>
          <p:cNvSpPr>
            <a:spLocks noGrp="1"/>
          </p:cNvSpPr>
          <p:nvPr>
            <p:ph idx="1"/>
          </p:nvPr>
        </p:nvSpPr>
        <p:spPr>
          <a:xfrm>
            <a:off x="628650" y="1821657"/>
            <a:ext cx="7886700" cy="4036218"/>
          </a:xfrm>
        </p:spPr>
        <p:txBody>
          <a:bodyPr>
            <a:normAutofit fontScale="77500" lnSpcReduction="20000"/>
          </a:bodyPr>
          <a:lstStyle/>
          <a:p>
            <a:r>
              <a:rPr lang="en-US" dirty="0" smtClean="0"/>
              <a:t>over the last two decades. computer and communication technologies have literally transformed the world we live in. Parallel processing has emerged as the key enabling technology in modern computers. driven by the ever-</a:t>
            </a:r>
            <a:r>
              <a:rPr lang="en-US" dirty="0" err="1" smtClean="0"/>
              <a:t>incrsing</a:t>
            </a:r>
            <a:r>
              <a:rPr lang="en-US" dirty="0" smtClean="0"/>
              <a:t> demand for higher performance. lower costs. and sustained productivity in real-life applications. Parallelism appears in various forms. such as look ahead. pipelining. </a:t>
            </a:r>
            <a:r>
              <a:rPr lang="en-US" dirty="0" err="1" smtClean="0"/>
              <a:t>vectorization</a:t>
            </a:r>
            <a:r>
              <a:rPr lang="en-US" dirty="0" smtClean="0"/>
              <a:t>. concurrency. simultaneity. data parallelism. partitioning. interleaving. overlapping. multiplicity. replication. time sharing. space sharing. multitasking. multiprogramming. multithreading. and distributed computing at different processing levels. in this chapter. we model physical architectures of parallel computers. vector supercomputers. multiprocessors. </a:t>
            </a:r>
            <a:r>
              <a:rPr lang="en-US" dirty="0" err="1" smtClean="0"/>
              <a:t>multicomputers</a:t>
            </a:r>
            <a:r>
              <a:rPr lang="en-US" dirty="0" smtClean="0"/>
              <a:t>. and massively parallel processors. Theoretical machine models are also presented. </a:t>
            </a:r>
            <a:endParaRPr lang="en-IN" dirty="0"/>
          </a:p>
        </p:txBody>
      </p:sp>
    </p:spTree>
    <p:extLst>
      <p:ext uri="{BB962C8B-B14F-4D97-AF65-F5344CB8AC3E}">
        <p14:creationId xmlns:p14="http://schemas.microsoft.com/office/powerpoint/2010/main" val="318034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mn-lt"/>
              </a:rPr>
              <a:t>Unit 2</a:t>
            </a:r>
            <a:endParaRPr lang="en-IN" b="1" dirty="0">
              <a:latin typeface="+mn-lt"/>
            </a:endParaRPr>
          </a:p>
        </p:txBody>
      </p:sp>
      <p:sp>
        <p:nvSpPr>
          <p:cNvPr id="3" name="Content Placeholder 2"/>
          <p:cNvSpPr>
            <a:spLocks noGrp="1"/>
          </p:cNvSpPr>
          <p:nvPr>
            <p:ph idx="1"/>
          </p:nvPr>
        </p:nvSpPr>
        <p:spPr>
          <a:solidFill>
            <a:schemeClr val="bg1">
              <a:lumMod val="95000"/>
            </a:schemeClr>
          </a:solidFill>
        </p:spPr>
        <p:txBody>
          <a:bodyPr>
            <a:normAutofit fontScale="85000" lnSpcReduction="10000"/>
          </a:bodyPr>
          <a:lstStyle/>
          <a:p>
            <a:r>
              <a:rPr lang="en-IN" b="1" dirty="0" smtClean="0"/>
              <a:t>Abstract </a:t>
            </a:r>
            <a:r>
              <a:rPr lang="en-IN" b="1" dirty="0"/>
              <a:t>parallel computational models:</a:t>
            </a:r>
            <a:r>
              <a:rPr lang="en-IN" dirty="0"/>
              <a:t> combinational circuits, sorting network, PRAM models, VLSI complexity model, architecture development tracks, program partitioning and scheduling, program flow mechanisms. </a:t>
            </a:r>
            <a:r>
              <a:rPr lang="en-IN" b="1" dirty="0"/>
              <a:t>Performance metrics and measures: </a:t>
            </a:r>
            <a:r>
              <a:rPr lang="en-IN" u="sng" dirty="0">
                <a:solidFill>
                  <a:schemeClr val="accent1">
                    <a:lumMod val="75000"/>
                  </a:schemeClr>
                </a:solidFill>
              </a:rPr>
              <a:t>parallelism profile in programs, mean performance, efficiency, utilization and quality, benchmarks and performance measures. </a:t>
            </a:r>
            <a:endParaRPr lang="en-IN" u="sng" dirty="0" smtClean="0">
              <a:solidFill>
                <a:schemeClr val="accent1">
                  <a:lumMod val="75000"/>
                </a:schemeClr>
              </a:solidFill>
            </a:endParaRPr>
          </a:p>
          <a:p>
            <a:r>
              <a:rPr lang="en-IN" dirty="0" smtClean="0">
                <a:solidFill>
                  <a:srgbClr val="7030A0"/>
                </a:solidFill>
              </a:rPr>
              <a:t>Parallel </a:t>
            </a:r>
            <a:r>
              <a:rPr lang="en-IN" dirty="0">
                <a:solidFill>
                  <a:srgbClr val="7030A0"/>
                </a:solidFill>
              </a:rPr>
              <a:t>processing applications: Massive parallelism for grand challenges, application models for parallel computing, scalability of parallel algorithms. Speedup performance laws: Amdahl’s law for fixed workload, Gustafson’s Law for scaled problems and memory bounded speedup model. Scalability analysis and approaches: Scalability metrics and goals, evaluation of scalable computers. </a:t>
            </a:r>
          </a:p>
          <a:p>
            <a:endParaRPr lang="en-IN" dirty="0"/>
          </a:p>
        </p:txBody>
      </p:sp>
    </p:spTree>
    <p:extLst>
      <p:ext uri="{BB962C8B-B14F-4D97-AF65-F5344CB8AC3E}">
        <p14:creationId xmlns:p14="http://schemas.microsoft.com/office/powerpoint/2010/main" val="3289548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mn-lt"/>
              </a:rPr>
              <a:t>Unit 3</a:t>
            </a:r>
            <a:endParaRPr lang="en-IN" b="1" dirty="0">
              <a:latin typeface="+mn-lt"/>
            </a:endParaRPr>
          </a:p>
        </p:txBody>
      </p:sp>
      <p:sp>
        <p:nvSpPr>
          <p:cNvPr id="3" name="Content Placeholder 2"/>
          <p:cNvSpPr>
            <a:spLocks noGrp="1"/>
          </p:cNvSpPr>
          <p:nvPr>
            <p:ph idx="1"/>
          </p:nvPr>
        </p:nvSpPr>
        <p:spPr>
          <a:solidFill>
            <a:schemeClr val="bg1">
              <a:lumMod val="95000"/>
            </a:schemeClr>
          </a:solidFill>
        </p:spPr>
        <p:txBody>
          <a:bodyPr>
            <a:normAutofit/>
          </a:bodyPr>
          <a:lstStyle/>
          <a:p>
            <a:r>
              <a:rPr lang="en-IN" b="1" dirty="0"/>
              <a:t>Pipelining and Superscalar Techniques</a:t>
            </a:r>
            <a:r>
              <a:rPr lang="en-IN" dirty="0"/>
              <a:t>: </a:t>
            </a:r>
            <a:r>
              <a:rPr lang="en-IN" dirty="0">
                <a:solidFill>
                  <a:srgbClr val="7030A0"/>
                </a:solidFill>
              </a:rPr>
              <a:t>Linear pipeline processors, nonlinear pipeline processors, arithmetic pipeline design, and superscalar pipeline design.</a:t>
            </a:r>
            <a:r>
              <a:rPr lang="en-IN" dirty="0"/>
              <a:t> Parallel programming models: Shared-variable model, message-passing model, data-parallel model, object-oriented model and functional and logic models. Case studies of parallel processors: ICL distributed array processor (DAP), ILLIAC IV Computer, </a:t>
            </a:r>
            <a:r>
              <a:rPr lang="en-IN" dirty="0" err="1"/>
              <a:t>Tilera’s</a:t>
            </a:r>
            <a:r>
              <a:rPr lang="en-IN" dirty="0"/>
              <a:t> TILE64 system, Sun </a:t>
            </a:r>
            <a:r>
              <a:rPr lang="en-IN" dirty="0" err="1"/>
              <a:t>UltraSparc</a:t>
            </a:r>
            <a:r>
              <a:rPr lang="en-IN" dirty="0"/>
              <a:t> T2 processor, Intel Pentium Processors. </a:t>
            </a:r>
          </a:p>
        </p:txBody>
      </p:sp>
    </p:spTree>
    <p:extLst>
      <p:ext uri="{BB962C8B-B14F-4D97-AF65-F5344CB8AC3E}">
        <p14:creationId xmlns:p14="http://schemas.microsoft.com/office/powerpoint/2010/main" val="1110279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SCALABILITYANALYSIS AND APPROACHES</a:t>
            </a:r>
            <a:endParaRPr lang="en-IN" dirty="0"/>
          </a:p>
        </p:txBody>
      </p:sp>
      <p:sp>
        <p:nvSpPr>
          <p:cNvPr id="3" name="Content Placeholder 2"/>
          <p:cNvSpPr>
            <a:spLocks noGrp="1"/>
          </p:cNvSpPr>
          <p:nvPr>
            <p:ph idx="1"/>
          </p:nvPr>
        </p:nvSpPr>
        <p:spPr/>
        <p:txBody>
          <a:bodyPr/>
          <a:lstStyle/>
          <a:p>
            <a:r>
              <a:rPr lang="en-US" dirty="0"/>
              <a:t>The </a:t>
            </a:r>
            <a:r>
              <a:rPr lang="en-US" dirty="0" err="1"/>
              <a:t>perfonnance</a:t>
            </a:r>
            <a:r>
              <a:rPr lang="en-US" dirty="0"/>
              <a:t> of a computer system depends on a large number </a:t>
            </a:r>
            <a:r>
              <a:rPr lang="en-US" dirty="0" err="1"/>
              <a:t>offactors</a:t>
            </a:r>
            <a:r>
              <a:rPr lang="en-US" dirty="0"/>
              <a:t>, all affecting the scalability of the computer architecture and the application program involved. The simplest </a:t>
            </a:r>
            <a:r>
              <a:rPr lang="en-US" dirty="0" smtClean="0"/>
              <a:t>definition </a:t>
            </a:r>
            <a:r>
              <a:rPr lang="en-US" dirty="0"/>
              <a:t>scalability</a:t>
            </a:r>
            <a:r>
              <a:rPr lang="en-US" dirty="0" smtClean="0"/>
              <a:t> of is </a:t>
            </a:r>
            <a:r>
              <a:rPr lang="en-US" dirty="0"/>
              <a:t>that the performance of a computer system increases linearly with respect to the number of processors used for a given application,</a:t>
            </a:r>
            <a:endParaRPr lang="en-IN" dirty="0"/>
          </a:p>
        </p:txBody>
      </p:sp>
    </p:spTree>
    <p:extLst>
      <p:ext uri="{BB962C8B-B14F-4D97-AF65-F5344CB8AC3E}">
        <p14:creationId xmlns:p14="http://schemas.microsoft.com/office/powerpoint/2010/main" val="3112953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Scalability Metrics and Goals</a:t>
            </a:r>
            <a:endParaRPr lang="en-IN" dirty="0"/>
          </a:p>
        </p:txBody>
      </p:sp>
      <p:sp>
        <p:nvSpPr>
          <p:cNvPr id="3" name="Content Placeholder 2"/>
          <p:cNvSpPr>
            <a:spLocks noGrp="1"/>
          </p:cNvSpPr>
          <p:nvPr>
            <p:ph idx="1"/>
          </p:nvPr>
        </p:nvSpPr>
        <p:spPr/>
        <p:txBody>
          <a:bodyPr/>
          <a:lstStyle/>
          <a:p>
            <a:r>
              <a:rPr lang="en-US" dirty="0"/>
              <a:t>Scalability studies determine the degree of matching between a computer architecture and an application algorithm</a:t>
            </a:r>
            <a:r>
              <a:rPr lang="en-US" dirty="0" smtClean="0"/>
              <a:t>.</a:t>
            </a:r>
          </a:p>
          <a:p>
            <a:r>
              <a:rPr lang="en-US" dirty="0"/>
              <a:t>Thus, a good computer architecture should be efficient in implementing a large class of application algorithms. </a:t>
            </a:r>
            <a:r>
              <a:rPr lang="en-US" dirty="0" err="1"/>
              <a:t>ln</a:t>
            </a:r>
            <a:r>
              <a:rPr lang="en-US" dirty="0"/>
              <a:t> the ideal case, the computer performance should be linearly scalable w'ltl1 an increasing number of processors employed in implementing the algorithms.</a:t>
            </a:r>
            <a:endParaRPr lang="en-IN" dirty="0"/>
          </a:p>
        </p:txBody>
      </p:sp>
    </p:spTree>
    <p:extLst>
      <p:ext uri="{BB962C8B-B14F-4D97-AF65-F5344CB8AC3E}">
        <p14:creationId xmlns:p14="http://schemas.microsoft.com/office/powerpoint/2010/main" val="788366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Scalability metric:</a:t>
            </a:r>
            <a:endParaRPr lang="en-IN" dirty="0"/>
          </a:p>
        </p:txBody>
      </p:sp>
      <p:sp>
        <p:nvSpPr>
          <p:cNvPr id="3" name="Content Placeholder 2"/>
          <p:cNvSpPr>
            <a:spLocks noGrp="1"/>
          </p:cNvSpPr>
          <p:nvPr>
            <p:ph idx="1"/>
          </p:nvPr>
        </p:nvSpPr>
        <p:spPr/>
        <p:txBody>
          <a:bodyPr/>
          <a:lstStyle/>
          <a:p>
            <a:r>
              <a:rPr lang="en-US" dirty="0"/>
              <a:t>Speedup and </a:t>
            </a:r>
            <a:r>
              <a:rPr lang="en-US" dirty="0" err="1"/>
              <a:t>Efflcleney</a:t>
            </a:r>
            <a:r>
              <a:rPr lang="en-US" dirty="0"/>
              <a:t> Revisited For a given architecture, algorithm, and problem size s, the </a:t>
            </a:r>
            <a:r>
              <a:rPr lang="en-US" dirty="0" smtClean="0"/>
              <a:t>asymptomatic  speed up S(s</a:t>
            </a:r>
            <a:r>
              <a:rPr lang="en-US" dirty="0"/>
              <a:t>, n) is the best speedup that is attainable, varying only the number </a:t>
            </a:r>
            <a:r>
              <a:rPr lang="en-US" dirty="0" err="1"/>
              <a:t>tn</a:t>
            </a:r>
            <a:r>
              <a:rPr lang="en-US" dirty="0"/>
              <a:t>} of processors. Let Tis, 1) be the sequential execution time on a uniprocessor, T(s, n) be the minimum parallel execution time on an n-processor system, and </a:t>
            </a:r>
            <a:r>
              <a:rPr lang="en-US" dirty="0" err="1"/>
              <a:t>Ms</a:t>
            </a:r>
            <a:r>
              <a:rPr lang="en-US" dirty="0"/>
              <a:t>, n) be the lump sum of all </a:t>
            </a:r>
            <a:r>
              <a:rPr lang="en-US" dirty="0" smtClean="0"/>
              <a:t>communication </a:t>
            </a:r>
            <a:r>
              <a:rPr lang="en-US" dirty="0"/>
              <a:t>and UCI overheads. The asymptotic speedup is formally defined as follows</a:t>
            </a:r>
            <a:r>
              <a:rPr lang="en-US" dirty="0" smtClean="0"/>
              <a:t>:</a:t>
            </a:r>
            <a:endParaRPr lang="en-IN" dirty="0"/>
          </a:p>
        </p:txBody>
      </p:sp>
    </p:spTree>
    <p:extLst>
      <p:ext uri="{BB962C8B-B14F-4D97-AF65-F5344CB8AC3E}">
        <p14:creationId xmlns:p14="http://schemas.microsoft.com/office/powerpoint/2010/main" val="2644574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1328907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308</TotalTime>
  <Words>616</Words>
  <Application>Microsoft Office PowerPoint</Application>
  <PresentationFormat>On-screen Show (4:3)</PresentationFormat>
  <Paragraphs>18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PDC syllabus</vt:lpstr>
      <vt:lpstr>Unit 1</vt:lpstr>
      <vt:lpstr>Parallel Computer Models</vt:lpstr>
      <vt:lpstr>Unit 2</vt:lpstr>
      <vt:lpstr>Unit 3</vt:lpstr>
      <vt:lpstr>SCALABILITYANALYSIS AND APPROACHES</vt:lpstr>
      <vt:lpstr>Scalability Metrics and Goals</vt:lpstr>
      <vt:lpstr>Scalability metric:</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PDC syllabus</dc:title>
  <dc:creator>TRIBY</dc:creator>
  <cp:lastModifiedBy>TRIBY</cp:lastModifiedBy>
  <cp:revision>6</cp:revision>
  <dcterms:created xsi:type="dcterms:W3CDTF">2020-10-17T06:26:13Z</dcterms:created>
  <dcterms:modified xsi:type="dcterms:W3CDTF">2020-11-19T05:12:04Z</dcterms:modified>
</cp:coreProperties>
</file>