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80" r:id="rId21"/>
    <p:sldId id="281" r:id="rId22"/>
    <p:sldId id="278" r:id="rId23"/>
    <p:sldId id="279" r:id="rId24"/>
  </p:sldIdLst>
  <p:sldSz cx="9144000" cy="6858000" type="screen4x3"/>
  <p:notesSz cx="9907588" cy="68183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907588" cy="68183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827088" y="933450"/>
            <a:ext cx="6618288" cy="4964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990600" y="3238500"/>
            <a:ext cx="7923213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0649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0600" y="3238500"/>
            <a:ext cx="7924800" cy="3068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0600" y="3238500"/>
            <a:ext cx="7924800" cy="3068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0600" y="3238500"/>
            <a:ext cx="7924800" cy="3068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0600" y="3238500"/>
            <a:ext cx="7924800" cy="3068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0600" y="3238500"/>
            <a:ext cx="7924800" cy="3068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0600" y="3238500"/>
            <a:ext cx="7924800" cy="3068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0600" y="3238500"/>
            <a:ext cx="7924800" cy="3068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0600" y="3238500"/>
            <a:ext cx="7924800" cy="3068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0600" y="3238500"/>
            <a:ext cx="7924800" cy="3068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0600" y="3238500"/>
            <a:ext cx="7924800" cy="3068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0600" y="3238500"/>
            <a:ext cx="7924800" cy="3068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0600" y="3238500"/>
            <a:ext cx="7924800" cy="3068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0600" y="3238500"/>
            <a:ext cx="7924800" cy="3068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0600" y="3238500"/>
            <a:ext cx="7924800" cy="3068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0600" y="3238500"/>
            <a:ext cx="7924800" cy="3068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0600" y="3238500"/>
            <a:ext cx="7924800" cy="3068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0600" y="3238500"/>
            <a:ext cx="7924800" cy="3068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-827088" y="933450"/>
            <a:ext cx="6619876" cy="4965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90600" y="3238500"/>
            <a:ext cx="7924800" cy="3068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827088" y="933450"/>
            <a:ext cx="6619876" cy="4965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0600" y="3238500"/>
            <a:ext cx="7924800" cy="30686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4813" y="220663"/>
            <a:ext cx="2201862" cy="5908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225" y="220663"/>
            <a:ext cx="6453188" cy="5908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7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07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8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0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5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93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752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594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9225" y="220663"/>
            <a:ext cx="8807450" cy="59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360" tIns="25560" rIns="63360" bIns="255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375150" y="0"/>
            <a:ext cx="22701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1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ADEEB75-1606-4760-9AE2-B68009E5F40B}" type="slidenum"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pPr>
                <a:lnSpc>
                  <a:spcPct val="101000"/>
                </a:lnSpc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‹#›</a:t>
            </a:fld>
            <a:endParaRPr lang="en-IN" sz="14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-4763" y="0"/>
            <a:ext cx="237331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Microprogrammed Control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25438" y="6619875"/>
            <a:ext cx="20320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5560" tIns="12600" rIns="25560" bIns="12600">
            <a:spAutoFit/>
          </a:bodyPr>
          <a:lstStyle/>
          <a:p>
            <a:pPr algn="ctr"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Computer Organization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564313" y="6556375"/>
            <a:ext cx="25860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Computer Architectures Lab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114300" y="762000"/>
            <a:ext cx="8912225" cy="1588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14300" y="238125"/>
            <a:ext cx="8915400" cy="6296025"/>
          </a:xfrm>
          <a:prstGeom prst="rect">
            <a:avLst/>
          </a:prstGeom>
          <a:noFill/>
          <a:ln w="648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8011"/>
        </a:buClr>
        <a:buSzPct val="100000"/>
        <a:buFont typeface="Arial" charset="0"/>
        <a:defRPr sz="4000" b="1">
          <a:solidFill>
            <a:srgbClr val="008011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8011"/>
        </a:buClr>
        <a:buSzPct val="100000"/>
        <a:buFont typeface="Arial" charset="0"/>
        <a:defRPr sz="4000" b="1">
          <a:solidFill>
            <a:srgbClr val="008011"/>
          </a:solidFill>
          <a:latin typeface="Arial" charset="0"/>
          <a:ea typeface="굴림" pitchFamily="48" charset="0"/>
          <a:cs typeface="굴림" pitchFamily="48" charset="0"/>
        </a:defRPr>
      </a:lvl2pPr>
      <a:lvl3pPr algn="ctr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8011"/>
        </a:buClr>
        <a:buSzPct val="100000"/>
        <a:buFont typeface="Arial" charset="0"/>
        <a:defRPr sz="4000" b="1">
          <a:solidFill>
            <a:srgbClr val="008011"/>
          </a:solidFill>
          <a:latin typeface="Arial" charset="0"/>
          <a:ea typeface="굴림" pitchFamily="48" charset="0"/>
          <a:cs typeface="굴림" pitchFamily="48" charset="0"/>
        </a:defRPr>
      </a:lvl3pPr>
      <a:lvl4pPr algn="ctr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8011"/>
        </a:buClr>
        <a:buSzPct val="100000"/>
        <a:buFont typeface="Arial" charset="0"/>
        <a:defRPr sz="4000" b="1">
          <a:solidFill>
            <a:srgbClr val="008011"/>
          </a:solidFill>
          <a:latin typeface="Arial" charset="0"/>
          <a:ea typeface="굴림" pitchFamily="48" charset="0"/>
          <a:cs typeface="굴림" pitchFamily="48" charset="0"/>
        </a:defRPr>
      </a:lvl4pPr>
      <a:lvl5pPr algn="ctr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8011"/>
        </a:buClr>
        <a:buSzPct val="100000"/>
        <a:buFont typeface="Arial" charset="0"/>
        <a:defRPr sz="4000" b="1">
          <a:solidFill>
            <a:srgbClr val="008011"/>
          </a:solidFill>
          <a:latin typeface="Arial" charset="0"/>
          <a:ea typeface="굴림" pitchFamily="48" charset="0"/>
          <a:cs typeface="굴림" pitchFamily="48" charset="0"/>
        </a:defRPr>
      </a:lvl5pPr>
      <a:lvl6pPr marL="457200" algn="ctr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8011"/>
        </a:buClr>
        <a:buSzPct val="100000"/>
        <a:buFont typeface="Arial" charset="0"/>
        <a:defRPr sz="4000" b="1">
          <a:solidFill>
            <a:srgbClr val="008011"/>
          </a:solidFill>
          <a:latin typeface="Arial" charset="0"/>
          <a:ea typeface="굴림" pitchFamily="48" charset="0"/>
          <a:cs typeface="굴림" pitchFamily="48" charset="0"/>
        </a:defRPr>
      </a:lvl6pPr>
      <a:lvl7pPr marL="914400" algn="ctr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8011"/>
        </a:buClr>
        <a:buSzPct val="100000"/>
        <a:buFont typeface="Arial" charset="0"/>
        <a:defRPr sz="4000" b="1">
          <a:solidFill>
            <a:srgbClr val="008011"/>
          </a:solidFill>
          <a:latin typeface="Arial" charset="0"/>
          <a:ea typeface="굴림" pitchFamily="48" charset="0"/>
          <a:cs typeface="굴림" pitchFamily="48" charset="0"/>
        </a:defRPr>
      </a:lvl7pPr>
      <a:lvl8pPr marL="1371600" algn="ctr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8011"/>
        </a:buClr>
        <a:buSzPct val="100000"/>
        <a:buFont typeface="Arial" charset="0"/>
        <a:defRPr sz="4000" b="1">
          <a:solidFill>
            <a:srgbClr val="008011"/>
          </a:solidFill>
          <a:latin typeface="Arial" charset="0"/>
          <a:ea typeface="굴림" pitchFamily="48" charset="0"/>
          <a:cs typeface="굴림" pitchFamily="48" charset="0"/>
        </a:defRPr>
      </a:lvl8pPr>
      <a:lvl9pPr marL="1828800" algn="ctr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8011"/>
        </a:buClr>
        <a:buSzPct val="100000"/>
        <a:buFont typeface="Arial" charset="0"/>
        <a:defRPr sz="4000" b="1">
          <a:solidFill>
            <a:srgbClr val="008011"/>
          </a:solidFill>
          <a:latin typeface="Arial" charset="0"/>
          <a:ea typeface="굴림" pitchFamily="48" charset="0"/>
          <a:cs typeface="굴림" pitchFamily="48" charset="0"/>
        </a:defRPr>
      </a:lvl9pPr>
    </p:titleStyle>
    <p:bodyStyle>
      <a:lvl1pPr marL="284163" indent="-284163" algn="l" defTabSz="449263" rtl="0" eaLnBrk="0" fontAlgn="base" hangingPunct="0">
        <a:lnSpc>
          <a:spcPct val="90000"/>
        </a:lnSpc>
        <a:spcBef>
          <a:spcPts val="9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449263" rtl="0" eaLnBrk="0" fontAlgn="base" hangingPunct="0">
        <a:lnSpc>
          <a:spcPct val="90000"/>
        </a:lnSpc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b="1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675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b="1">
          <a:solidFill>
            <a:srgbClr val="000000"/>
          </a:solidFill>
          <a:latin typeface="+mn-lt"/>
          <a:ea typeface="+mn-ea"/>
          <a:cs typeface="+mn-cs"/>
        </a:defRPr>
      </a:lvl3pPr>
      <a:lvl4pPr marL="1541463" indent="-169863" algn="l" defTabSz="44926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400" b="1">
          <a:solidFill>
            <a:srgbClr val="000000"/>
          </a:solidFill>
          <a:latin typeface="+mn-lt"/>
          <a:ea typeface="+mn-ea"/>
          <a:cs typeface="+mn-cs"/>
        </a:defRPr>
      </a:lvl4pPr>
      <a:lvl5pPr marL="1998663" indent="-169863" algn="l" defTabSz="44926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400" b="1">
          <a:solidFill>
            <a:srgbClr val="000000"/>
          </a:solidFill>
          <a:latin typeface="+mn-lt"/>
          <a:ea typeface="+mn-ea"/>
          <a:cs typeface="+mn-cs"/>
        </a:defRPr>
      </a:lvl5pPr>
      <a:lvl6pPr marL="2455863" indent="-169863" algn="l" defTabSz="44926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400" b="1">
          <a:solidFill>
            <a:srgbClr val="000000"/>
          </a:solidFill>
          <a:latin typeface="+mn-lt"/>
          <a:ea typeface="+mn-ea"/>
          <a:cs typeface="+mn-cs"/>
        </a:defRPr>
      </a:lvl6pPr>
      <a:lvl7pPr marL="2913063" indent="-169863" algn="l" defTabSz="44926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400" b="1">
          <a:solidFill>
            <a:srgbClr val="000000"/>
          </a:solidFill>
          <a:latin typeface="+mn-lt"/>
          <a:ea typeface="+mn-ea"/>
          <a:cs typeface="+mn-cs"/>
        </a:defRPr>
      </a:lvl7pPr>
      <a:lvl8pPr marL="3370263" indent="-169863" algn="l" defTabSz="44926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400" b="1">
          <a:solidFill>
            <a:srgbClr val="000000"/>
          </a:solidFill>
          <a:latin typeface="+mn-lt"/>
          <a:ea typeface="+mn-ea"/>
          <a:cs typeface="+mn-cs"/>
        </a:defRPr>
      </a:lvl8pPr>
      <a:lvl9pPr marL="3827463" indent="-169863" algn="l" defTabSz="449263" rtl="0" eaLnBrk="0" fontAlgn="base" hangingPunct="0">
        <a:lnSpc>
          <a:spcPct val="90000"/>
        </a:lnSpc>
        <a:spcBef>
          <a:spcPts val="525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400" b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565275" y="293688"/>
            <a:ext cx="5916613" cy="434975"/>
          </a:xfrm>
          <a:ln/>
        </p:spPr>
        <p:txBody>
          <a:bodyPr/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IN" sz="2800"/>
              <a:t>MICROPROGRAMMED  CONTROL</a:t>
            </a: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787525" y="1455738"/>
            <a:ext cx="473075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marL="569913" lvl="1">
              <a:lnSpc>
                <a:spcPct val="86000"/>
              </a:lnSpc>
              <a:spcBef>
                <a:spcPts val="1025"/>
              </a:spcBef>
              <a:buFont typeface="Arial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Control Memory</a:t>
            </a:r>
          </a:p>
          <a:p>
            <a:pPr marL="569913" lvl="1">
              <a:lnSpc>
                <a:spcPct val="86000"/>
              </a:lnSpc>
              <a:spcBef>
                <a:spcPts val="1025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US" sz="2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 marL="569913" lvl="1">
              <a:lnSpc>
                <a:spcPct val="86000"/>
              </a:lnSpc>
              <a:spcBef>
                <a:spcPts val="1025"/>
              </a:spcBef>
              <a:buFont typeface="Arial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Sequencing Microinstructions</a:t>
            </a:r>
          </a:p>
          <a:p>
            <a:pPr marL="569913" lvl="1">
              <a:lnSpc>
                <a:spcPct val="86000"/>
              </a:lnSpc>
              <a:spcBef>
                <a:spcPts val="1025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US" sz="2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 marL="569913" lvl="1">
              <a:lnSpc>
                <a:spcPct val="86000"/>
              </a:lnSpc>
              <a:spcBef>
                <a:spcPts val="1025"/>
              </a:spcBef>
              <a:buFont typeface="Arial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Microprogram Example</a:t>
            </a:r>
          </a:p>
          <a:p>
            <a:pPr marL="569913" lvl="1">
              <a:lnSpc>
                <a:spcPct val="86000"/>
              </a:lnSpc>
              <a:spcBef>
                <a:spcPts val="1025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US" sz="2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 marL="569913" lvl="1">
              <a:lnSpc>
                <a:spcPct val="86000"/>
              </a:lnSpc>
              <a:spcBef>
                <a:spcPts val="1025"/>
              </a:spcBef>
              <a:buFont typeface="Arial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Design of Control Unit</a:t>
            </a:r>
          </a:p>
          <a:p>
            <a:pPr marL="569913" lvl="1">
              <a:lnSpc>
                <a:spcPct val="86000"/>
              </a:lnSpc>
              <a:spcBef>
                <a:spcPts val="1025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US" sz="2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 marL="569913" lvl="1">
              <a:lnSpc>
                <a:spcPct val="86000"/>
              </a:lnSpc>
              <a:spcBef>
                <a:spcPts val="1025"/>
              </a:spcBef>
              <a:buFont typeface="Arial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Microinstruction Format</a:t>
            </a:r>
          </a:p>
          <a:p>
            <a:pPr marL="569913" lvl="1">
              <a:lnSpc>
                <a:spcPct val="86000"/>
              </a:lnSpc>
              <a:spcBef>
                <a:spcPts val="1025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US" sz="2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 marL="569913" lvl="1">
              <a:lnSpc>
                <a:spcPct val="86000"/>
              </a:lnSpc>
              <a:spcBef>
                <a:spcPts val="1025"/>
              </a:spcBef>
              <a:buFont typeface="Arial" charset="0"/>
              <a:buChar char="•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Nanostorage and Nanoprogram</a:t>
            </a:r>
          </a:p>
          <a:p>
            <a:pPr marL="569913" lvl="1">
              <a:lnSpc>
                <a:spcPct val="86000"/>
              </a:lnSpc>
              <a:spcBef>
                <a:spcPts val="1025"/>
              </a:spcBef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US" sz="2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90000"/>
              </a:lnSpc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endParaRPr lang="en-US" sz="2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2" r="12396"/>
          <a:stretch/>
        </p:blipFill>
        <p:spPr>
          <a:xfrm>
            <a:off x="533400" y="990600"/>
            <a:ext cx="2895600" cy="53107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7" r="2649"/>
          <a:stretch/>
        </p:blipFill>
        <p:spPr>
          <a:xfrm>
            <a:off x="3276600" y="2083866"/>
            <a:ext cx="525612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4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60425" y="325438"/>
            <a:ext cx="7386638" cy="434975"/>
          </a:xfrm>
          <a:ln/>
        </p:spPr>
        <p:txBody>
          <a:bodyPr anchor="ctr"/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IN" sz="2800"/>
              <a:t>SYMBOLIC  MICROINSTRUCTIONS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831850" y="941388"/>
            <a:ext cx="801687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360" tIns="25560" rIns="63360" bIns="25560">
            <a:spAutoFit/>
          </a:bodyPr>
          <a:lstStyle/>
          <a:p>
            <a:pPr>
              <a:lnSpc>
                <a:spcPct val="101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Symbols are used in microinstructions as in assembly language</a:t>
            </a:r>
          </a:p>
          <a:p>
            <a:pPr>
              <a:lnSpc>
                <a:spcPct val="101000"/>
              </a:lnSpc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A symbolic microprogram can be translated into its binary equivalent 	by a microprogram assembler.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46088" y="2047875"/>
            <a:ext cx="83439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360" tIns="25560" rIns="63360" bIns="255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Sample Format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five fields: 	label; micro-ops; CD; BR; AD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 marL="569913" lvl="1">
              <a:lnSpc>
                <a:spcPct val="9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Label: 		may be empty or may specify a symbolic                    	            		address terminated with a colon</a:t>
            </a:r>
          </a:p>
          <a:p>
            <a:pPr marL="569913" lvl="1">
              <a:lnSpc>
                <a:spcPct val="9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</a:t>
            </a:r>
          </a:p>
          <a:p>
            <a:pPr marL="569913" lvl="1">
              <a:lnSpc>
                <a:spcPct val="9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Micro-ops: consists of one, two, or three symbols                              </a:t>
            </a:r>
          </a:p>
          <a:p>
            <a:pPr marL="569913" lvl="1">
              <a:lnSpc>
                <a:spcPct val="9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			separated by commas</a:t>
            </a:r>
          </a:p>
          <a:p>
            <a:pPr marL="569913" lvl="1">
              <a:lnSpc>
                <a:spcPct val="9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 marL="569913" lvl="1">
              <a:lnSpc>
                <a:spcPct val="9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CD: 	one of {U, I, S, Z}, where	U: Unconditional Branch</a:t>
            </a:r>
          </a:p>
          <a:p>
            <a:pPr marL="569913" lvl="1">
              <a:lnSpc>
                <a:spcPct val="9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             			I:   Indirect address bit</a:t>
            </a:r>
          </a:p>
          <a:p>
            <a:pPr marL="569913" lvl="1">
              <a:lnSpc>
                <a:spcPct val="9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             			S: Sign of AC</a:t>
            </a:r>
          </a:p>
          <a:p>
            <a:pPr marL="569913" lvl="1">
              <a:lnSpc>
                <a:spcPct val="9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            	 		Z:  Zero value in AC </a:t>
            </a:r>
          </a:p>
          <a:p>
            <a:pPr marL="569913" lvl="1">
              <a:lnSpc>
                <a:spcPct val="9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 marL="569913" lvl="1">
              <a:lnSpc>
                <a:spcPct val="9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BR: 	one of {JMP, CALL, RET, MAP}</a:t>
            </a:r>
          </a:p>
          <a:p>
            <a:pPr marL="569913" lvl="1">
              <a:lnSpc>
                <a:spcPct val="9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</a:t>
            </a:r>
          </a:p>
          <a:p>
            <a:pPr marL="569913" lvl="1">
              <a:lnSpc>
                <a:spcPct val="9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AD: 	one of {Symbolic address, NEXT, empty}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716838" y="0"/>
            <a:ext cx="143033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Microprogram 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7625" y="2127250"/>
            <a:ext cx="91694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77850" y="4260850"/>
            <a:ext cx="882332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 marL="569913" lvl="1">
              <a:lnSpc>
                <a:spcPct val="92000"/>
              </a:lnSpc>
              <a:buFont typeface="Arial" charset="0"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  <a:tab pos="10628313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53988" y="265113"/>
            <a:ext cx="8783637" cy="517525"/>
          </a:xfrm>
          <a:ln/>
        </p:spPr>
        <p:txBody>
          <a:bodyPr anchor="ctr"/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IN" sz="2800"/>
              <a:t>SYMBOLIC  MICROPROGRAM  - FETCH ROUTINE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289050" y="2324100"/>
            <a:ext cx="4689475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6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AR </a:t>
            </a:r>
            <a:r>
              <a:rPr lang="en-IN" sz="1400" b="1">
                <a:solidFill>
                  <a:srgbClr val="000000"/>
                </a:solidFill>
                <a:latin typeface="Symbol" pitchFamily="16" charset="2"/>
                <a:ea typeface="굴림" pitchFamily="48" charset="0"/>
                <a:cs typeface="굴림" pitchFamily="48" charset="0"/>
              </a:rPr>
              <a:t></a:t>
            </a:r>
            <a:r>
              <a:rPr lang="en-IN" sz="1200" b="1">
                <a:solidFill>
                  <a:srgbClr val="000000"/>
                </a:solidFill>
                <a:latin typeface="Symbol" pitchFamily="16" charset="2"/>
                <a:ea typeface="굴림" pitchFamily="48" charset="0"/>
                <a:cs typeface="굴림" pitchFamily="48" charset="0"/>
              </a:rPr>
              <a:t></a:t>
            </a:r>
            <a:r>
              <a:rPr lang="en-IN" sz="1400" b="1">
                <a:solidFill>
                  <a:srgbClr val="000000"/>
                </a:solidFill>
                <a:latin typeface="Symbol" pitchFamily="16" charset="2"/>
                <a:ea typeface="굴림" pitchFamily="48" charset="0"/>
                <a:cs typeface="굴림" pitchFamily="48" charset="0"/>
              </a:rPr>
              <a:t></a:t>
            </a: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PC</a:t>
            </a:r>
          </a:p>
          <a:p>
            <a:pPr>
              <a:lnSpc>
                <a:spcPct val="96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DR </a:t>
            </a:r>
            <a:r>
              <a:rPr lang="en-IN" sz="1400" b="1">
                <a:solidFill>
                  <a:srgbClr val="000000"/>
                </a:solidFill>
                <a:latin typeface="Symbol" pitchFamily="16" charset="2"/>
                <a:ea typeface="굴림" pitchFamily="48" charset="0"/>
                <a:cs typeface="굴림" pitchFamily="48" charset="0"/>
              </a:rPr>
              <a:t></a:t>
            </a:r>
            <a:r>
              <a:rPr lang="en-IN" sz="1200" b="1">
                <a:solidFill>
                  <a:srgbClr val="000000"/>
                </a:solidFill>
                <a:latin typeface="Symbol" pitchFamily="16" charset="2"/>
                <a:ea typeface="굴림" pitchFamily="48" charset="0"/>
                <a:cs typeface="굴림" pitchFamily="48" charset="0"/>
              </a:rPr>
              <a:t></a:t>
            </a: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M[AR], PC </a:t>
            </a:r>
            <a:r>
              <a:rPr lang="en-IN" sz="1400" b="1">
                <a:solidFill>
                  <a:srgbClr val="000000"/>
                </a:solidFill>
                <a:latin typeface="Symbol" pitchFamily="16" charset="2"/>
                <a:ea typeface="굴림" pitchFamily="48" charset="0"/>
                <a:cs typeface="굴림" pitchFamily="48" charset="0"/>
              </a:rPr>
              <a:t></a:t>
            </a: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PC + 1</a:t>
            </a:r>
          </a:p>
          <a:p>
            <a:pPr>
              <a:lnSpc>
                <a:spcPct val="96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AR </a:t>
            </a:r>
            <a:r>
              <a:rPr lang="en-IN" sz="1400" b="1">
                <a:solidFill>
                  <a:srgbClr val="000000"/>
                </a:solidFill>
                <a:latin typeface="Symbol" pitchFamily="16" charset="2"/>
                <a:ea typeface="굴림" pitchFamily="48" charset="0"/>
                <a:cs typeface="굴림" pitchFamily="48" charset="0"/>
              </a:rPr>
              <a:t></a:t>
            </a: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DR(0-10), CAR(2-5) </a:t>
            </a:r>
            <a:r>
              <a:rPr lang="en-IN" sz="1400" b="1">
                <a:solidFill>
                  <a:srgbClr val="000000"/>
                </a:solidFill>
                <a:latin typeface="Symbol" pitchFamily="16" charset="2"/>
                <a:ea typeface="굴림" pitchFamily="48" charset="0"/>
                <a:cs typeface="굴림" pitchFamily="48" charset="0"/>
              </a:rPr>
              <a:t></a:t>
            </a: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DR(11-14), CAR(0,1,6) </a:t>
            </a:r>
            <a:r>
              <a:rPr lang="en-IN" sz="1400" b="1">
                <a:solidFill>
                  <a:srgbClr val="000000"/>
                </a:solidFill>
                <a:latin typeface="Symbol" pitchFamily="16" charset="2"/>
                <a:ea typeface="굴림" pitchFamily="48" charset="0"/>
                <a:cs typeface="굴림" pitchFamily="48" charset="0"/>
              </a:rPr>
              <a:t></a:t>
            </a: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0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695325" y="3340100"/>
            <a:ext cx="485140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1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Symbolic microprogram for the fetch cycle: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109788" y="3759200"/>
            <a:ext cx="2879725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ORG 64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PCTAR               U   JMP   NEXT  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READ, INCPC    U   JMP   NEXT  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DRTAR               U   MAP              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71563" y="3732213"/>
            <a:ext cx="777875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1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4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101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FETCH: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95325" y="4775200"/>
            <a:ext cx="5167313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1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Binary equivalents translated by an assembler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995363" y="5572125"/>
            <a:ext cx="4949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1000000           110         000         000           00             00      1000001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1000001           000         100         101           00             00      1000010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1000010           101         000         000           00             11      0000000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044575" y="5176838"/>
            <a:ext cx="4765675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Binary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address            F1           F2          F3           CD            BR           AD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763588" y="5167313"/>
            <a:ext cx="5370512" cy="9906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779463" y="5573713"/>
            <a:ext cx="5370512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7716838" y="0"/>
            <a:ext cx="143033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Microprogram 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752475" y="1098550"/>
            <a:ext cx="553085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During FETCH, Read an instruction from memory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and decode the instruction and update PC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763588" y="2336800"/>
            <a:ext cx="5556250" cy="68262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763588" y="3702050"/>
            <a:ext cx="4146550" cy="858838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763588" y="1101725"/>
            <a:ext cx="5541962" cy="53657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693738" y="2003425"/>
            <a:ext cx="539115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Sequence of microoperations in the fetch cycle: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36613" y="300038"/>
            <a:ext cx="7737475" cy="465137"/>
          </a:xfrm>
          <a:ln/>
        </p:spPr>
        <p:txBody>
          <a:bodyPr anchor="ctr"/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IN" sz="2800"/>
              <a:t>SYMBOLIC  MICROPROGRAM</a:t>
            </a: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61988" y="874713"/>
            <a:ext cx="802957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360" tIns="25560" rIns="63360" bIns="25560">
            <a:spAutoFit/>
          </a:bodyPr>
          <a:lstStyle/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Control Storage:  128  20-bit words</a:t>
            </a: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The first 64 words: Routines for the 16 machine instructions</a:t>
            </a: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The last 64 words:  Used for other purpose (e.g., fetch routine and other subroutines)</a:t>
            </a:r>
            <a:r>
              <a:rPr lang="ar-SA" sz="1400" b="1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IN" sz="14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buFont typeface="Arial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Mapping:                 OP-code XXXX into 0XXXX00, the first address for the 16 routines are</a:t>
            </a:r>
          </a:p>
          <a:p>
            <a:pP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                    0(0 0000 00), 4(0 0001 00),  8, 12, 16, 20, ..., 60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716838" y="0"/>
            <a:ext cx="143033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Microprogram 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57213" y="857250"/>
            <a:ext cx="7826375" cy="113665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170113" y="2673350"/>
            <a:ext cx="1084262" cy="376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ORG  0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NOP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READ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ADD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ORG  4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NOP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NOP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NOP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ARTPC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ORG  8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NOP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ACTDR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WRITE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ORG  12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NOP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READ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ACTDR, DRTAC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WRITE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ORG  64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PCTAR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READ, INCPC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DRTAR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READ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DRTAR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681413" y="2673350"/>
            <a:ext cx="219075" cy="376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I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U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U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U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I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U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I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U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U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I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U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U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U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U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U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U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U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U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4137025" y="2673350"/>
            <a:ext cx="465138" cy="376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CALL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JMP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JMP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JMP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JMP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CALL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JMP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CALL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JMP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JMP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CALL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JMP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JMP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JMP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JMP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JMP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MAP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JMP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RET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4862513" y="2673350"/>
            <a:ext cx="6064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INDRCT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NEXT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FETCH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OVER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FETCH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INDRCT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FETCH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INDRCT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NEXT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FETCH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INDRCT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NEXT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NEXT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FETCH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NEXT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NEXT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NEXT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073150" y="2673350"/>
            <a:ext cx="8858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ADD: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BRANCH: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OVER: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STORE: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EXCHANGE: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FETCH:</a:t>
            </a: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INDRCT: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1162050" y="2476500"/>
            <a:ext cx="40830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Label              Microops                  CD       BR             AD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1022350" y="2463800"/>
            <a:ext cx="4551363" cy="40259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1022350" y="2679700"/>
            <a:ext cx="4554538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941388" y="2151063"/>
            <a:ext cx="3506787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1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Partial Symbolic Microprogram</a:t>
            </a: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1023938" y="5553075"/>
            <a:ext cx="4551362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488950" y="5827713"/>
            <a:ext cx="587375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This microprogram can be implemented using ROM  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247775" y="1644650"/>
            <a:ext cx="365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720725" y="947738"/>
            <a:ext cx="7994650" cy="4672012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738188" y="1362075"/>
            <a:ext cx="7996237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736600" y="4538663"/>
            <a:ext cx="7988300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2097088" y="1182688"/>
            <a:ext cx="6605587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7716838" y="0"/>
            <a:ext cx="143033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Microprogram 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804863" y="1174750"/>
            <a:ext cx="9680575" cy="307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92088" y="957263"/>
            <a:ext cx="8408987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 marL="569913" lvl="1"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                        Address		 	Binary Microinstruction</a:t>
            </a:r>
          </a:p>
          <a:p>
            <a:pPr marL="569913" lvl="1"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Micro Routine         Decimal    Binary            	F1          	F2         	F3       	CD     	BR       	    AD</a:t>
            </a:r>
          </a:p>
          <a:p>
            <a:pPr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	ADD		0        0000000	000	000       	000       	01       	01    	1000011</a:t>
            </a:r>
          </a:p>
          <a:p>
            <a:pPr marL="569913" lvl="1"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		1        0000001          	000        	100       	000      	00       	00    	0000010</a:t>
            </a:r>
          </a:p>
          <a:p>
            <a:pPr marL="569913" lvl="1"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	                  	2        0000010          	001        	000       	000      	00       	00    	1000000</a:t>
            </a:r>
          </a:p>
          <a:p>
            <a:pPr marL="569913" lvl="1"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	                  	3        0000011          	000        	000       	000       	00       	00    	1000000  </a:t>
            </a:r>
          </a:p>
          <a:p>
            <a:pPr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	BRANCH	  	4        0000100          	000        	000       	000       	10       	00    	0000110</a:t>
            </a:r>
          </a:p>
          <a:p>
            <a:pPr marL="569913" lvl="1"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       	5        0000101          	000        	000       	000       	00      	00    	1000000</a:t>
            </a:r>
          </a:p>
          <a:p>
            <a:pPr marL="569913" lvl="1"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        	6        0000110          	000        	000        	000       	01      	01    	1000011</a:t>
            </a:r>
          </a:p>
          <a:p>
            <a:pPr marL="569913" lvl="1"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        	7        0000111          	000        	000        	110       	00      	00    	1000000</a:t>
            </a:r>
          </a:p>
          <a:p>
            <a:pPr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	STORE	  	8        0001000          	000         	000        	000       	01      	01    	1000011</a:t>
            </a:r>
          </a:p>
          <a:p>
            <a:pPr marL="569913" lvl="1"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        	9        0001001          	000         	101       	000       	00      	00    	0001010</a:t>
            </a:r>
          </a:p>
          <a:p>
            <a:pPr marL="569913" lvl="1"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      		10      0001010          	111         	000       	000       	00      	00    	1000000</a:t>
            </a:r>
          </a:p>
          <a:p>
            <a:pPr marL="569913" lvl="1"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      		11      0001011          	000         	000       	000       	00      	00    	1000000</a:t>
            </a:r>
          </a:p>
          <a:p>
            <a:pPr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	EXCHANGE           	12      0001100          	000         	000       	000       	01      	01    	1000011</a:t>
            </a:r>
          </a:p>
          <a:p>
            <a:pPr marL="569913" lvl="1"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      		13      0001101          	001         	000       	000       	00      	00    	0001110</a:t>
            </a:r>
          </a:p>
          <a:p>
            <a:pPr marL="569913" lvl="1"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      		14      0001110          	100         	101       	000       	00      	00    	0001111</a:t>
            </a:r>
          </a:p>
          <a:p>
            <a:pPr marL="569913" lvl="1"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      		15      0001111          	111         	000       	000       	00      	00    	1000000</a:t>
            </a:r>
          </a:p>
          <a:p>
            <a:pPr marL="569913" lvl="1"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	FETCH                	64      1000000          	110         	000       	000       	00      	00    	1000001</a:t>
            </a:r>
          </a:p>
          <a:p>
            <a:pPr marL="569913" lvl="1"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	               		65      1000001          	000         	100       	101       	00      	00    	1000010</a:t>
            </a:r>
          </a:p>
          <a:p>
            <a:pPr marL="569913" lvl="1"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     		66      1000010           	101         	000       	000       	00      	11    	0000000</a:t>
            </a:r>
          </a:p>
          <a:p>
            <a:pPr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	INDRCT               	67      1000011          	000          	100       	000       	00      	00    	1000100</a:t>
            </a:r>
          </a:p>
          <a:p>
            <a:pPr marL="569913" lvl="1"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     		68      1000100          	101          	000       	000       	00      	10    	0000000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2359025" y="3267075"/>
            <a:ext cx="522288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5000"/>
              </a:lnSpc>
              <a:spcBef>
                <a:spcPts val="15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</a:t>
            </a:r>
          </a:p>
        </p:txBody>
      </p:sp>
      <p:sp>
        <p:nvSpPr>
          <p:cNvPr id="18443" name="Rectangle 11"/>
          <p:cNvSpPr>
            <a:spLocks noGrp="1" noChangeArrowheads="1"/>
          </p:cNvSpPr>
          <p:nvPr>
            <p:ph type="title"/>
          </p:nvPr>
        </p:nvSpPr>
        <p:spPr>
          <a:xfrm>
            <a:off x="2254250" y="311150"/>
            <a:ext cx="4730750" cy="434975"/>
          </a:xfrm>
          <a:ln/>
        </p:spPr>
        <p:txBody>
          <a:bodyPr/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IN" sz="2800"/>
              <a:t>BINARY  MICROPROGRAM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14" y="1066800"/>
            <a:ext cx="6276185" cy="47831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3048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Design of Control Unit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9900" y="5943600"/>
            <a:ext cx="445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Fig. Decoding of micro-operations fields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28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136525" y="288925"/>
            <a:ext cx="8755063" cy="509588"/>
          </a:xfrm>
          <a:ln/>
        </p:spPr>
        <p:txBody>
          <a:bodyPr anchor="ctr"/>
          <a:lstStyle/>
          <a:p>
            <a:pPr>
              <a:lnSpc>
                <a:spcPct val="60000"/>
              </a:lnSpc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IN" sz="2400"/>
              <a:t>MICROPROGRAM  SEQUENCER  </a:t>
            </a:r>
            <a:br>
              <a:rPr lang="en-IN" sz="2400"/>
            </a:br>
            <a:r>
              <a:rPr lang="en-IN" sz="2400"/>
              <a:t>- </a:t>
            </a:r>
            <a:r>
              <a:rPr lang="en-IN" sz="1800"/>
              <a:t>NEXT MICROINSTRUCTION  ADDRESS  LOGIC</a:t>
            </a:r>
            <a:r>
              <a:rPr lang="en-IN" sz="2400"/>
              <a:t> -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7078663" y="0"/>
            <a:ext cx="20716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Design of Control Unit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82563" y="990600"/>
            <a:ext cx="4313237" cy="283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 dirty="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MUX-1 selects an address from one of four sources and routes it into a CAR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1" dirty="0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 dirty="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- In-Line Sequencing </a:t>
            </a:r>
            <a:r>
              <a:rPr lang="en-IN" sz="1800" b="1" dirty="0">
                <a:solidFill>
                  <a:srgbClr val="000000"/>
                </a:solidFill>
                <a:latin typeface="Symbol" pitchFamily="16" charset="2"/>
                <a:ea typeface="굴림" pitchFamily="48" charset="0"/>
                <a:cs typeface="굴림" pitchFamily="48" charset="0"/>
              </a:rPr>
              <a:t></a:t>
            </a:r>
            <a:r>
              <a:rPr lang="en-IN" sz="1800" b="1" dirty="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CAR + 1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 dirty="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- Branch, Subroutine Call </a:t>
            </a:r>
            <a:r>
              <a:rPr lang="en-IN" sz="1800" b="1" dirty="0">
                <a:solidFill>
                  <a:srgbClr val="000000"/>
                </a:solidFill>
                <a:latin typeface="Symbol" pitchFamily="16" charset="2"/>
                <a:ea typeface="굴림" pitchFamily="48" charset="0"/>
                <a:cs typeface="굴림" pitchFamily="48" charset="0"/>
              </a:rPr>
              <a:t></a:t>
            </a:r>
            <a:r>
              <a:rPr lang="en-IN" sz="1800" b="1" dirty="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CS(AD)</a:t>
            </a:r>
            <a:r>
              <a:rPr lang="ar-SA" sz="1800" b="1" dirty="0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IN" sz="1800" b="1" dirty="0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 dirty="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- Return from Subroutine </a:t>
            </a:r>
            <a:r>
              <a:rPr lang="en-IN" sz="1800" b="1" dirty="0">
                <a:solidFill>
                  <a:srgbClr val="000000"/>
                </a:solidFill>
                <a:latin typeface="Symbol" pitchFamily="16" charset="2"/>
                <a:ea typeface="굴림" pitchFamily="48" charset="0"/>
                <a:cs typeface="굴림" pitchFamily="48" charset="0"/>
              </a:rPr>
              <a:t></a:t>
            </a:r>
            <a:r>
              <a:rPr lang="en-IN" sz="1800" b="1" dirty="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Output of SBR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 dirty="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- New Machine instruction </a:t>
            </a:r>
            <a:r>
              <a:rPr lang="en-IN" sz="1800" b="1" dirty="0">
                <a:solidFill>
                  <a:srgbClr val="000000"/>
                </a:solidFill>
                <a:latin typeface="Symbol" pitchFamily="16" charset="2"/>
                <a:ea typeface="굴림" pitchFamily="48" charset="0"/>
                <a:cs typeface="굴림" pitchFamily="48" charset="0"/>
              </a:rPr>
              <a:t></a:t>
            </a:r>
            <a:r>
              <a:rPr lang="en-IN" sz="1800" b="1" dirty="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MAP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" r="4383"/>
          <a:stretch/>
        </p:blipFill>
        <p:spPr>
          <a:xfrm>
            <a:off x="4191000" y="914400"/>
            <a:ext cx="4953000" cy="5334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17563" y="280988"/>
            <a:ext cx="7397750" cy="501650"/>
          </a:xfrm>
          <a:ln/>
        </p:spPr>
        <p:txBody>
          <a:bodyPr anchor="ctr"/>
          <a:lstStyle/>
          <a:p>
            <a:pPr>
              <a:lnSpc>
                <a:spcPct val="70000"/>
              </a:lnSpc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IN" sz="2400"/>
              <a:t>MICROPROGRAM  SEQUENCER</a:t>
            </a:r>
            <a:br>
              <a:rPr lang="en-IN" sz="2400"/>
            </a:br>
            <a:r>
              <a:rPr lang="en-IN" sz="1800"/>
              <a:t>- CONDITION  AND  BRANCH  CONTROL -</a:t>
            </a: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078663" y="0"/>
            <a:ext cx="20716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Design of Control Unit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H="1">
            <a:off x="5157788" y="2222500"/>
            <a:ext cx="414337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H="1">
            <a:off x="5157788" y="2413000"/>
            <a:ext cx="427037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4530725" y="1917700"/>
            <a:ext cx="628650" cy="54292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637088" y="1982788"/>
            <a:ext cx="554037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Input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645025" y="2136775"/>
            <a:ext cx="53816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logic</a:t>
            </a:r>
          </a:p>
        </p:txBody>
      </p:sp>
      <p:sp>
        <p:nvSpPr>
          <p:cNvPr id="21512" name="AutoShape 8"/>
          <p:cNvSpPr>
            <a:spLocks noChangeArrowheads="1"/>
          </p:cNvSpPr>
          <p:nvPr/>
        </p:nvSpPr>
        <p:spPr bwMode="auto">
          <a:xfrm>
            <a:off x="4402138" y="1882775"/>
            <a:ext cx="247650" cy="207963"/>
          </a:xfrm>
          <a:custGeom>
            <a:avLst/>
            <a:gdLst>
              <a:gd name="G0" fmla="sin 10800 10276137"/>
              <a:gd name="G1" fmla="+- G0 10800 0"/>
              <a:gd name="G2" fmla="cos 10800 10276137"/>
              <a:gd name="G3" fmla="+- G2 10800 0"/>
              <a:gd name="G4" fmla="sin 10800 13361906"/>
              <a:gd name="G5" fmla="+- G4 10800 0"/>
              <a:gd name="G6" fmla="cos 10800 13361906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6509 h 21600"/>
              <a:gd name="T14" fmla="*/ 10799 w 21600"/>
              <a:gd name="T15" fmla="*/ 1525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873" y="15053"/>
                </a:moveTo>
                <a:cubicBezTo>
                  <a:pt x="297" y="13709"/>
                  <a:pt x="0" y="12262"/>
                  <a:pt x="0" y="10800"/>
                </a:cubicBezTo>
                <a:cubicBezTo>
                  <a:pt x="-1" y="9293"/>
                  <a:pt x="315" y="7803"/>
                  <a:pt x="925" y="6426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873" y="15053"/>
                </a:moveTo>
                <a:cubicBezTo>
                  <a:pt x="297" y="13709"/>
                  <a:pt x="0" y="12262"/>
                  <a:pt x="0" y="10800"/>
                </a:cubicBezTo>
                <a:cubicBezTo>
                  <a:pt x="-1" y="9293"/>
                  <a:pt x="315" y="7803"/>
                  <a:pt x="925" y="642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AutoShape 9"/>
          <p:cNvSpPr>
            <a:spLocks noChangeArrowheads="1"/>
          </p:cNvSpPr>
          <p:nvPr/>
        </p:nvSpPr>
        <p:spPr bwMode="auto">
          <a:xfrm>
            <a:off x="4402138" y="2060575"/>
            <a:ext cx="247650" cy="207963"/>
          </a:xfrm>
          <a:custGeom>
            <a:avLst/>
            <a:gdLst>
              <a:gd name="G0" fmla="sin 10800 10276137"/>
              <a:gd name="G1" fmla="+- G0 10800 0"/>
              <a:gd name="G2" fmla="cos 10800 10276137"/>
              <a:gd name="G3" fmla="+- G2 10800 0"/>
              <a:gd name="G4" fmla="sin 10800 13361906"/>
              <a:gd name="G5" fmla="+- G4 10800 0"/>
              <a:gd name="G6" fmla="cos 10800 13361906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6509 h 21600"/>
              <a:gd name="T14" fmla="*/ 10799 w 21600"/>
              <a:gd name="T15" fmla="*/ 1525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873" y="15053"/>
                </a:moveTo>
                <a:cubicBezTo>
                  <a:pt x="297" y="13709"/>
                  <a:pt x="0" y="12262"/>
                  <a:pt x="0" y="10800"/>
                </a:cubicBezTo>
                <a:cubicBezTo>
                  <a:pt x="-1" y="9293"/>
                  <a:pt x="315" y="7803"/>
                  <a:pt x="925" y="6426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873" y="15053"/>
                </a:moveTo>
                <a:cubicBezTo>
                  <a:pt x="297" y="13709"/>
                  <a:pt x="0" y="12262"/>
                  <a:pt x="0" y="10800"/>
                </a:cubicBezTo>
                <a:cubicBezTo>
                  <a:pt x="-1" y="9293"/>
                  <a:pt x="315" y="7803"/>
                  <a:pt x="925" y="642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3962400" y="2168525"/>
            <a:ext cx="46672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5" name="AutoShape 11"/>
          <p:cNvSpPr>
            <a:spLocks noChangeArrowheads="1"/>
          </p:cNvSpPr>
          <p:nvPr/>
        </p:nvSpPr>
        <p:spPr bwMode="auto">
          <a:xfrm>
            <a:off x="4402138" y="2254250"/>
            <a:ext cx="247650" cy="207963"/>
          </a:xfrm>
          <a:custGeom>
            <a:avLst/>
            <a:gdLst>
              <a:gd name="G0" fmla="sin 10800 10276137"/>
              <a:gd name="G1" fmla="+- G0 10800 0"/>
              <a:gd name="G2" fmla="cos 10800 10276137"/>
              <a:gd name="G3" fmla="+- G2 10800 0"/>
              <a:gd name="G4" fmla="sin 10800 13361906"/>
              <a:gd name="G5" fmla="+- G4 10800 0"/>
              <a:gd name="G6" fmla="cos 10800 13361906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6509 h 21600"/>
              <a:gd name="T14" fmla="*/ 10799 w 21600"/>
              <a:gd name="T15" fmla="*/ 1525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873" y="15053"/>
                </a:moveTo>
                <a:cubicBezTo>
                  <a:pt x="297" y="13709"/>
                  <a:pt x="0" y="12262"/>
                  <a:pt x="0" y="10800"/>
                </a:cubicBezTo>
                <a:cubicBezTo>
                  <a:pt x="-1" y="9293"/>
                  <a:pt x="315" y="7803"/>
                  <a:pt x="925" y="6426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873" y="15053"/>
                </a:moveTo>
                <a:cubicBezTo>
                  <a:pt x="297" y="13709"/>
                  <a:pt x="0" y="12262"/>
                  <a:pt x="0" y="10800"/>
                </a:cubicBezTo>
                <a:cubicBezTo>
                  <a:pt x="-1" y="9293"/>
                  <a:pt x="315" y="7803"/>
                  <a:pt x="925" y="642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3949700" y="2355850"/>
            <a:ext cx="47942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4486275" y="2070100"/>
            <a:ext cx="27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</a:t>
            </a:r>
            <a:r>
              <a:rPr lang="en-IN" sz="1200" b="1" baseline="-2500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0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4494213" y="2214563"/>
            <a:ext cx="2809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</a:t>
            </a:r>
            <a:r>
              <a:rPr lang="en-IN" sz="1200" b="1" baseline="-2500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1</a:t>
            </a: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4494213" y="1893888"/>
            <a:ext cx="274637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T</a:t>
            </a: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2112963" y="1814513"/>
            <a:ext cx="604837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MUX2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2092325" y="2066925"/>
            <a:ext cx="631825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Select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2089150" y="1674813"/>
            <a:ext cx="628650" cy="6096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>
            <a:off x="1806575" y="1801813"/>
            <a:ext cx="296863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>
            <a:off x="1797050" y="1924050"/>
            <a:ext cx="306388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H="1">
            <a:off x="1778000" y="2046288"/>
            <a:ext cx="325438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H="1">
            <a:off x="1797050" y="2178050"/>
            <a:ext cx="306388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1584325" y="1671638"/>
            <a:ext cx="2667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1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1612900" y="1804988"/>
            <a:ext cx="223838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1560513" y="1925638"/>
            <a:ext cx="284162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1585913" y="2060575"/>
            <a:ext cx="274637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Z</a:t>
            </a:r>
          </a:p>
        </p:txBody>
      </p:sp>
      <p:sp>
        <p:nvSpPr>
          <p:cNvPr id="21531" name="AutoShape 27"/>
          <p:cNvSpPr>
            <a:spLocks noChangeArrowheads="1"/>
          </p:cNvSpPr>
          <p:nvPr/>
        </p:nvSpPr>
        <p:spPr bwMode="auto">
          <a:xfrm>
            <a:off x="2182813" y="2187575"/>
            <a:ext cx="239712" cy="206375"/>
          </a:xfrm>
          <a:custGeom>
            <a:avLst/>
            <a:gdLst>
              <a:gd name="G0" fmla="sin 10800 4358238"/>
              <a:gd name="G1" fmla="+- G0 10800 0"/>
              <a:gd name="G2" fmla="cos 10800 4358238"/>
              <a:gd name="G3" fmla="+- G2 10800 0"/>
              <a:gd name="G4" fmla="sin 10800 7483766"/>
              <a:gd name="G5" fmla="+- G4 10800 0"/>
              <a:gd name="G6" fmla="cos 10800 7483766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339 w 21600"/>
              <a:gd name="T13" fmla="*/ 10799 h 21600"/>
              <a:gd name="T14" fmla="*/ 15259 w 21600"/>
              <a:gd name="T15" fmla="*/ 215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5106" y="20704"/>
                </a:moveTo>
                <a:cubicBezTo>
                  <a:pt x="13747" y="21295"/>
                  <a:pt x="12281" y="21599"/>
                  <a:pt x="10800" y="21600"/>
                </a:cubicBezTo>
                <a:cubicBezTo>
                  <a:pt x="9273" y="21600"/>
                  <a:pt x="7765" y="21276"/>
                  <a:pt x="6373" y="20650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5106" y="20704"/>
                </a:moveTo>
                <a:cubicBezTo>
                  <a:pt x="13747" y="21295"/>
                  <a:pt x="12281" y="21599"/>
                  <a:pt x="10800" y="21600"/>
                </a:cubicBezTo>
                <a:cubicBezTo>
                  <a:pt x="9273" y="21600"/>
                  <a:pt x="7765" y="21276"/>
                  <a:pt x="6373" y="2065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2" name="AutoShape 28"/>
          <p:cNvSpPr>
            <a:spLocks noChangeArrowheads="1"/>
          </p:cNvSpPr>
          <p:nvPr/>
        </p:nvSpPr>
        <p:spPr bwMode="auto">
          <a:xfrm>
            <a:off x="2401888" y="2187575"/>
            <a:ext cx="234950" cy="206375"/>
          </a:xfrm>
          <a:custGeom>
            <a:avLst/>
            <a:gdLst>
              <a:gd name="G0" fmla="sin 10800 4358238"/>
              <a:gd name="G1" fmla="+- G0 10800 0"/>
              <a:gd name="G2" fmla="cos 10800 4358238"/>
              <a:gd name="G3" fmla="+- G2 10800 0"/>
              <a:gd name="G4" fmla="sin 10800 7483766"/>
              <a:gd name="G5" fmla="+- G4 10800 0"/>
              <a:gd name="G6" fmla="cos 10800 7483766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339 w 21600"/>
              <a:gd name="T13" fmla="*/ 10799 h 21600"/>
              <a:gd name="T14" fmla="*/ 15259 w 21600"/>
              <a:gd name="T15" fmla="*/ 215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5106" y="20704"/>
                </a:moveTo>
                <a:cubicBezTo>
                  <a:pt x="13747" y="21295"/>
                  <a:pt x="12281" y="21599"/>
                  <a:pt x="10800" y="21600"/>
                </a:cubicBezTo>
                <a:cubicBezTo>
                  <a:pt x="9273" y="21600"/>
                  <a:pt x="7765" y="21276"/>
                  <a:pt x="6373" y="20650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5106" y="20704"/>
                </a:moveTo>
                <a:cubicBezTo>
                  <a:pt x="13747" y="21295"/>
                  <a:pt x="12281" y="21599"/>
                  <a:pt x="10800" y="21600"/>
                </a:cubicBezTo>
                <a:cubicBezTo>
                  <a:pt x="9273" y="21600"/>
                  <a:pt x="7765" y="21276"/>
                  <a:pt x="6373" y="2065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>
            <a:off x="2724150" y="1990725"/>
            <a:ext cx="1728788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2730500" y="1776413"/>
            <a:ext cx="4953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Test</a:t>
            </a: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1687513" y="2617788"/>
            <a:ext cx="1419225" cy="28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CD Field of CS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1019175" y="1754188"/>
            <a:ext cx="676275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From 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CPU</a:t>
            </a: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3135313" y="2047875"/>
            <a:ext cx="855662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BR field</a:t>
            </a:r>
          </a:p>
          <a:p>
            <a:pPr algn="ctr"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of CS</a:t>
            </a:r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>
            <a:off x="5160963" y="1952625"/>
            <a:ext cx="550862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5727700" y="1676400"/>
            <a:ext cx="20320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L(load SBR with PC) for subroutine Call</a:t>
            </a: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5507038" y="2108200"/>
            <a:ext cx="358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</a:t>
            </a:r>
            <a:r>
              <a:rPr lang="en-IN" sz="1400" b="1" baseline="-2500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0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</a:t>
            </a:r>
            <a:r>
              <a:rPr lang="en-IN" sz="1400" b="1" baseline="-2500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1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5808663" y="2117725"/>
            <a:ext cx="156845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for next address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selection</a:t>
            </a:r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1704975" y="3692525"/>
            <a:ext cx="4932363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I</a:t>
            </a:r>
            <a:r>
              <a:rPr lang="en-IN" sz="1400" b="1" baseline="-2500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0</a:t>
            </a: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</a:t>
            </a:r>
            <a:r>
              <a:rPr lang="en-IN" sz="1400" b="1" baseline="-2500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1</a:t>
            </a: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T    Meaning   Source of Address                  S</a:t>
            </a:r>
            <a:r>
              <a:rPr lang="en-IN" sz="1400" b="1" baseline="-2500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1</a:t>
            </a: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</a:t>
            </a:r>
            <a:r>
              <a:rPr lang="en-IN" sz="1400" b="1" baseline="-2500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0</a:t>
            </a: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L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4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000       In-Line     CAR+1                                       00       0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001        JMP        CS(AD)                                       10       0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010       In-Line     CAR+1                                       00       0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011       CALL       CS(AD) and SBR &lt;- CAR+1     10       1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10x        RET         SBR                                           01       0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11x        MAP         DR(11-14)                                 11       0</a:t>
            </a:r>
          </a:p>
        </p:txBody>
      </p: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1728788" y="3662363"/>
            <a:ext cx="5040312" cy="168433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Line 40"/>
          <p:cNvSpPr>
            <a:spLocks noChangeShapeType="1"/>
          </p:cNvSpPr>
          <p:nvPr/>
        </p:nvSpPr>
        <p:spPr bwMode="auto">
          <a:xfrm>
            <a:off x="1736725" y="3978275"/>
            <a:ext cx="5027613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5246688" y="1676400"/>
            <a:ext cx="290512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L</a:t>
            </a:r>
          </a:p>
        </p:txBody>
      </p:sp>
      <p:sp>
        <p:nvSpPr>
          <p:cNvPr id="21546" name="Rectangle 42"/>
          <p:cNvSpPr>
            <a:spLocks noChangeArrowheads="1"/>
          </p:cNvSpPr>
          <p:nvPr/>
        </p:nvSpPr>
        <p:spPr bwMode="auto">
          <a:xfrm>
            <a:off x="2851150" y="5434013"/>
            <a:ext cx="1546225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</a:t>
            </a:r>
            <a:r>
              <a:rPr lang="en-IN" sz="1800" b="1" baseline="-2500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0</a:t>
            </a: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= I</a:t>
            </a:r>
            <a:r>
              <a:rPr lang="en-IN" sz="1800" b="1" baseline="-2500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0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</a:t>
            </a:r>
            <a:r>
              <a:rPr lang="en-IN" sz="1800" b="1" baseline="-2500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1</a:t>
            </a: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= I</a:t>
            </a:r>
            <a:r>
              <a:rPr lang="en-IN" sz="1800" b="1" baseline="-2500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0</a:t>
            </a: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</a:t>
            </a:r>
            <a:r>
              <a:rPr lang="en-IN" sz="1800" b="1" baseline="-2500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1</a:t>
            </a: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+ I</a:t>
            </a:r>
            <a:r>
              <a:rPr lang="en-IN" sz="1800" b="1" baseline="-2500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0</a:t>
            </a: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’T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L = I</a:t>
            </a:r>
            <a:r>
              <a:rPr lang="en-IN" sz="1800" b="1" baseline="-2500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0</a:t>
            </a: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’I</a:t>
            </a:r>
            <a:r>
              <a:rPr lang="en-IN" sz="1800" b="1" baseline="-2500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1</a:t>
            </a: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T</a:t>
            </a:r>
          </a:p>
        </p:txBody>
      </p: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1365250" y="3302000"/>
            <a:ext cx="1417638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Input Logic</a:t>
            </a:r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2524125" y="2371725"/>
            <a:ext cx="1588" cy="2381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9" name="Line 45"/>
          <p:cNvSpPr>
            <a:spLocks noChangeShapeType="1"/>
          </p:cNvSpPr>
          <p:nvPr/>
        </p:nvSpPr>
        <p:spPr bwMode="auto">
          <a:xfrm>
            <a:off x="2305050" y="2371725"/>
            <a:ext cx="1588" cy="2381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795338" y="314325"/>
            <a:ext cx="7386637" cy="434975"/>
          </a:xfrm>
          <a:ln/>
        </p:spPr>
        <p:txBody>
          <a:bodyPr anchor="ctr"/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IN" sz="2800"/>
              <a:t>MICROINSTRUCTION  FORMAT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69113" y="0"/>
            <a:ext cx="228123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Microinstruction Format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874713" y="1166813"/>
            <a:ext cx="7994650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Information in a Microinstruction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- Control Information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- Sequencing Information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- Constant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Information which is useful when feeding into the system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These information needs to be organized in some way for 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- Efficient use of the microinstruction bits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- Fast decoding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Field Encoding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- Encoding the microinstruction bits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- Encoding slows down the execution speed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due to the decoding delay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- Encoding also reduces the flexibility due  to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the decoding hardware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035050" y="244475"/>
            <a:ext cx="7164388" cy="563563"/>
          </a:xfrm>
          <a:ln/>
        </p:spPr>
        <p:txBody>
          <a:bodyPr anchor="ctr"/>
          <a:lstStyle/>
          <a:p>
            <a:pPr>
              <a:lnSpc>
                <a:spcPct val="70000"/>
              </a:lnSpc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IN" sz="2400"/>
              <a:t>HORIZONTAL  AND VERTICAL  </a:t>
            </a:r>
            <a:br>
              <a:rPr lang="en-IN" sz="2400"/>
            </a:br>
            <a:r>
              <a:rPr lang="en-IN" sz="2400"/>
              <a:t>MICROINSTRUCTION  FORMAT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00038" y="815975"/>
            <a:ext cx="8429625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360" tIns="25560" rIns="63360" bIns="25560">
            <a:spAutoFit/>
          </a:bodyPr>
          <a:lstStyle/>
          <a:p>
            <a:pPr>
              <a:lnSpc>
                <a:spcPct val="10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Horizontal Microinstructions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Each bit directly controls each micro-operation or each control point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</a:t>
            </a:r>
            <a:r>
              <a:rPr lang="en-IN" sz="18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Horizontal</a:t>
            </a: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implies a long microinstruction word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Advantages: Can control a variety of components operating in parallel.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			--&gt; Advantage of efficient hardware utilization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Disadvantages: Control word bits are not fully utilized 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			--&gt; CS becomes large --&gt; Costly</a:t>
            </a:r>
          </a:p>
          <a:p>
            <a:pPr>
              <a:lnSpc>
                <a:spcPct val="10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Vertical Microinstructions</a:t>
            </a:r>
          </a:p>
          <a:p>
            <a:pPr>
              <a:lnSpc>
                <a:spcPct val="10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A microinstruction format that is not horizontal</a:t>
            </a:r>
          </a:p>
          <a:p>
            <a:pPr>
              <a:lnSpc>
                <a:spcPct val="10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</a:t>
            </a:r>
            <a:r>
              <a:rPr lang="en-IN" sz="18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Vertical</a:t>
            </a: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implies a short microinstruction word 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Encoded Microinstruction fields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	--&gt; Needs decoding circuits for one or two levels of decoding 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869113" y="0"/>
            <a:ext cx="228123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Microinstruction Format 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44538" y="4356100"/>
            <a:ext cx="166528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One-level decoding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917575" y="4686300"/>
            <a:ext cx="1154113" cy="42545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030288" y="4695825"/>
            <a:ext cx="690562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Field A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128713" y="4881563"/>
            <a:ext cx="581025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2 bits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104900" y="5357813"/>
            <a:ext cx="522288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2 x 4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008063" y="5526088"/>
            <a:ext cx="792162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Decoder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917575" y="5362575"/>
            <a:ext cx="942975" cy="42386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2509838" y="5357813"/>
            <a:ext cx="522287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3 x 8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411413" y="5535613"/>
            <a:ext cx="792162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Decoder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341563" y="5362575"/>
            <a:ext cx="941387" cy="42386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2071688" y="4686300"/>
            <a:ext cx="1173162" cy="42545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222500" y="4695825"/>
            <a:ext cx="690563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Field B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2317750" y="4881563"/>
            <a:ext cx="581025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3 bits</a:t>
            </a:r>
          </a:p>
        </p:txBody>
      </p:sp>
      <p:sp>
        <p:nvSpPr>
          <p:cNvPr id="24593" name="AutoShape 17"/>
          <p:cNvSpPr>
            <a:spLocks noChangeArrowheads="1"/>
          </p:cNvSpPr>
          <p:nvPr/>
        </p:nvSpPr>
        <p:spPr bwMode="auto">
          <a:xfrm>
            <a:off x="1384300" y="5219700"/>
            <a:ext cx="360363" cy="247650"/>
          </a:xfrm>
          <a:custGeom>
            <a:avLst/>
            <a:gdLst>
              <a:gd name="G0" fmla="sin 10800 16129294"/>
              <a:gd name="G1" fmla="+- G0 10800 0"/>
              <a:gd name="G2" fmla="cos 10800 16129294"/>
              <a:gd name="G3" fmla="+- G2 10800 0"/>
              <a:gd name="G4" fmla="sin 10800 19215063"/>
              <a:gd name="G5" fmla="+- G4 10800 0"/>
              <a:gd name="G6" fmla="cos 10800 19215063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339 w 21600"/>
              <a:gd name="T13" fmla="*/ 0 h 21600"/>
              <a:gd name="T14" fmla="*/ 15089 w 21600"/>
              <a:gd name="T15" fmla="*/ 107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1562100" y="5138738"/>
            <a:ext cx="1588" cy="904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AutoShape 19"/>
          <p:cNvSpPr>
            <a:spLocks noChangeArrowheads="1"/>
          </p:cNvSpPr>
          <p:nvPr/>
        </p:nvSpPr>
        <p:spPr bwMode="auto">
          <a:xfrm>
            <a:off x="2555875" y="5219700"/>
            <a:ext cx="365125" cy="247650"/>
          </a:xfrm>
          <a:custGeom>
            <a:avLst/>
            <a:gdLst>
              <a:gd name="G0" fmla="sin 10800 16129294"/>
              <a:gd name="G1" fmla="+- G0 10800 0"/>
              <a:gd name="G2" fmla="cos 10800 16129294"/>
              <a:gd name="G3" fmla="+- G2 10800 0"/>
              <a:gd name="G4" fmla="sin 10800 19215063"/>
              <a:gd name="G5" fmla="+- G4 10800 0"/>
              <a:gd name="G6" fmla="cos 10800 19215063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339 w 21600"/>
              <a:gd name="T13" fmla="*/ 0 h 21600"/>
              <a:gd name="T14" fmla="*/ 15089 w 21600"/>
              <a:gd name="T15" fmla="*/ 107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2735263" y="5138738"/>
            <a:ext cx="1587" cy="904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7" name="AutoShape 21"/>
          <p:cNvSpPr>
            <a:spLocks noChangeArrowheads="1"/>
          </p:cNvSpPr>
          <p:nvPr/>
        </p:nvSpPr>
        <p:spPr bwMode="auto">
          <a:xfrm>
            <a:off x="1384300" y="5892800"/>
            <a:ext cx="360363" cy="254000"/>
          </a:xfrm>
          <a:custGeom>
            <a:avLst/>
            <a:gdLst>
              <a:gd name="G0" fmla="sin 10800 16129294"/>
              <a:gd name="G1" fmla="+- G0 10800 0"/>
              <a:gd name="G2" fmla="cos 10800 16129294"/>
              <a:gd name="G3" fmla="+- G2 10800 0"/>
              <a:gd name="G4" fmla="sin 10800 19215063"/>
              <a:gd name="G5" fmla="+- G4 10800 0"/>
              <a:gd name="G6" fmla="cos 10800 19215063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339 w 21600"/>
              <a:gd name="T13" fmla="*/ 0 h 21600"/>
              <a:gd name="T14" fmla="*/ 15089 w 21600"/>
              <a:gd name="T15" fmla="*/ 107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1562100" y="5811838"/>
            <a:ext cx="1588" cy="936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AutoShape 23"/>
          <p:cNvSpPr>
            <a:spLocks noChangeArrowheads="1"/>
          </p:cNvSpPr>
          <p:nvPr/>
        </p:nvSpPr>
        <p:spPr bwMode="auto">
          <a:xfrm>
            <a:off x="2574925" y="5892800"/>
            <a:ext cx="365125" cy="254000"/>
          </a:xfrm>
          <a:custGeom>
            <a:avLst/>
            <a:gdLst>
              <a:gd name="G0" fmla="sin 10800 16129294"/>
              <a:gd name="G1" fmla="+- G0 10800 0"/>
              <a:gd name="G2" fmla="cos 10800 16129294"/>
              <a:gd name="G3" fmla="+- G2 10800 0"/>
              <a:gd name="G4" fmla="sin 10800 19215063"/>
              <a:gd name="G5" fmla="+- G4 10800 0"/>
              <a:gd name="G6" fmla="cos 10800 19215063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339 w 21600"/>
              <a:gd name="T13" fmla="*/ 0 h 21600"/>
              <a:gd name="T14" fmla="*/ 15089 w 21600"/>
              <a:gd name="T15" fmla="*/ 107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2754313" y="5811838"/>
            <a:ext cx="1587" cy="936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1277938" y="6005513"/>
            <a:ext cx="581025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1 of 4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2460625" y="6024563"/>
            <a:ext cx="581025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1 of 8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4533900" y="4297363"/>
            <a:ext cx="15875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Two-level  decoding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4597400" y="4594225"/>
            <a:ext cx="989013" cy="41592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4708525" y="4603750"/>
            <a:ext cx="690563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Field A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4792663" y="4786313"/>
            <a:ext cx="581025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2 bits</a:t>
            </a: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4757738" y="5251450"/>
            <a:ext cx="522287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2 x 4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4597400" y="5403850"/>
            <a:ext cx="79216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Decoder</a:t>
            </a: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4597400" y="5256213"/>
            <a:ext cx="795338" cy="41275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5900738" y="5260975"/>
            <a:ext cx="608012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6 x 64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5826125" y="5422900"/>
            <a:ext cx="79216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Decoder</a:t>
            </a: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5797550" y="5256213"/>
            <a:ext cx="793750" cy="41275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5589588" y="4594225"/>
            <a:ext cx="973137" cy="41592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5697538" y="4603750"/>
            <a:ext cx="690562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Field B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5780088" y="4786313"/>
            <a:ext cx="581025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6 bits</a:t>
            </a:r>
          </a:p>
        </p:txBody>
      </p:sp>
      <p:sp>
        <p:nvSpPr>
          <p:cNvPr id="24616" name="AutoShape 40"/>
          <p:cNvSpPr>
            <a:spLocks noChangeArrowheads="1"/>
          </p:cNvSpPr>
          <p:nvPr/>
        </p:nvSpPr>
        <p:spPr bwMode="auto">
          <a:xfrm>
            <a:off x="4991100" y="5114925"/>
            <a:ext cx="306388" cy="244475"/>
          </a:xfrm>
          <a:custGeom>
            <a:avLst/>
            <a:gdLst>
              <a:gd name="G0" fmla="sin 10800 16129294"/>
              <a:gd name="G1" fmla="+- G0 10800 0"/>
              <a:gd name="G2" fmla="cos 10800 16129294"/>
              <a:gd name="G3" fmla="+- G2 10800 0"/>
              <a:gd name="G4" fmla="sin 10800 19215063"/>
              <a:gd name="G5" fmla="+- G4 10800 0"/>
              <a:gd name="G6" fmla="cos 10800 19215063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339 w 21600"/>
              <a:gd name="T13" fmla="*/ 0 h 21600"/>
              <a:gd name="T14" fmla="*/ 15089 w 21600"/>
              <a:gd name="T15" fmla="*/ 107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>
            <a:off x="5140325" y="5016500"/>
            <a:ext cx="1588" cy="10795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8" name="AutoShape 42"/>
          <p:cNvSpPr>
            <a:spLocks noChangeArrowheads="1"/>
          </p:cNvSpPr>
          <p:nvPr/>
        </p:nvSpPr>
        <p:spPr bwMode="auto">
          <a:xfrm>
            <a:off x="6011863" y="5114925"/>
            <a:ext cx="306387" cy="244475"/>
          </a:xfrm>
          <a:custGeom>
            <a:avLst/>
            <a:gdLst>
              <a:gd name="G0" fmla="sin 10800 16129294"/>
              <a:gd name="G1" fmla="+- G0 10800 0"/>
              <a:gd name="G2" fmla="cos 10800 16129294"/>
              <a:gd name="G3" fmla="+- G2 10800 0"/>
              <a:gd name="G4" fmla="sin 10800 19215063"/>
              <a:gd name="G5" fmla="+- G4 10800 0"/>
              <a:gd name="G6" fmla="cos 10800 19215063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339 w 21600"/>
              <a:gd name="T13" fmla="*/ 0 h 21600"/>
              <a:gd name="T14" fmla="*/ 15089 w 21600"/>
              <a:gd name="T15" fmla="*/ 107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9" name="Line 43"/>
          <p:cNvSpPr>
            <a:spLocks noChangeShapeType="1"/>
          </p:cNvSpPr>
          <p:nvPr/>
        </p:nvSpPr>
        <p:spPr bwMode="auto">
          <a:xfrm>
            <a:off x="6151563" y="4997450"/>
            <a:ext cx="1587" cy="1270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0" name="Line 44"/>
          <p:cNvSpPr>
            <a:spLocks noChangeShapeType="1"/>
          </p:cNvSpPr>
          <p:nvPr/>
        </p:nvSpPr>
        <p:spPr bwMode="auto">
          <a:xfrm>
            <a:off x="5149850" y="5665788"/>
            <a:ext cx="1588" cy="4619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1" name="AutoShape 45"/>
          <p:cNvSpPr>
            <a:spLocks noChangeArrowheads="1"/>
          </p:cNvSpPr>
          <p:nvPr/>
        </p:nvSpPr>
        <p:spPr bwMode="auto">
          <a:xfrm>
            <a:off x="6011863" y="5773738"/>
            <a:ext cx="306387" cy="247650"/>
          </a:xfrm>
          <a:custGeom>
            <a:avLst/>
            <a:gdLst>
              <a:gd name="G0" fmla="sin 10800 16129294"/>
              <a:gd name="G1" fmla="+- G0 10800 0"/>
              <a:gd name="G2" fmla="cos 10800 16129294"/>
              <a:gd name="G3" fmla="+- G2 10800 0"/>
              <a:gd name="G4" fmla="sin 10800 19215063"/>
              <a:gd name="G5" fmla="+- G4 10800 0"/>
              <a:gd name="G6" fmla="cos 10800 19215063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339 w 21600"/>
              <a:gd name="T13" fmla="*/ 0 h 21600"/>
              <a:gd name="T14" fmla="*/ 15089 w 21600"/>
              <a:gd name="T15" fmla="*/ 107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Line 46"/>
          <p:cNvSpPr>
            <a:spLocks noChangeShapeType="1"/>
          </p:cNvSpPr>
          <p:nvPr/>
        </p:nvSpPr>
        <p:spPr bwMode="auto">
          <a:xfrm>
            <a:off x="6151563" y="5656263"/>
            <a:ext cx="1587" cy="1301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5738813" y="5915025"/>
            <a:ext cx="114935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Decoder and 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24624" name="Rectangle 48"/>
          <p:cNvSpPr>
            <a:spLocks noChangeArrowheads="1"/>
          </p:cNvSpPr>
          <p:nvPr/>
        </p:nvSpPr>
        <p:spPr bwMode="auto">
          <a:xfrm>
            <a:off x="5721350" y="6064250"/>
            <a:ext cx="124301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selection logic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5618163" y="5915025"/>
            <a:ext cx="1427162" cy="41275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6" name="AutoShape 50"/>
          <p:cNvSpPr>
            <a:spLocks noChangeArrowheads="1"/>
          </p:cNvSpPr>
          <p:nvPr/>
        </p:nvSpPr>
        <p:spPr bwMode="auto">
          <a:xfrm>
            <a:off x="5459413" y="5989638"/>
            <a:ext cx="307975" cy="250825"/>
          </a:xfrm>
          <a:custGeom>
            <a:avLst/>
            <a:gdLst>
              <a:gd name="G0" fmla="sin 10800 10276137"/>
              <a:gd name="G1" fmla="+- G0 10800 0"/>
              <a:gd name="G2" fmla="cos 10800 10276137"/>
              <a:gd name="G3" fmla="+- G2 10800 0"/>
              <a:gd name="G4" fmla="sin 10800 13361906"/>
              <a:gd name="G5" fmla="+- G4 10800 0"/>
              <a:gd name="G6" fmla="cos 10800 13361906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6509 h 21600"/>
              <a:gd name="T14" fmla="*/ 10799 w 21600"/>
              <a:gd name="T15" fmla="*/ 1525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873" y="15053"/>
                </a:moveTo>
                <a:cubicBezTo>
                  <a:pt x="297" y="13709"/>
                  <a:pt x="0" y="12262"/>
                  <a:pt x="0" y="10800"/>
                </a:cubicBezTo>
                <a:cubicBezTo>
                  <a:pt x="-1" y="9293"/>
                  <a:pt x="315" y="7803"/>
                  <a:pt x="925" y="6426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873" y="15053"/>
                </a:moveTo>
                <a:cubicBezTo>
                  <a:pt x="297" y="13709"/>
                  <a:pt x="0" y="12262"/>
                  <a:pt x="0" y="10800"/>
                </a:cubicBezTo>
                <a:cubicBezTo>
                  <a:pt x="-1" y="9293"/>
                  <a:pt x="315" y="7803"/>
                  <a:pt x="925" y="642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7" name="Line 51"/>
          <p:cNvSpPr>
            <a:spLocks noChangeShapeType="1"/>
          </p:cNvSpPr>
          <p:nvPr/>
        </p:nvSpPr>
        <p:spPr bwMode="auto">
          <a:xfrm>
            <a:off x="5159375" y="6119813"/>
            <a:ext cx="306388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8" name="AutoShape 52"/>
          <p:cNvSpPr>
            <a:spLocks noChangeArrowheads="1"/>
          </p:cNvSpPr>
          <p:nvPr/>
        </p:nvSpPr>
        <p:spPr bwMode="auto">
          <a:xfrm>
            <a:off x="7367588" y="5999163"/>
            <a:ext cx="307975" cy="250825"/>
          </a:xfrm>
          <a:custGeom>
            <a:avLst/>
            <a:gdLst>
              <a:gd name="G0" fmla="sin 10800 10276137"/>
              <a:gd name="G1" fmla="+- G0 10800 0"/>
              <a:gd name="G2" fmla="cos 10800 10276137"/>
              <a:gd name="G3" fmla="+- G2 10800 0"/>
              <a:gd name="G4" fmla="sin 10800 13361906"/>
              <a:gd name="G5" fmla="+- G4 10800 0"/>
              <a:gd name="G6" fmla="cos 10800 13361906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6509 h 21600"/>
              <a:gd name="T14" fmla="*/ 10799 w 21600"/>
              <a:gd name="T15" fmla="*/ 1525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873" y="15053"/>
                </a:moveTo>
                <a:cubicBezTo>
                  <a:pt x="297" y="13709"/>
                  <a:pt x="0" y="12262"/>
                  <a:pt x="0" y="10800"/>
                </a:cubicBezTo>
                <a:cubicBezTo>
                  <a:pt x="-1" y="9293"/>
                  <a:pt x="315" y="7803"/>
                  <a:pt x="925" y="6426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873" y="15053"/>
                </a:moveTo>
                <a:cubicBezTo>
                  <a:pt x="297" y="13709"/>
                  <a:pt x="0" y="12262"/>
                  <a:pt x="0" y="10800"/>
                </a:cubicBezTo>
                <a:cubicBezTo>
                  <a:pt x="-1" y="9293"/>
                  <a:pt x="315" y="7803"/>
                  <a:pt x="925" y="642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9" name="Line 53"/>
          <p:cNvSpPr>
            <a:spLocks noChangeShapeType="1"/>
          </p:cNvSpPr>
          <p:nvPr/>
        </p:nvSpPr>
        <p:spPr bwMode="auto">
          <a:xfrm>
            <a:off x="7077075" y="6129338"/>
            <a:ext cx="307975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25413" y="234950"/>
            <a:ext cx="8901112" cy="515938"/>
          </a:xfrm>
          <a:ln/>
        </p:spPr>
        <p:txBody>
          <a:bodyPr anchor="ctr"/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IN" sz="2400"/>
              <a:t>COMPARISON  OF  CONTROL  UNIT  IMPLEMENTATIONS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356350" y="0"/>
            <a:ext cx="2795588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Implementation of Control Unit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76213" y="835025"/>
            <a:ext cx="3548062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Control Unit Implementation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42938" y="1201738"/>
            <a:ext cx="4716462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Combinational Logic Circuits (Hard-wired)</a:t>
            </a:r>
            <a:r>
              <a:rPr lang="ar-SA" sz="1800" b="1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IN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644525" y="3902075"/>
            <a:ext cx="166370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Microprogram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497013" y="2586038"/>
            <a:ext cx="1635125" cy="104933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2798763" y="1579563"/>
            <a:ext cx="2587625" cy="80645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924175" y="1998663"/>
            <a:ext cx="954088" cy="27146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3165475" y="2012950"/>
            <a:ext cx="39211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 R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105275" y="1992313"/>
            <a:ext cx="952500" cy="27146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4062413" y="2024063"/>
            <a:ext cx="106838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Status F/Fs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2835275" y="1698625"/>
            <a:ext cx="11684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Control Data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3316288" y="2890838"/>
            <a:ext cx="1416050" cy="74453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3702050" y="2265363"/>
            <a:ext cx="1588" cy="61595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4359275" y="2265363"/>
            <a:ext cx="1588" cy="6254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3397250" y="3059113"/>
            <a:ext cx="1323975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Combinational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3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416300" y="3240088"/>
            <a:ext cx="1277938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Logic Circuits</a:t>
            </a:r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5218113" y="2890838"/>
            <a:ext cx="1609725" cy="74453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5197475" y="3033713"/>
            <a:ext cx="766763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Control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3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5197475" y="3211513"/>
            <a:ext cx="68421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Points</a:t>
            </a:r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5911850" y="2884488"/>
            <a:ext cx="6350" cy="74453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5980113" y="3114675"/>
            <a:ext cx="52863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CPU</a:t>
            </a:r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4745038" y="2990850"/>
            <a:ext cx="474662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4754563" y="3106738"/>
            <a:ext cx="465137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4722813" y="3236913"/>
            <a:ext cx="496887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4740275" y="3352800"/>
            <a:ext cx="47942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>
            <a:off x="4756150" y="3467100"/>
            <a:ext cx="46355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4730750" y="3594100"/>
            <a:ext cx="48895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5" name="Line 29"/>
          <p:cNvSpPr>
            <a:spLocks noChangeShapeType="1"/>
          </p:cNvSpPr>
          <p:nvPr/>
        </p:nvSpPr>
        <p:spPr bwMode="auto">
          <a:xfrm flipV="1">
            <a:off x="6388100" y="2155825"/>
            <a:ext cx="1588" cy="7366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 flipH="1">
            <a:off x="5076825" y="2157413"/>
            <a:ext cx="1304925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>
            <a:off x="2516188" y="2135188"/>
            <a:ext cx="401637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8" name="Rectangle 32"/>
          <p:cNvSpPr>
            <a:spLocks noChangeArrowheads="1"/>
          </p:cNvSpPr>
          <p:nvPr/>
        </p:nvSpPr>
        <p:spPr bwMode="auto">
          <a:xfrm>
            <a:off x="1736725" y="1973263"/>
            <a:ext cx="8128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Memory</a:t>
            </a:r>
          </a:p>
        </p:txBody>
      </p:sp>
      <p:sp>
        <p:nvSpPr>
          <p:cNvPr id="4129" name="Rectangle 33"/>
          <p:cNvSpPr>
            <a:spLocks noChangeArrowheads="1"/>
          </p:cNvSpPr>
          <p:nvPr/>
        </p:nvSpPr>
        <p:spPr bwMode="auto">
          <a:xfrm>
            <a:off x="1863725" y="2944813"/>
            <a:ext cx="1130300" cy="28733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0" name="Rectangle 34"/>
          <p:cNvSpPr>
            <a:spLocks noChangeArrowheads="1"/>
          </p:cNvSpPr>
          <p:nvPr/>
        </p:nvSpPr>
        <p:spPr bwMode="auto">
          <a:xfrm>
            <a:off x="1851025" y="2947988"/>
            <a:ext cx="11684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Timing State</a:t>
            </a:r>
          </a:p>
        </p:txBody>
      </p:sp>
      <p:sp>
        <p:nvSpPr>
          <p:cNvPr id="4131" name="Rectangle 35"/>
          <p:cNvSpPr>
            <a:spLocks noChangeArrowheads="1"/>
          </p:cNvSpPr>
          <p:nvPr/>
        </p:nvSpPr>
        <p:spPr bwMode="auto">
          <a:xfrm>
            <a:off x="1663700" y="3300413"/>
            <a:ext cx="1330325" cy="303212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2" name="Rectangle 36"/>
          <p:cNvSpPr>
            <a:spLocks noChangeArrowheads="1"/>
          </p:cNvSpPr>
          <p:nvPr/>
        </p:nvSpPr>
        <p:spPr bwMode="auto">
          <a:xfrm>
            <a:off x="1628775" y="3317875"/>
            <a:ext cx="13970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Ins. Cycle State</a:t>
            </a:r>
          </a:p>
        </p:txBody>
      </p:sp>
      <p:sp>
        <p:nvSpPr>
          <p:cNvPr id="4133" name="Line 37"/>
          <p:cNvSpPr>
            <a:spLocks noChangeShapeType="1"/>
          </p:cNvSpPr>
          <p:nvPr/>
        </p:nvSpPr>
        <p:spPr bwMode="auto">
          <a:xfrm>
            <a:off x="2994025" y="3065463"/>
            <a:ext cx="327025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4" name="Rectangle 38"/>
          <p:cNvSpPr>
            <a:spLocks noChangeArrowheads="1"/>
          </p:cNvSpPr>
          <p:nvPr/>
        </p:nvSpPr>
        <p:spPr bwMode="auto">
          <a:xfrm>
            <a:off x="1463675" y="2635250"/>
            <a:ext cx="17113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Control Unit's State</a:t>
            </a:r>
          </a:p>
        </p:txBody>
      </p:sp>
      <p:sp>
        <p:nvSpPr>
          <p:cNvPr id="4135" name="Rectangle 39"/>
          <p:cNvSpPr>
            <a:spLocks noChangeArrowheads="1"/>
          </p:cNvSpPr>
          <p:nvPr/>
        </p:nvSpPr>
        <p:spPr bwMode="auto">
          <a:xfrm>
            <a:off x="1284288" y="4306888"/>
            <a:ext cx="2198687" cy="700087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6" name="Rectangle 40"/>
          <p:cNvSpPr>
            <a:spLocks noChangeArrowheads="1"/>
          </p:cNvSpPr>
          <p:nvPr/>
        </p:nvSpPr>
        <p:spPr bwMode="auto">
          <a:xfrm>
            <a:off x="2201863" y="4708525"/>
            <a:ext cx="1062037" cy="2413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7" name="Rectangle 41"/>
          <p:cNvSpPr>
            <a:spLocks noChangeArrowheads="1"/>
          </p:cNvSpPr>
          <p:nvPr/>
        </p:nvSpPr>
        <p:spPr bwMode="auto">
          <a:xfrm>
            <a:off x="2973388" y="5476875"/>
            <a:ext cx="257175" cy="73818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8" name="Rectangle 42"/>
          <p:cNvSpPr>
            <a:spLocks noChangeArrowheads="1"/>
          </p:cNvSpPr>
          <p:nvPr/>
        </p:nvSpPr>
        <p:spPr bwMode="auto">
          <a:xfrm>
            <a:off x="1493838" y="5476875"/>
            <a:ext cx="1238250" cy="73818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39" name="Rectangle 43"/>
          <p:cNvSpPr>
            <a:spLocks noChangeArrowheads="1"/>
          </p:cNvSpPr>
          <p:nvPr/>
        </p:nvSpPr>
        <p:spPr bwMode="auto">
          <a:xfrm>
            <a:off x="2170113" y="4729163"/>
            <a:ext cx="106838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Status F/Fs</a:t>
            </a:r>
          </a:p>
        </p:txBody>
      </p:sp>
      <p:sp>
        <p:nvSpPr>
          <p:cNvPr id="4140" name="Rectangle 44"/>
          <p:cNvSpPr>
            <a:spLocks noChangeArrowheads="1"/>
          </p:cNvSpPr>
          <p:nvPr/>
        </p:nvSpPr>
        <p:spPr bwMode="auto">
          <a:xfrm>
            <a:off x="1323975" y="4451350"/>
            <a:ext cx="11684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Control Data</a:t>
            </a:r>
          </a:p>
        </p:txBody>
      </p:sp>
      <p:sp>
        <p:nvSpPr>
          <p:cNvPr id="4141" name="Line 45"/>
          <p:cNvSpPr>
            <a:spLocks noChangeShapeType="1"/>
          </p:cNvSpPr>
          <p:nvPr/>
        </p:nvSpPr>
        <p:spPr bwMode="auto">
          <a:xfrm>
            <a:off x="1771650" y="4949825"/>
            <a:ext cx="1588" cy="531813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2" name="Line 46"/>
          <p:cNvSpPr>
            <a:spLocks noChangeShapeType="1"/>
          </p:cNvSpPr>
          <p:nvPr/>
        </p:nvSpPr>
        <p:spPr bwMode="auto">
          <a:xfrm>
            <a:off x="2406650" y="4946650"/>
            <a:ext cx="1588" cy="525463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3" name="Line 47"/>
          <p:cNvSpPr>
            <a:spLocks noChangeShapeType="1"/>
          </p:cNvSpPr>
          <p:nvPr/>
        </p:nvSpPr>
        <p:spPr bwMode="auto">
          <a:xfrm>
            <a:off x="1116013" y="4856163"/>
            <a:ext cx="336550" cy="142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4" name="Rectangle 48"/>
          <p:cNvSpPr>
            <a:spLocks noChangeArrowheads="1"/>
          </p:cNvSpPr>
          <p:nvPr/>
        </p:nvSpPr>
        <p:spPr bwMode="auto">
          <a:xfrm>
            <a:off x="1479550" y="5618163"/>
            <a:ext cx="1241425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Next Address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3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4145" name="Rectangle 49"/>
          <p:cNvSpPr>
            <a:spLocks noChangeArrowheads="1"/>
          </p:cNvSpPr>
          <p:nvPr/>
        </p:nvSpPr>
        <p:spPr bwMode="auto">
          <a:xfrm>
            <a:off x="1479550" y="5768975"/>
            <a:ext cx="104933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Generation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3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auto">
          <a:xfrm>
            <a:off x="1477963" y="5921375"/>
            <a:ext cx="620712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Logic</a:t>
            </a:r>
          </a:p>
        </p:txBody>
      </p:sp>
      <p:sp>
        <p:nvSpPr>
          <p:cNvPr id="4147" name="Rectangle 51"/>
          <p:cNvSpPr>
            <a:spLocks noChangeArrowheads="1"/>
          </p:cNvSpPr>
          <p:nvPr/>
        </p:nvSpPr>
        <p:spPr bwMode="auto">
          <a:xfrm>
            <a:off x="2947988" y="5514975"/>
            <a:ext cx="300037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3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4148" name="Rectangle 52"/>
          <p:cNvSpPr>
            <a:spLocks noChangeArrowheads="1"/>
          </p:cNvSpPr>
          <p:nvPr/>
        </p:nvSpPr>
        <p:spPr bwMode="auto">
          <a:xfrm>
            <a:off x="2947988" y="5667375"/>
            <a:ext cx="290512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3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4149" name="Rectangle 53"/>
          <p:cNvSpPr>
            <a:spLocks noChangeArrowheads="1"/>
          </p:cNvSpPr>
          <p:nvPr/>
        </p:nvSpPr>
        <p:spPr bwMode="auto">
          <a:xfrm>
            <a:off x="2947988" y="5818188"/>
            <a:ext cx="3000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A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3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4150" name="Rectangle 54"/>
          <p:cNvSpPr>
            <a:spLocks noChangeArrowheads="1"/>
          </p:cNvSpPr>
          <p:nvPr/>
        </p:nvSpPr>
        <p:spPr bwMode="auto">
          <a:xfrm>
            <a:off x="2947988" y="5969000"/>
            <a:ext cx="30003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R</a:t>
            </a:r>
          </a:p>
        </p:txBody>
      </p:sp>
      <p:sp>
        <p:nvSpPr>
          <p:cNvPr id="4151" name="Rectangle 55"/>
          <p:cNvSpPr>
            <a:spLocks noChangeArrowheads="1"/>
          </p:cNvSpPr>
          <p:nvPr/>
        </p:nvSpPr>
        <p:spPr bwMode="auto">
          <a:xfrm>
            <a:off x="3544888" y="5476875"/>
            <a:ext cx="1101725" cy="73818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52" name="Rectangle 56"/>
          <p:cNvSpPr>
            <a:spLocks noChangeArrowheads="1"/>
          </p:cNvSpPr>
          <p:nvPr/>
        </p:nvSpPr>
        <p:spPr bwMode="auto">
          <a:xfrm>
            <a:off x="3644900" y="5464175"/>
            <a:ext cx="766763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Control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3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4153" name="Rectangle 57"/>
          <p:cNvSpPr>
            <a:spLocks noChangeArrowheads="1"/>
          </p:cNvSpPr>
          <p:nvPr/>
        </p:nvSpPr>
        <p:spPr bwMode="auto">
          <a:xfrm>
            <a:off x="3644900" y="5618163"/>
            <a:ext cx="7937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Storage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3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4154" name="Rectangle 58"/>
          <p:cNvSpPr>
            <a:spLocks noChangeArrowheads="1"/>
          </p:cNvSpPr>
          <p:nvPr/>
        </p:nvSpPr>
        <p:spPr bwMode="auto">
          <a:xfrm>
            <a:off x="3524250" y="5813425"/>
            <a:ext cx="11366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(</a:t>
            </a:r>
            <a:r>
              <a:rPr lang="en-IN" sz="1300" b="1">
                <a:solidFill>
                  <a:srgbClr val="000000"/>
                </a:solidFill>
                <a:latin typeface="Symbol" pitchFamily="16" charset="2"/>
                <a:ea typeface="굴림" pitchFamily="48" charset="0"/>
                <a:cs typeface="굴림" pitchFamily="48" charset="0"/>
              </a:rPr>
              <a:t></a:t>
            </a: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-program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3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4155" name="Rectangle 59"/>
          <p:cNvSpPr>
            <a:spLocks noChangeArrowheads="1"/>
          </p:cNvSpPr>
          <p:nvPr/>
        </p:nvSpPr>
        <p:spPr bwMode="auto">
          <a:xfrm>
            <a:off x="3584575" y="5973763"/>
            <a:ext cx="9683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memory)</a:t>
            </a:r>
            <a:r>
              <a:rPr lang="ar-SA" sz="1300" b="1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IN" sz="13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4156" name="Rectangle 60"/>
          <p:cNvSpPr>
            <a:spLocks noChangeArrowheads="1"/>
          </p:cNvSpPr>
          <p:nvPr/>
        </p:nvSpPr>
        <p:spPr bwMode="auto">
          <a:xfrm>
            <a:off x="847725" y="4408488"/>
            <a:ext cx="319088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</a:t>
            </a:r>
          </a:p>
        </p:txBody>
      </p:sp>
      <p:sp>
        <p:nvSpPr>
          <p:cNvPr id="4157" name="Rectangle 61"/>
          <p:cNvSpPr>
            <a:spLocks noChangeArrowheads="1"/>
          </p:cNvSpPr>
          <p:nvPr/>
        </p:nvSpPr>
        <p:spPr bwMode="auto">
          <a:xfrm>
            <a:off x="873125" y="4524375"/>
            <a:ext cx="2730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e</a:t>
            </a:r>
          </a:p>
        </p:txBody>
      </p:sp>
      <p:sp>
        <p:nvSpPr>
          <p:cNvPr id="4158" name="Rectangle 62"/>
          <p:cNvSpPr>
            <a:spLocks noChangeArrowheads="1"/>
          </p:cNvSpPr>
          <p:nvPr/>
        </p:nvSpPr>
        <p:spPr bwMode="auto">
          <a:xfrm>
            <a:off x="847725" y="4640263"/>
            <a:ext cx="32702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</a:t>
            </a:r>
          </a:p>
        </p:txBody>
      </p:sp>
      <p:sp>
        <p:nvSpPr>
          <p:cNvPr id="4159" name="Rectangle 63"/>
          <p:cNvSpPr>
            <a:spLocks noChangeArrowheads="1"/>
          </p:cNvSpPr>
          <p:nvPr/>
        </p:nvSpPr>
        <p:spPr bwMode="auto">
          <a:xfrm>
            <a:off x="873125" y="4737100"/>
            <a:ext cx="2825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o</a:t>
            </a:r>
          </a:p>
        </p:txBody>
      </p:sp>
      <p:sp>
        <p:nvSpPr>
          <p:cNvPr id="4160" name="Rectangle 64"/>
          <p:cNvSpPr>
            <a:spLocks noChangeArrowheads="1"/>
          </p:cNvSpPr>
          <p:nvPr/>
        </p:nvSpPr>
        <p:spPr bwMode="auto">
          <a:xfrm>
            <a:off x="898525" y="4845050"/>
            <a:ext cx="246063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r</a:t>
            </a:r>
          </a:p>
        </p:txBody>
      </p:sp>
      <p:sp>
        <p:nvSpPr>
          <p:cNvPr id="4161" name="Rectangle 65"/>
          <p:cNvSpPr>
            <a:spLocks noChangeArrowheads="1"/>
          </p:cNvSpPr>
          <p:nvPr/>
        </p:nvSpPr>
        <p:spPr bwMode="auto">
          <a:xfrm>
            <a:off x="873125" y="4951413"/>
            <a:ext cx="2730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y</a:t>
            </a:r>
          </a:p>
        </p:txBody>
      </p:sp>
      <p:sp>
        <p:nvSpPr>
          <p:cNvPr id="4162" name="Rectangle 66"/>
          <p:cNvSpPr>
            <a:spLocks noChangeArrowheads="1"/>
          </p:cNvSpPr>
          <p:nvPr/>
        </p:nvSpPr>
        <p:spPr bwMode="auto">
          <a:xfrm>
            <a:off x="1431925" y="4708525"/>
            <a:ext cx="604838" cy="2413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3" name="Rectangle 67"/>
          <p:cNvSpPr>
            <a:spLocks noChangeArrowheads="1"/>
          </p:cNvSpPr>
          <p:nvPr/>
        </p:nvSpPr>
        <p:spPr bwMode="auto">
          <a:xfrm>
            <a:off x="1531938" y="4737100"/>
            <a:ext cx="392112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 R</a:t>
            </a:r>
          </a:p>
        </p:txBody>
      </p:sp>
      <p:sp>
        <p:nvSpPr>
          <p:cNvPr id="4164" name="Line 68"/>
          <p:cNvSpPr>
            <a:spLocks noChangeShapeType="1"/>
          </p:cNvSpPr>
          <p:nvPr/>
        </p:nvSpPr>
        <p:spPr bwMode="auto">
          <a:xfrm>
            <a:off x="2727325" y="5815013"/>
            <a:ext cx="249238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5" name="Line 69"/>
          <p:cNvSpPr>
            <a:spLocks noChangeShapeType="1"/>
          </p:cNvSpPr>
          <p:nvPr/>
        </p:nvSpPr>
        <p:spPr bwMode="auto">
          <a:xfrm>
            <a:off x="3244850" y="5815013"/>
            <a:ext cx="284163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66" name="Rectangle 70"/>
          <p:cNvSpPr>
            <a:spLocks noChangeArrowheads="1"/>
          </p:cNvSpPr>
          <p:nvPr/>
        </p:nvSpPr>
        <p:spPr bwMode="auto">
          <a:xfrm>
            <a:off x="4948238" y="5476875"/>
            <a:ext cx="258762" cy="738188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" name="Rectangle 71"/>
          <p:cNvSpPr>
            <a:spLocks noChangeArrowheads="1"/>
          </p:cNvSpPr>
          <p:nvPr/>
        </p:nvSpPr>
        <p:spPr bwMode="auto">
          <a:xfrm>
            <a:off x="4924425" y="5514975"/>
            <a:ext cx="300038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3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4168" name="Rectangle 72"/>
          <p:cNvSpPr>
            <a:spLocks noChangeArrowheads="1"/>
          </p:cNvSpPr>
          <p:nvPr/>
        </p:nvSpPr>
        <p:spPr bwMode="auto">
          <a:xfrm>
            <a:off x="4924425" y="5667375"/>
            <a:ext cx="290513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3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4169" name="Rectangle 73"/>
          <p:cNvSpPr>
            <a:spLocks noChangeArrowheads="1"/>
          </p:cNvSpPr>
          <p:nvPr/>
        </p:nvSpPr>
        <p:spPr bwMode="auto">
          <a:xfrm>
            <a:off x="4924425" y="5818188"/>
            <a:ext cx="300038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D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3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4170" name="Rectangle 74"/>
          <p:cNvSpPr>
            <a:spLocks noChangeArrowheads="1"/>
          </p:cNvSpPr>
          <p:nvPr/>
        </p:nvSpPr>
        <p:spPr bwMode="auto">
          <a:xfrm>
            <a:off x="4924425" y="5969000"/>
            <a:ext cx="300038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R</a:t>
            </a:r>
          </a:p>
        </p:txBody>
      </p:sp>
      <p:sp>
        <p:nvSpPr>
          <p:cNvPr id="4171" name="Line 75"/>
          <p:cNvSpPr>
            <a:spLocks noChangeShapeType="1"/>
          </p:cNvSpPr>
          <p:nvPr/>
        </p:nvSpPr>
        <p:spPr bwMode="auto">
          <a:xfrm>
            <a:off x="4668838" y="5810250"/>
            <a:ext cx="2667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2" name="Line 76"/>
          <p:cNvSpPr>
            <a:spLocks noChangeShapeType="1"/>
          </p:cNvSpPr>
          <p:nvPr/>
        </p:nvSpPr>
        <p:spPr bwMode="auto">
          <a:xfrm>
            <a:off x="5438775" y="5589588"/>
            <a:ext cx="1588" cy="5349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3" name="Line 77"/>
          <p:cNvSpPr>
            <a:spLocks noChangeShapeType="1"/>
          </p:cNvSpPr>
          <p:nvPr/>
        </p:nvSpPr>
        <p:spPr bwMode="auto">
          <a:xfrm flipV="1">
            <a:off x="5446713" y="5465763"/>
            <a:ext cx="271462" cy="1301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4" name="Line 78"/>
          <p:cNvSpPr>
            <a:spLocks noChangeShapeType="1"/>
          </p:cNvSpPr>
          <p:nvPr/>
        </p:nvSpPr>
        <p:spPr bwMode="auto">
          <a:xfrm>
            <a:off x="5446713" y="6108700"/>
            <a:ext cx="280987" cy="100013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5" name="Line 79"/>
          <p:cNvSpPr>
            <a:spLocks noChangeShapeType="1"/>
          </p:cNvSpPr>
          <p:nvPr/>
        </p:nvSpPr>
        <p:spPr bwMode="auto">
          <a:xfrm>
            <a:off x="5233988" y="5819775"/>
            <a:ext cx="179387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6" name="Rectangle 80"/>
          <p:cNvSpPr>
            <a:spLocks noChangeArrowheads="1"/>
          </p:cNvSpPr>
          <p:nvPr/>
        </p:nvSpPr>
        <p:spPr bwMode="auto">
          <a:xfrm>
            <a:off x="6005513" y="5476875"/>
            <a:ext cx="965200" cy="68580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77" name="Line 81"/>
          <p:cNvSpPr>
            <a:spLocks noChangeShapeType="1"/>
          </p:cNvSpPr>
          <p:nvPr/>
        </p:nvSpPr>
        <p:spPr bwMode="auto">
          <a:xfrm>
            <a:off x="6284913" y="5476875"/>
            <a:ext cx="1587" cy="6858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78" name="Rectangle 82"/>
          <p:cNvSpPr>
            <a:spLocks noChangeArrowheads="1"/>
          </p:cNvSpPr>
          <p:nvPr/>
        </p:nvSpPr>
        <p:spPr bwMode="auto">
          <a:xfrm>
            <a:off x="5981700" y="5567363"/>
            <a:ext cx="300038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3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4179" name="Rectangle 83"/>
          <p:cNvSpPr>
            <a:spLocks noChangeArrowheads="1"/>
          </p:cNvSpPr>
          <p:nvPr/>
        </p:nvSpPr>
        <p:spPr bwMode="auto">
          <a:xfrm>
            <a:off x="5981700" y="5718175"/>
            <a:ext cx="290513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P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3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4180" name="Rectangle 84"/>
          <p:cNvSpPr>
            <a:spLocks noChangeArrowheads="1"/>
          </p:cNvSpPr>
          <p:nvPr/>
        </p:nvSpPr>
        <p:spPr bwMode="auto">
          <a:xfrm>
            <a:off x="5981700" y="5870575"/>
            <a:ext cx="2730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</a:t>
            </a:r>
          </a:p>
        </p:txBody>
      </p:sp>
      <p:sp>
        <p:nvSpPr>
          <p:cNvPr id="4181" name="Rectangle 85"/>
          <p:cNvSpPr>
            <a:spLocks noChangeArrowheads="1"/>
          </p:cNvSpPr>
          <p:nvPr/>
        </p:nvSpPr>
        <p:spPr bwMode="auto">
          <a:xfrm>
            <a:off x="6329363" y="5718175"/>
            <a:ext cx="52863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CPU</a:t>
            </a:r>
          </a:p>
        </p:txBody>
      </p:sp>
      <p:sp>
        <p:nvSpPr>
          <p:cNvPr id="4182" name="Rectangle 86"/>
          <p:cNvSpPr>
            <a:spLocks noChangeArrowheads="1"/>
          </p:cNvSpPr>
          <p:nvPr/>
        </p:nvSpPr>
        <p:spPr bwMode="auto">
          <a:xfrm>
            <a:off x="5421313" y="5718175"/>
            <a:ext cx="30003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3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D</a:t>
            </a:r>
          </a:p>
        </p:txBody>
      </p:sp>
      <p:sp>
        <p:nvSpPr>
          <p:cNvPr id="4183" name="Line 87"/>
          <p:cNvSpPr>
            <a:spLocks noChangeShapeType="1"/>
          </p:cNvSpPr>
          <p:nvPr/>
        </p:nvSpPr>
        <p:spPr bwMode="auto">
          <a:xfrm flipV="1">
            <a:off x="6632575" y="4840288"/>
            <a:ext cx="1588" cy="6381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4" name="Line 88"/>
          <p:cNvSpPr>
            <a:spLocks noChangeShapeType="1"/>
          </p:cNvSpPr>
          <p:nvPr/>
        </p:nvSpPr>
        <p:spPr bwMode="auto">
          <a:xfrm flipH="1">
            <a:off x="3267075" y="4856163"/>
            <a:ext cx="3373438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5" name="Line 89"/>
          <p:cNvSpPr>
            <a:spLocks noChangeShapeType="1"/>
          </p:cNvSpPr>
          <p:nvPr/>
        </p:nvSpPr>
        <p:spPr bwMode="auto">
          <a:xfrm flipV="1">
            <a:off x="2058988" y="6229350"/>
            <a:ext cx="1587" cy="2667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6" name="Line 90"/>
          <p:cNvSpPr>
            <a:spLocks noChangeShapeType="1"/>
          </p:cNvSpPr>
          <p:nvPr/>
        </p:nvSpPr>
        <p:spPr bwMode="auto">
          <a:xfrm>
            <a:off x="2065338" y="6481763"/>
            <a:ext cx="3317875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7" name="Line 91"/>
          <p:cNvSpPr>
            <a:spLocks noChangeShapeType="1"/>
          </p:cNvSpPr>
          <p:nvPr/>
        </p:nvSpPr>
        <p:spPr bwMode="auto">
          <a:xfrm>
            <a:off x="5364163" y="6107113"/>
            <a:ext cx="1587" cy="3810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8" name="Line 92"/>
          <p:cNvSpPr>
            <a:spLocks noChangeShapeType="1"/>
          </p:cNvSpPr>
          <p:nvPr/>
        </p:nvSpPr>
        <p:spPr bwMode="auto">
          <a:xfrm flipV="1">
            <a:off x="5314950" y="6111875"/>
            <a:ext cx="52388" cy="793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89" name="Rectangle 93"/>
          <p:cNvSpPr>
            <a:spLocks noChangeArrowheads="1"/>
          </p:cNvSpPr>
          <p:nvPr/>
        </p:nvSpPr>
        <p:spPr bwMode="auto">
          <a:xfrm>
            <a:off x="5146675" y="5948363"/>
            <a:ext cx="2476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600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}</a:t>
            </a:r>
          </a:p>
        </p:txBody>
      </p:sp>
      <p:sp>
        <p:nvSpPr>
          <p:cNvPr id="4190" name="Line 94"/>
          <p:cNvSpPr>
            <a:spLocks noChangeShapeType="1"/>
          </p:cNvSpPr>
          <p:nvPr/>
        </p:nvSpPr>
        <p:spPr bwMode="auto">
          <a:xfrm>
            <a:off x="3003550" y="3427413"/>
            <a:ext cx="327025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1" name="Line 95"/>
          <p:cNvSpPr>
            <a:spLocks noChangeShapeType="1"/>
          </p:cNvSpPr>
          <p:nvPr/>
        </p:nvSpPr>
        <p:spPr bwMode="auto">
          <a:xfrm flipV="1">
            <a:off x="5727700" y="5487988"/>
            <a:ext cx="1588" cy="7334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2" name="Line 96"/>
          <p:cNvSpPr>
            <a:spLocks noChangeShapeType="1"/>
          </p:cNvSpPr>
          <p:nvPr/>
        </p:nvSpPr>
        <p:spPr bwMode="auto">
          <a:xfrm>
            <a:off x="5726113" y="5572125"/>
            <a:ext cx="28575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3" name="Line 97"/>
          <p:cNvSpPr>
            <a:spLocks noChangeShapeType="1"/>
          </p:cNvSpPr>
          <p:nvPr/>
        </p:nvSpPr>
        <p:spPr bwMode="auto">
          <a:xfrm>
            <a:off x="5745163" y="5705475"/>
            <a:ext cx="2667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4" name="Line 98"/>
          <p:cNvSpPr>
            <a:spLocks noChangeShapeType="1"/>
          </p:cNvSpPr>
          <p:nvPr/>
        </p:nvSpPr>
        <p:spPr bwMode="auto">
          <a:xfrm>
            <a:off x="5745163" y="5838825"/>
            <a:ext cx="2667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5" name="Line 99"/>
          <p:cNvSpPr>
            <a:spLocks noChangeShapeType="1"/>
          </p:cNvSpPr>
          <p:nvPr/>
        </p:nvSpPr>
        <p:spPr bwMode="auto">
          <a:xfrm>
            <a:off x="5745163" y="5981700"/>
            <a:ext cx="2667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6" name="Line 100"/>
          <p:cNvSpPr>
            <a:spLocks noChangeShapeType="1"/>
          </p:cNvSpPr>
          <p:nvPr/>
        </p:nvSpPr>
        <p:spPr bwMode="auto">
          <a:xfrm>
            <a:off x="5745163" y="6115050"/>
            <a:ext cx="26670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00200" y="5687956"/>
            <a:ext cx="601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Fig: Horizontal and Vertical microinstruction 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13157" y="-489157"/>
            <a:ext cx="4736686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550" y="12954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To execute this microinstruction, turn on all the control line indicated by a 1bit; leave off all control lines indicating by a 0 bit. The resulting control signals will cause one or more micro operations to be performed.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If the condition indicated by the condition bits is false, execute the next microinstruction in sequence.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If the condition indicated by the condition bits is true, the  next microinstruction to be executed is indicated in the address field.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768" y="304800"/>
            <a:ext cx="702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Horizontal microinstruction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63513" y="293688"/>
            <a:ext cx="8834437" cy="434975"/>
          </a:xfrm>
          <a:ln/>
        </p:spPr>
        <p:txBody>
          <a:bodyPr anchor="ctr"/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IN" sz="2800"/>
              <a:t>NANOSTORAGE  AND  NANOINSTRUCTION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42900" y="841375"/>
            <a:ext cx="8372475" cy="523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360" tIns="25560" rIns="63360" bIns="25560">
            <a:spAutoFit/>
          </a:bodyPr>
          <a:lstStyle/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The decoder circuits in a vertical microprogram 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storage organization can be replaced by a ROM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	=&gt; Two levels of control storage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	First level      - </a:t>
            </a:r>
            <a:r>
              <a:rPr lang="en-US" sz="18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Control Storage</a:t>
            </a: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	Second level - </a:t>
            </a:r>
            <a:r>
              <a:rPr lang="en-US" sz="18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Nano Storage</a:t>
            </a: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Two-level microprogram 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	First level 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-</a:t>
            </a:r>
            <a:r>
              <a:rPr lang="en-US" sz="18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Vertical </a:t>
            </a: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format Microprogram 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	Second level 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-</a:t>
            </a:r>
            <a:r>
              <a:rPr lang="en-US" sz="18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Horizontal</a:t>
            </a: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format Nanoprogram 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- Interprets the microinstruction fields, thus converts a vertical 			microinstruction format into a horizontal 					nanoinstruction format.</a:t>
            </a:r>
          </a:p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95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Usually, the microprogram consists of a large number of short 			microinstructions, while the nanoprogram contains fewer words 	with longer nanoinstructions.</a:t>
            </a:r>
          </a:p>
          <a:p>
            <a:pPr>
              <a:lnSpc>
                <a:spcPct val="86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699250" y="0"/>
            <a:ext cx="245110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Control Storage Hierarchy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273050" y="331788"/>
            <a:ext cx="8639175" cy="434975"/>
          </a:xfrm>
          <a:ln/>
        </p:spPr>
        <p:txBody>
          <a:bodyPr anchor="ctr"/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IN" sz="2800"/>
              <a:t>TWO-LEVEL  MICROPROGRAMMING  - EXAMPLE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58775" y="792163"/>
            <a:ext cx="8591550" cy="297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3360" tIns="25560" rIns="63360" bIns="25560">
            <a:spAutoFit/>
          </a:bodyPr>
          <a:lstStyle/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* Microprogram: 2048 microinstructions of 200 bits each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* With 1-Level Control Storage: 2048 x 200 = 409,600 bits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* Assumption: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256 distinct microinstructions among 2048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* With 2-Level Control Storage: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Nano Storage: 256 x 200 bits to store 256 distinct nanoinstructions 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Control storage: 2048 x 8 bits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                    To address 256 nano storage locations 8 bits are needed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* Total 1-Level control storage: 409,600 bits</a:t>
            </a:r>
          </a:p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Total 2-Level control storage: 67,584 bits (256 x 200 + 2048 x 8)</a:t>
            </a:r>
            <a:r>
              <a:rPr lang="ar-SA" sz="1800" b="1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US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6699250" y="0"/>
            <a:ext cx="245110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Control Storage Hierarchy 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195638" y="3743325"/>
            <a:ext cx="195580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Control address register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901950" y="3746500"/>
            <a:ext cx="2654300" cy="25876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4029075" y="4314825"/>
            <a:ext cx="333375" cy="234950"/>
          </a:xfrm>
          <a:custGeom>
            <a:avLst/>
            <a:gdLst>
              <a:gd name="G0" fmla="sin 10800 16129294"/>
              <a:gd name="G1" fmla="+- G0 10800 0"/>
              <a:gd name="G2" fmla="cos 10800 16129294"/>
              <a:gd name="G3" fmla="+- G2 10800 0"/>
              <a:gd name="G4" fmla="sin 10800 19215063"/>
              <a:gd name="G5" fmla="+- G4 10800 0"/>
              <a:gd name="G6" fmla="cos 10800 19215063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339 w 21600"/>
              <a:gd name="T13" fmla="*/ 0 h 21600"/>
              <a:gd name="T14" fmla="*/ 15089 w 21600"/>
              <a:gd name="T15" fmla="*/ 107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4194175" y="4002088"/>
            <a:ext cx="1588" cy="32385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4135438" y="4049713"/>
            <a:ext cx="66675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11 bits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570288" y="4459288"/>
            <a:ext cx="13589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Control memory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919538" y="4630738"/>
            <a:ext cx="779462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2048 x 8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3411538" y="4449763"/>
            <a:ext cx="1757362" cy="455612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AutoShape 12"/>
          <p:cNvSpPr>
            <a:spLocks noChangeArrowheads="1"/>
          </p:cNvSpPr>
          <p:nvPr/>
        </p:nvSpPr>
        <p:spPr bwMode="auto">
          <a:xfrm>
            <a:off x="4029075" y="5362575"/>
            <a:ext cx="333375" cy="234950"/>
          </a:xfrm>
          <a:custGeom>
            <a:avLst/>
            <a:gdLst>
              <a:gd name="G0" fmla="sin 10800 16129294"/>
              <a:gd name="G1" fmla="+- G0 10800 0"/>
              <a:gd name="G2" fmla="cos 10800 16129294"/>
              <a:gd name="G3" fmla="+- G2 10800 0"/>
              <a:gd name="G4" fmla="sin 10800 19215063"/>
              <a:gd name="G5" fmla="+- G4 10800 0"/>
              <a:gd name="G6" fmla="cos 10800 19215063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339 w 21600"/>
              <a:gd name="T13" fmla="*/ 0 h 21600"/>
              <a:gd name="T14" fmla="*/ 15089 w 21600"/>
              <a:gd name="T15" fmla="*/ 107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4194175" y="4911725"/>
            <a:ext cx="1588" cy="461963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4165600" y="4945063"/>
            <a:ext cx="1919288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Microinstruction (8 bits)</a:t>
            </a:r>
            <a:r>
              <a:rPr lang="ar-SA" sz="1200" b="1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4160838" y="5119688"/>
            <a:ext cx="1785937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Nanomemory address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3675063" y="5494338"/>
            <a:ext cx="1157287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Nanomemory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3848100" y="5667375"/>
            <a:ext cx="86360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256 x 200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2409825" y="5497513"/>
            <a:ext cx="3849688" cy="39370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4029075" y="6053138"/>
            <a:ext cx="333375" cy="234950"/>
          </a:xfrm>
          <a:custGeom>
            <a:avLst/>
            <a:gdLst>
              <a:gd name="G0" fmla="sin 10800 16129294"/>
              <a:gd name="G1" fmla="+- G0 10800 0"/>
              <a:gd name="G2" fmla="cos 10800 16129294"/>
              <a:gd name="G3" fmla="+- G2 10800 0"/>
              <a:gd name="G4" fmla="sin 10800 19215063"/>
              <a:gd name="G5" fmla="+- G4 10800 0"/>
              <a:gd name="G6" fmla="cos 10800 19215063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339 w 21600"/>
              <a:gd name="T13" fmla="*/ 0 h 21600"/>
              <a:gd name="T14" fmla="*/ 15089 w 21600"/>
              <a:gd name="T15" fmla="*/ 107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4194175" y="5907088"/>
            <a:ext cx="1588" cy="1571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3262313" y="6184900"/>
            <a:ext cx="2149475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Nanoinstructions (200 bits)</a:t>
            </a:r>
            <a:r>
              <a:rPr lang="ar-SA" sz="1200" b="1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US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896938" y="301625"/>
            <a:ext cx="7386637" cy="434975"/>
          </a:xfrm>
          <a:ln/>
        </p:spPr>
        <p:txBody>
          <a:bodyPr anchor="ctr"/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IN" sz="2800"/>
              <a:t>TERMINOLOGY</a:t>
            </a: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476375" y="1055688"/>
            <a:ext cx="36513" cy="14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406525" y="1055688"/>
            <a:ext cx="34925" cy="13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81000" y="936625"/>
            <a:ext cx="8645525" cy="547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Microprogram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- Program stored in memory that generates all the control signals required 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	to execute the instruction set correctly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- Consists of microinstructions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Microinstruction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- Contains a control word and a sequencing word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	Control Word - All the control information required for one clock cycle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	Sequencing Word - Information needed to decide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         		the next microinstruction address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- Vocabulary to write a microprogram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Control Memory(Control Storage: CS)</a:t>
            </a:r>
            <a:r>
              <a:rPr lang="ar-SA" sz="2000" b="1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US" sz="2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- Storage in the microprogrammed control unit to store the microprogram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Writeable Control Memory(Writeable Control Storage:WCS)</a:t>
            </a:r>
            <a:r>
              <a:rPr lang="ar-SA" sz="2000" b="1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US" sz="2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- CS whose contents can be modified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	-&gt; Allows the microprogram can be changed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	-&gt; Instruction set can be changed or modified  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Dynamic Microprogramming</a:t>
            </a: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- Computer system whose control unit is implemented with 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	a microprogram in WCS</a:t>
            </a:r>
          </a:p>
          <a:p>
            <a:pPr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- Microprogram can be changed by a systems programmer or a user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763588" y="300038"/>
            <a:ext cx="7386637" cy="434975"/>
          </a:xfrm>
          <a:ln/>
        </p:spPr>
        <p:txBody>
          <a:bodyPr anchor="ctr"/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IN" sz="2800"/>
              <a:t>TERMINOLOGY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81013" y="1476375"/>
            <a:ext cx="8081962" cy="332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Sequencer (Microprogram Sequencer)</a:t>
            </a:r>
            <a:r>
              <a:rPr lang="ar-SA" sz="2000" b="1" i="1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US" sz="2000" b="1" i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</a:t>
            </a: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A Microprogram Control Unit that determines 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	the Microinstruction Address to be executed 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	in the next clock cycle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- In-line Sequencing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- Branch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- Conditional Branch 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- Subroutine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- Loop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- Instruction OP-code mapping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811213" y="300038"/>
            <a:ext cx="7386637" cy="434975"/>
          </a:xfrm>
          <a:ln/>
        </p:spPr>
        <p:txBody>
          <a:bodyPr anchor="ctr"/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IN" sz="2800"/>
              <a:t>MICROINSTRUCTION  SEQUENCING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76225" y="4862513"/>
            <a:ext cx="674211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1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Sequencing Capabilities Required in a Control Storage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846138" y="5226050"/>
            <a:ext cx="5781675" cy="128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- Incrementing of the control address register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- Unconditional and conditional branches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- A mapping process from the bits of the machine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	instruction to an address for control memory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- A facility for subroutine call and return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831138" y="0"/>
            <a:ext cx="118903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Sequencing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536950" y="1905000"/>
            <a:ext cx="1952625" cy="25241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102100" y="1257300"/>
            <a:ext cx="757238" cy="334963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797300" y="830263"/>
            <a:ext cx="1465263" cy="22383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875088" y="844550"/>
            <a:ext cx="1333500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3080" tIns="36360" rIns="73080" bIns="363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Instruction code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4081463" y="1241425"/>
            <a:ext cx="773112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3080" tIns="36360" rIns="73080" bIns="363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Mapping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4265613" y="1404938"/>
            <a:ext cx="44291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3080" tIns="36360" rIns="73080" bIns="363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logic</a:t>
            </a: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4460875" y="1054100"/>
            <a:ext cx="1588" cy="2127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3997325" y="1928813"/>
            <a:ext cx="1038225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3080" tIns="36360" rIns="73080" bIns="363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Multiplexers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4460875" y="1614488"/>
            <a:ext cx="1588" cy="2714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5118100" y="1662113"/>
            <a:ext cx="1588" cy="2540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3562350" y="3625850"/>
            <a:ext cx="1952625" cy="427038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3603625" y="3756025"/>
            <a:ext cx="1824038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3080" tIns="36360" rIns="73080" bIns="363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Control memory (ROM)</a:t>
            </a:r>
            <a:r>
              <a:rPr lang="ar-SA" sz="1200" b="1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4473575" y="2159000"/>
            <a:ext cx="1588" cy="3841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Rectangle 18"/>
          <p:cNvSpPr>
            <a:spLocks noChangeArrowheads="1"/>
          </p:cNvSpPr>
          <p:nvPr/>
        </p:nvSpPr>
        <p:spPr bwMode="auto">
          <a:xfrm>
            <a:off x="6464300" y="2343150"/>
            <a:ext cx="95091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3080" tIns="36360" rIns="73080" bIns="36360">
            <a:spAutoFit/>
          </a:bodyPr>
          <a:lstStyle/>
          <a:p>
            <a:pPr algn="ctr"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Subroutine</a:t>
            </a:r>
          </a:p>
          <a:p>
            <a:pPr algn="ctr"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register</a:t>
            </a:r>
          </a:p>
          <a:p>
            <a:pPr algn="ctr">
              <a:lnSpc>
                <a:spcPct val="8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(SBR)</a:t>
            </a:r>
            <a:r>
              <a:rPr lang="ar-SA" sz="1200" b="1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6459538" y="2335213"/>
            <a:ext cx="930275" cy="47307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4489450" y="3470275"/>
            <a:ext cx="1719263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5378450" y="1731963"/>
            <a:ext cx="654050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6865938" y="1654175"/>
            <a:ext cx="1587" cy="690563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Rectangle 23"/>
          <p:cNvSpPr>
            <a:spLocks noChangeArrowheads="1"/>
          </p:cNvSpPr>
          <p:nvPr/>
        </p:nvSpPr>
        <p:spPr bwMode="auto">
          <a:xfrm>
            <a:off x="2362200" y="1919288"/>
            <a:ext cx="58261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3080" tIns="36360" rIns="73080" bIns="363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Branch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2436813" y="2065338"/>
            <a:ext cx="44291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3080" tIns="36360" rIns="73080" bIns="363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logic</a:t>
            </a: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2398713" y="1885950"/>
            <a:ext cx="528637" cy="376238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1546225" y="1716088"/>
            <a:ext cx="2166938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AutoShape 27"/>
          <p:cNvSpPr>
            <a:spLocks noChangeArrowheads="1"/>
          </p:cNvSpPr>
          <p:nvPr/>
        </p:nvSpPr>
        <p:spPr bwMode="auto">
          <a:xfrm>
            <a:off x="3609975" y="1830388"/>
            <a:ext cx="201613" cy="152400"/>
          </a:xfrm>
          <a:custGeom>
            <a:avLst/>
            <a:gdLst>
              <a:gd name="G0" fmla="sin 10800 16118098"/>
              <a:gd name="G1" fmla="+- G0 10800 0"/>
              <a:gd name="G2" fmla="cos 10800 16118098"/>
              <a:gd name="G3" fmla="+- G2 10800 0"/>
              <a:gd name="G4" fmla="sin 10800 19215063"/>
              <a:gd name="G5" fmla="+- G4 10800 0"/>
              <a:gd name="G6" fmla="cos 10800 19215063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170 w 21600"/>
              <a:gd name="T13" fmla="*/ 0 h 21600"/>
              <a:gd name="T14" fmla="*/ 15089 w 21600"/>
              <a:gd name="T15" fmla="*/ 107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6397" y="938"/>
                </a:moveTo>
                <a:cubicBezTo>
                  <a:pt x="7782" y="319"/>
                  <a:pt x="9282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6397" y="938"/>
                </a:moveTo>
                <a:cubicBezTo>
                  <a:pt x="7782" y="319"/>
                  <a:pt x="9282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3706813" y="1716088"/>
            <a:ext cx="1587" cy="1317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1533525" y="1865313"/>
            <a:ext cx="612775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3080" tIns="36360" rIns="73080" bIns="36360">
            <a:spAutoFit/>
          </a:bodyPr>
          <a:lstStyle/>
          <a:p>
            <a:pPr algn="ct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Status</a:t>
            </a:r>
          </a:p>
          <a:p>
            <a:pPr algn="ct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bits</a:t>
            </a:r>
          </a:p>
        </p:txBody>
      </p:sp>
      <p:sp>
        <p:nvSpPr>
          <p:cNvPr id="7198" name="AutoShape 30"/>
          <p:cNvSpPr>
            <a:spLocks noChangeArrowheads="1"/>
          </p:cNvSpPr>
          <p:nvPr/>
        </p:nvSpPr>
        <p:spPr bwMode="auto">
          <a:xfrm>
            <a:off x="2549525" y="2171700"/>
            <a:ext cx="200025" cy="149225"/>
          </a:xfrm>
          <a:custGeom>
            <a:avLst/>
            <a:gdLst>
              <a:gd name="G0" fmla="sin 10800 4353248"/>
              <a:gd name="G1" fmla="+- G0 10800 0"/>
              <a:gd name="G2" fmla="cos 10800 4353248"/>
              <a:gd name="G3" fmla="+- G2 10800 0"/>
              <a:gd name="G4" fmla="sin 10800 7500199"/>
              <a:gd name="G5" fmla="+- G4 10800 0"/>
              <a:gd name="G6" fmla="cos 10800 7500199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339 w 21600"/>
              <a:gd name="T13" fmla="*/ 10799 h 21600"/>
              <a:gd name="T14" fmla="*/ 15259 w 21600"/>
              <a:gd name="T15" fmla="*/ 215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5119" y="20698"/>
                </a:moveTo>
                <a:cubicBezTo>
                  <a:pt x="13756" y="21293"/>
                  <a:pt x="12286" y="21599"/>
                  <a:pt x="10800" y="21600"/>
                </a:cubicBezTo>
                <a:cubicBezTo>
                  <a:pt x="9257" y="21600"/>
                  <a:pt x="7733" y="21269"/>
                  <a:pt x="6329" y="20631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5119" y="20698"/>
                </a:moveTo>
                <a:cubicBezTo>
                  <a:pt x="13756" y="21293"/>
                  <a:pt x="12286" y="21599"/>
                  <a:pt x="10800" y="21600"/>
                </a:cubicBezTo>
                <a:cubicBezTo>
                  <a:pt x="9257" y="21600"/>
                  <a:pt x="7733" y="21269"/>
                  <a:pt x="6329" y="20631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>
            <a:off x="2649538" y="2312988"/>
            <a:ext cx="1587" cy="19558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2647950" y="4273550"/>
            <a:ext cx="1312863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 flipV="1">
            <a:off x="3944938" y="4060825"/>
            <a:ext cx="1587" cy="2063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 flipV="1">
            <a:off x="5173663" y="4043363"/>
            <a:ext cx="1587" cy="4286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4643438" y="4478338"/>
            <a:ext cx="133350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3080" tIns="36360" rIns="73080" bIns="363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Microoperations</a:t>
            </a:r>
          </a:p>
        </p:txBody>
      </p:sp>
      <p:sp>
        <p:nvSpPr>
          <p:cNvPr id="7204" name="Rectangle 36"/>
          <p:cNvSpPr>
            <a:spLocks noChangeArrowheads="1"/>
          </p:cNvSpPr>
          <p:nvPr/>
        </p:nvSpPr>
        <p:spPr bwMode="auto">
          <a:xfrm>
            <a:off x="3549650" y="2540000"/>
            <a:ext cx="1952625" cy="350838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auto">
          <a:xfrm>
            <a:off x="3516313" y="2552700"/>
            <a:ext cx="19208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3080" tIns="36360" rIns="73080" bIns="363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Control address register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7206" name="Rectangle 38"/>
          <p:cNvSpPr>
            <a:spLocks noChangeArrowheads="1"/>
          </p:cNvSpPr>
          <p:nvPr/>
        </p:nvSpPr>
        <p:spPr bwMode="auto">
          <a:xfrm>
            <a:off x="4319588" y="2703513"/>
            <a:ext cx="506412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3080" tIns="36360" rIns="73080" bIns="363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(CAR)</a:t>
            </a:r>
            <a:r>
              <a:rPr lang="ar-SA" sz="1000" b="1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IN" sz="10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>
            <a:off x="4486275" y="2887663"/>
            <a:ext cx="1588" cy="74612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Rectangle 40"/>
          <p:cNvSpPr>
            <a:spLocks noChangeArrowheads="1"/>
          </p:cNvSpPr>
          <p:nvPr/>
        </p:nvSpPr>
        <p:spPr bwMode="auto">
          <a:xfrm>
            <a:off x="5635625" y="3125788"/>
            <a:ext cx="102235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3080" tIns="36360" rIns="73080" bIns="363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Incrementer</a:t>
            </a:r>
          </a:p>
        </p:txBody>
      </p:sp>
      <p:sp>
        <p:nvSpPr>
          <p:cNvPr id="7209" name="Rectangle 41"/>
          <p:cNvSpPr>
            <a:spLocks noChangeArrowheads="1"/>
          </p:cNvSpPr>
          <p:nvPr/>
        </p:nvSpPr>
        <p:spPr bwMode="auto">
          <a:xfrm>
            <a:off x="5681663" y="3141663"/>
            <a:ext cx="966787" cy="16827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0" name="Line 42"/>
          <p:cNvSpPr>
            <a:spLocks noChangeShapeType="1"/>
          </p:cNvSpPr>
          <p:nvPr/>
        </p:nvSpPr>
        <p:spPr bwMode="auto">
          <a:xfrm>
            <a:off x="6032500" y="1720850"/>
            <a:ext cx="1588" cy="1414463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>
            <a:off x="5114925" y="1655763"/>
            <a:ext cx="1744663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2" name="Line 44"/>
          <p:cNvSpPr>
            <a:spLocks noChangeShapeType="1"/>
          </p:cNvSpPr>
          <p:nvPr/>
        </p:nvSpPr>
        <p:spPr bwMode="auto">
          <a:xfrm>
            <a:off x="6032500" y="2984500"/>
            <a:ext cx="820738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3" name="Line 45"/>
          <p:cNvSpPr>
            <a:spLocks noChangeShapeType="1"/>
          </p:cNvSpPr>
          <p:nvPr/>
        </p:nvSpPr>
        <p:spPr bwMode="auto">
          <a:xfrm>
            <a:off x="6859588" y="2797175"/>
            <a:ext cx="1587" cy="1936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4" name="Rectangle 46"/>
          <p:cNvSpPr>
            <a:spLocks noChangeArrowheads="1"/>
          </p:cNvSpPr>
          <p:nvPr/>
        </p:nvSpPr>
        <p:spPr bwMode="auto">
          <a:xfrm>
            <a:off x="2898775" y="1863725"/>
            <a:ext cx="48577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3080" tIns="36360" rIns="73080" bIns="363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MUX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7215" name="Rectangle 47"/>
          <p:cNvSpPr>
            <a:spLocks noChangeArrowheads="1"/>
          </p:cNvSpPr>
          <p:nvPr/>
        </p:nvSpPr>
        <p:spPr bwMode="auto">
          <a:xfrm>
            <a:off x="2890838" y="2074863"/>
            <a:ext cx="581025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3080" tIns="36360" rIns="73080" bIns="363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select</a:t>
            </a:r>
          </a:p>
        </p:txBody>
      </p:sp>
      <p:sp>
        <p:nvSpPr>
          <p:cNvPr id="7216" name="Line 48"/>
          <p:cNvSpPr>
            <a:spLocks noChangeShapeType="1"/>
          </p:cNvSpPr>
          <p:nvPr/>
        </p:nvSpPr>
        <p:spPr bwMode="auto">
          <a:xfrm>
            <a:off x="2941638" y="2071688"/>
            <a:ext cx="569912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Line 49"/>
          <p:cNvSpPr>
            <a:spLocks noChangeShapeType="1"/>
          </p:cNvSpPr>
          <p:nvPr/>
        </p:nvSpPr>
        <p:spPr bwMode="auto">
          <a:xfrm>
            <a:off x="1552575" y="1722438"/>
            <a:ext cx="1588" cy="28336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8" name="Rectangle 50"/>
          <p:cNvSpPr>
            <a:spLocks noChangeArrowheads="1"/>
          </p:cNvSpPr>
          <p:nvPr/>
        </p:nvSpPr>
        <p:spPr bwMode="auto">
          <a:xfrm>
            <a:off x="2690813" y="4079875"/>
            <a:ext cx="120173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3080" tIns="36360" rIns="73080" bIns="363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select a status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7219" name="Rectangle 51"/>
          <p:cNvSpPr>
            <a:spLocks noChangeArrowheads="1"/>
          </p:cNvSpPr>
          <p:nvPr/>
        </p:nvSpPr>
        <p:spPr bwMode="auto">
          <a:xfrm>
            <a:off x="3113088" y="4276725"/>
            <a:ext cx="333375" cy="23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3080" tIns="36360" rIns="73080" bIns="363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bit</a:t>
            </a:r>
          </a:p>
        </p:txBody>
      </p:sp>
      <p:sp>
        <p:nvSpPr>
          <p:cNvPr id="7220" name="Freeform 52"/>
          <p:cNvSpPr>
            <a:spLocks noChangeArrowheads="1"/>
          </p:cNvSpPr>
          <p:nvPr/>
        </p:nvSpPr>
        <p:spPr bwMode="auto">
          <a:xfrm>
            <a:off x="1563688" y="4070350"/>
            <a:ext cx="2913062" cy="504825"/>
          </a:xfrm>
          <a:custGeom>
            <a:avLst/>
            <a:gdLst>
              <a:gd name="T0" fmla="*/ 1762 w 1763"/>
              <a:gd name="T1" fmla="*/ 0 h 404"/>
              <a:gd name="T2" fmla="*/ 1762 w 1763"/>
              <a:gd name="T3" fmla="*/ 403 h 404"/>
              <a:gd name="T4" fmla="*/ 0 w 1763"/>
              <a:gd name="T5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/>
          </a:custGeom>
          <a:noFill/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1" name="Rectangle 53"/>
          <p:cNvSpPr>
            <a:spLocks noChangeArrowheads="1"/>
          </p:cNvSpPr>
          <p:nvPr/>
        </p:nvSpPr>
        <p:spPr bwMode="auto">
          <a:xfrm>
            <a:off x="2871788" y="4576763"/>
            <a:ext cx="1301750" cy="23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73080" tIns="36360" rIns="73080" bIns="3636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Branch address</a:t>
            </a:r>
          </a:p>
        </p:txBody>
      </p:sp>
      <p:sp>
        <p:nvSpPr>
          <p:cNvPr id="7222" name="Line 54"/>
          <p:cNvSpPr>
            <a:spLocks noChangeShapeType="1"/>
          </p:cNvSpPr>
          <p:nvPr/>
        </p:nvSpPr>
        <p:spPr bwMode="auto">
          <a:xfrm>
            <a:off x="5394325" y="1747838"/>
            <a:ext cx="1588" cy="15875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3" name="Line 55"/>
          <p:cNvSpPr>
            <a:spLocks noChangeShapeType="1"/>
          </p:cNvSpPr>
          <p:nvPr/>
        </p:nvSpPr>
        <p:spPr bwMode="auto">
          <a:xfrm>
            <a:off x="6192838" y="3311525"/>
            <a:ext cx="1587" cy="14605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4" name="Line 56"/>
          <p:cNvSpPr>
            <a:spLocks noChangeShapeType="1"/>
          </p:cNvSpPr>
          <p:nvPr/>
        </p:nvSpPr>
        <p:spPr bwMode="auto">
          <a:xfrm>
            <a:off x="2122488" y="1919288"/>
            <a:ext cx="274637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5" name="Line 57"/>
          <p:cNvSpPr>
            <a:spLocks noChangeShapeType="1"/>
          </p:cNvSpPr>
          <p:nvPr/>
        </p:nvSpPr>
        <p:spPr bwMode="auto">
          <a:xfrm>
            <a:off x="2112963" y="2043113"/>
            <a:ext cx="274637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6" name="Line 58"/>
          <p:cNvSpPr>
            <a:spLocks noChangeShapeType="1"/>
          </p:cNvSpPr>
          <p:nvPr/>
        </p:nvSpPr>
        <p:spPr bwMode="auto">
          <a:xfrm>
            <a:off x="2103438" y="2166938"/>
            <a:ext cx="274637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" name="Elbow Connector 5"/>
          <p:cNvCxnSpPr>
            <a:stCxn id="7183" idx="2"/>
          </p:cNvCxnSpPr>
          <p:nvPr/>
        </p:nvCxnSpPr>
        <p:spPr bwMode="auto">
          <a:xfrm rot="5400000">
            <a:off x="2764235" y="2822178"/>
            <a:ext cx="543718" cy="3005138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806450" y="293688"/>
            <a:ext cx="7386638" cy="434975"/>
          </a:xfrm>
          <a:ln/>
        </p:spPr>
        <p:txBody>
          <a:bodyPr anchor="ctr"/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IN" sz="2800"/>
              <a:t>CONDITIONAL  BRANCH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79388" y="5853113"/>
            <a:ext cx="8004175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1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Unconditional Branch</a:t>
            </a: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</a:t>
            </a:r>
          </a:p>
          <a:p>
            <a:pPr>
              <a:lnSpc>
                <a:spcPct val="101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Fixing the value of one status bit at the input of the multiplexer to 1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7797800" y="0"/>
            <a:ext cx="1189038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Sequencing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92088" y="3898900"/>
            <a:ext cx="8326437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Conditional Branch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If </a:t>
            </a:r>
            <a:r>
              <a:rPr lang="en-IN" sz="18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Condition</a:t>
            </a: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is true, then </a:t>
            </a:r>
            <a:r>
              <a:rPr lang="en-IN" sz="18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Branch </a:t>
            </a: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(address from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		the next address field of the current microinstruction)</a:t>
            </a:r>
            <a:r>
              <a:rPr lang="ar-SA" sz="1800" b="1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IN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		else </a:t>
            </a:r>
            <a:r>
              <a:rPr lang="en-IN" sz="18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Fall Through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Conditions to Test: O(overflow), N(negative),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                           Z(zero), C(carry), etc.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065588" y="1308100"/>
            <a:ext cx="195580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Control address register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002088" y="1241425"/>
            <a:ext cx="2043112" cy="37465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4002088" y="2106613"/>
            <a:ext cx="2043112" cy="57467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4283075" y="2303463"/>
            <a:ext cx="13589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Control memory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4937125" y="1979613"/>
            <a:ext cx="258763" cy="225425"/>
          </a:xfrm>
          <a:custGeom>
            <a:avLst/>
            <a:gdLst>
              <a:gd name="G0" fmla="sin 10800 16129294"/>
              <a:gd name="G1" fmla="+- G0 10800 0"/>
              <a:gd name="G2" fmla="cos 10800 16129294"/>
              <a:gd name="G3" fmla="+- G2 10800 0"/>
              <a:gd name="G4" fmla="sin 10800 19215063"/>
              <a:gd name="G5" fmla="+- G4 10800 0"/>
              <a:gd name="G6" fmla="cos 10800 19215063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339 w 21600"/>
              <a:gd name="T13" fmla="*/ 0 h 21600"/>
              <a:gd name="T14" fmla="*/ 15089 w 21600"/>
              <a:gd name="T15" fmla="*/ 107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5065713" y="1619250"/>
            <a:ext cx="1587" cy="3714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4937125" y="1114425"/>
            <a:ext cx="258763" cy="222250"/>
          </a:xfrm>
          <a:custGeom>
            <a:avLst/>
            <a:gdLst>
              <a:gd name="G0" fmla="sin 10800 16129294"/>
              <a:gd name="G1" fmla="+- G0 10800 0"/>
              <a:gd name="G2" fmla="cos 10800 16129294"/>
              <a:gd name="G3" fmla="+- G2 10800 0"/>
              <a:gd name="G4" fmla="sin 10800 19215063"/>
              <a:gd name="G5" fmla="+- G4 10800 0"/>
              <a:gd name="G6" fmla="cos 10800 19215063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339 w 21600"/>
              <a:gd name="T13" fmla="*/ 0 h 21600"/>
              <a:gd name="T14" fmla="*/ 15089 w 21600"/>
              <a:gd name="T15" fmla="*/ 107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5065713" y="893763"/>
            <a:ext cx="1587" cy="231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AutoShape 13"/>
          <p:cNvSpPr>
            <a:spLocks noChangeArrowheads="1"/>
          </p:cNvSpPr>
          <p:nvPr/>
        </p:nvSpPr>
        <p:spPr bwMode="auto">
          <a:xfrm>
            <a:off x="3870325" y="1195388"/>
            <a:ext cx="254000" cy="220662"/>
          </a:xfrm>
          <a:custGeom>
            <a:avLst/>
            <a:gdLst>
              <a:gd name="G0" fmla="sin 10800 10276137"/>
              <a:gd name="G1" fmla="+- G0 10800 0"/>
              <a:gd name="G2" fmla="cos 10800 10276137"/>
              <a:gd name="G3" fmla="+- G2 10800 0"/>
              <a:gd name="G4" fmla="sin 10800 13361906"/>
              <a:gd name="G5" fmla="+- G4 10800 0"/>
              <a:gd name="G6" fmla="cos 10800 13361906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6509 h 21600"/>
              <a:gd name="T14" fmla="*/ 10799 w 21600"/>
              <a:gd name="T15" fmla="*/ 1525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873" y="15053"/>
                </a:moveTo>
                <a:cubicBezTo>
                  <a:pt x="297" y="13709"/>
                  <a:pt x="0" y="12262"/>
                  <a:pt x="0" y="10800"/>
                </a:cubicBezTo>
                <a:cubicBezTo>
                  <a:pt x="-1" y="9293"/>
                  <a:pt x="315" y="7803"/>
                  <a:pt x="925" y="6426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873" y="15053"/>
                </a:moveTo>
                <a:cubicBezTo>
                  <a:pt x="297" y="13709"/>
                  <a:pt x="0" y="12262"/>
                  <a:pt x="0" y="10800"/>
                </a:cubicBezTo>
                <a:cubicBezTo>
                  <a:pt x="-1" y="9293"/>
                  <a:pt x="315" y="7803"/>
                  <a:pt x="925" y="642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>
            <a:off x="2933700" y="1306513"/>
            <a:ext cx="954088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AutoShape 15"/>
          <p:cNvSpPr>
            <a:spLocks noChangeArrowheads="1"/>
          </p:cNvSpPr>
          <p:nvPr/>
        </p:nvSpPr>
        <p:spPr bwMode="auto">
          <a:xfrm>
            <a:off x="3881438" y="1463675"/>
            <a:ext cx="254000" cy="220663"/>
          </a:xfrm>
          <a:custGeom>
            <a:avLst/>
            <a:gdLst>
              <a:gd name="G0" fmla="sin 10800 10276137"/>
              <a:gd name="G1" fmla="+- G0 10800 0"/>
              <a:gd name="G2" fmla="cos 10800 10276137"/>
              <a:gd name="G3" fmla="+- G2 10800 0"/>
              <a:gd name="G4" fmla="sin 10800 13361906"/>
              <a:gd name="G5" fmla="+- G4 10800 0"/>
              <a:gd name="G6" fmla="cos 10800 13361906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6509 h 21600"/>
              <a:gd name="T14" fmla="*/ 10799 w 21600"/>
              <a:gd name="T15" fmla="*/ 1525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873" y="15053"/>
                </a:moveTo>
                <a:cubicBezTo>
                  <a:pt x="297" y="13709"/>
                  <a:pt x="0" y="12262"/>
                  <a:pt x="0" y="10800"/>
                </a:cubicBezTo>
                <a:cubicBezTo>
                  <a:pt x="-1" y="9293"/>
                  <a:pt x="315" y="7803"/>
                  <a:pt x="925" y="6426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873" y="15053"/>
                </a:moveTo>
                <a:cubicBezTo>
                  <a:pt x="297" y="13709"/>
                  <a:pt x="0" y="12262"/>
                  <a:pt x="0" y="10800"/>
                </a:cubicBezTo>
                <a:cubicBezTo>
                  <a:pt x="-1" y="9293"/>
                  <a:pt x="315" y="7803"/>
                  <a:pt x="925" y="642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3475038" y="1574800"/>
            <a:ext cx="400050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3130550" y="1433513"/>
            <a:ext cx="1588" cy="2952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Freeform 18"/>
          <p:cNvSpPr>
            <a:spLocks noChangeArrowheads="1"/>
          </p:cNvSpPr>
          <p:nvPr/>
        </p:nvSpPr>
        <p:spPr bwMode="auto">
          <a:xfrm>
            <a:off x="3124200" y="1441450"/>
            <a:ext cx="285750" cy="280988"/>
          </a:xfrm>
          <a:custGeom>
            <a:avLst/>
            <a:gdLst>
              <a:gd name="T0" fmla="*/ 0 w 169"/>
              <a:gd name="T1" fmla="*/ 0 h 193"/>
              <a:gd name="T2" fmla="*/ 168 w 169"/>
              <a:gd name="T3" fmla="*/ 96 h 193"/>
              <a:gd name="T4" fmla="*/ 0 w 169"/>
              <a:gd name="T5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/>
          </a:custGeom>
          <a:noFill/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2913063" y="1574800"/>
            <a:ext cx="225425" cy="15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2928938" y="1293813"/>
            <a:ext cx="1587" cy="8016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2635250" y="2197100"/>
            <a:ext cx="519113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MUX</a:t>
            </a:r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2541588" y="2106613"/>
            <a:ext cx="744537" cy="37623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AutoShape 23"/>
          <p:cNvSpPr>
            <a:spLocks noChangeArrowheads="1"/>
          </p:cNvSpPr>
          <p:nvPr/>
        </p:nvSpPr>
        <p:spPr bwMode="auto">
          <a:xfrm>
            <a:off x="2708275" y="2373313"/>
            <a:ext cx="250825" cy="225425"/>
          </a:xfrm>
          <a:custGeom>
            <a:avLst/>
            <a:gdLst>
              <a:gd name="G0" fmla="sin 10800 4358238"/>
              <a:gd name="G1" fmla="+- G0 10800 0"/>
              <a:gd name="G2" fmla="cos 10800 4358238"/>
              <a:gd name="G3" fmla="+- G2 10800 0"/>
              <a:gd name="G4" fmla="sin 10800 7483766"/>
              <a:gd name="G5" fmla="+- G4 10800 0"/>
              <a:gd name="G6" fmla="cos 10800 7483766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339 w 21600"/>
              <a:gd name="T13" fmla="*/ 10799 h 21600"/>
              <a:gd name="T14" fmla="*/ 15259 w 21600"/>
              <a:gd name="T15" fmla="*/ 215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5106" y="20704"/>
                </a:moveTo>
                <a:cubicBezTo>
                  <a:pt x="13747" y="21295"/>
                  <a:pt x="12281" y="21599"/>
                  <a:pt x="10800" y="21600"/>
                </a:cubicBezTo>
                <a:cubicBezTo>
                  <a:pt x="9273" y="21600"/>
                  <a:pt x="7765" y="21276"/>
                  <a:pt x="6373" y="20650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5106" y="20704"/>
                </a:moveTo>
                <a:cubicBezTo>
                  <a:pt x="13747" y="21295"/>
                  <a:pt x="12281" y="21599"/>
                  <a:pt x="10800" y="21600"/>
                </a:cubicBezTo>
                <a:cubicBezTo>
                  <a:pt x="9273" y="21600"/>
                  <a:pt x="7765" y="21276"/>
                  <a:pt x="6373" y="2065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2833688" y="2598738"/>
            <a:ext cx="1587" cy="21113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2700338" y="1109663"/>
            <a:ext cx="117475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Load address</a:t>
            </a: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3187700" y="1625600"/>
            <a:ext cx="911225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Increment</a:t>
            </a:r>
          </a:p>
        </p:txBody>
      </p:sp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2409825" y="2174875"/>
            <a:ext cx="254000" cy="223838"/>
          </a:xfrm>
          <a:custGeom>
            <a:avLst/>
            <a:gdLst>
              <a:gd name="G0" fmla="sin 10800 10276137"/>
              <a:gd name="G1" fmla="+- G0 10800 0"/>
              <a:gd name="G2" fmla="cos 10800 10276137"/>
              <a:gd name="G3" fmla="+- G2 10800 0"/>
              <a:gd name="G4" fmla="sin 10800 13361906"/>
              <a:gd name="G5" fmla="+- G4 10800 0"/>
              <a:gd name="G6" fmla="cos 10800 13361906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w 21600"/>
              <a:gd name="T13" fmla="*/ 6509 h 21600"/>
              <a:gd name="T14" fmla="*/ 10799 w 21600"/>
              <a:gd name="T15" fmla="*/ 1525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873" y="15053"/>
                </a:moveTo>
                <a:cubicBezTo>
                  <a:pt x="297" y="13709"/>
                  <a:pt x="0" y="12262"/>
                  <a:pt x="0" y="10800"/>
                </a:cubicBezTo>
                <a:cubicBezTo>
                  <a:pt x="-1" y="9293"/>
                  <a:pt x="315" y="7803"/>
                  <a:pt x="925" y="6426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873" y="15053"/>
                </a:moveTo>
                <a:cubicBezTo>
                  <a:pt x="297" y="13709"/>
                  <a:pt x="0" y="12262"/>
                  <a:pt x="0" y="10800"/>
                </a:cubicBezTo>
                <a:cubicBezTo>
                  <a:pt x="-1" y="9293"/>
                  <a:pt x="315" y="7803"/>
                  <a:pt x="925" y="642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H="1">
            <a:off x="1905000" y="2300288"/>
            <a:ext cx="530225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2433638" y="2817813"/>
            <a:ext cx="96837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Status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(condition)</a:t>
            </a:r>
            <a:r>
              <a:rPr lang="ar-SA" sz="1200" b="1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2960688" y="2817813"/>
            <a:ext cx="452437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bits</a:t>
            </a:r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>
            <a:off x="4995863" y="2681288"/>
            <a:ext cx="1587" cy="9906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AutoShape 32"/>
          <p:cNvSpPr>
            <a:spLocks noChangeArrowheads="1"/>
          </p:cNvSpPr>
          <p:nvPr/>
        </p:nvSpPr>
        <p:spPr bwMode="auto">
          <a:xfrm>
            <a:off x="5564188" y="3159125"/>
            <a:ext cx="250825" cy="225425"/>
          </a:xfrm>
          <a:custGeom>
            <a:avLst/>
            <a:gdLst>
              <a:gd name="G0" fmla="sin 10800 16129294"/>
              <a:gd name="G1" fmla="+- G0 10800 0"/>
              <a:gd name="G2" fmla="cos 10800 16129294"/>
              <a:gd name="G3" fmla="+- G2 10800 0"/>
              <a:gd name="G4" fmla="sin 10800 19215063"/>
              <a:gd name="G5" fmla="+- G4 10800 0"/>
              <a:gd name="G6" fmla="cos 10800 19215063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339 w 21600"/>
              <a:gd name="T13" fmla="*/ 0 h 21600"/>
              <a:gd name="T14" fmla="*/ 15089 w 21600"/>
              <a:gd name="T15" fmla="*/ 107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6426" y="925"/>
                </a:moveTo>
                <a:cubicBezTo>
                  <a:pt x="7803" y="315"/>
                  <a:pt x="9293" y="-1"/>
                  <a:pt x="10800" y="0"/>
                </a:cubicBezTo>
                <a:cubicBezTo>
                  <a:pt x="12262" y="0"/>
                  <a:pt x="13709" y="297"/>
                  <a:pt x="15053" y="87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>
            <a:off x="5686425" y="2674938"/>
            <a:ext cx="1588" cy="4953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5110163" y="3284538"/>
            <a:ext cx="1419225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Micro-operations</a:t>
            </a:r>
          </a:p>
        </p:txBody>
      </p:sp>
      <p:sp>
        <p:nvSpPr>
          <p:cNvPr id="8227" name="Freeform 35"/>
          <p:cNvSpPr>
            <a:spLocks noChangeArrowheads="1"/>
          </p:cNvSpPr>
          <p:nvPr/>
        </p:nvSpPr>
        <p:spPr bwMode="auto">
          <a:xfrm>
            <a:off x="1919288" y="2293938"/>
            <a:ext cx="2451100" cy="1066800"/>
          </a:xfrm>
          <a:custGeom>
            <a:avLst/>
            <a:gdLst>
              <a:gd name="T0" fmla="*/ 1448 w 1449"/>
              <a:gd name="T1" fmla="*/ 272 h 729"/>
              <a:gd name="T2" fmla="*/ 1448 w 1449"/>
              <a:gd name="T3" fmla="*/ 728 h 729"/>
              <a:gd name="T4" fmla="*/ 0 w 1449"/>
              <a:gd name="T5" fmla="*/ 728 h 729"/>
              <a:gd name="T6" fmla="*/ 0 w 1449"/>
              <a:gd name="T7" fmla="*/ 0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/>
          </a:custGeom>
          <a:noFill/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8" name="Freeform 36"/>
          <p:cNvSpPr>
            <a:spLocks noChangeArrowheads="1"/>
          </p:cNvSpPr>
          <p:nvPr/>
        </p:nvSpPr>
        <p:spPr bwMode="auto">
          <a:xfrm>
            <a:off x="1460500" y="903288"/>
            <a:ext cx="3598863" cy="2784475"/>
          </a:xfrm>
          <a:custGeom>
            <a:avLst/>
            <a:gdLst>
              <a:gd name="T0" fmla="*/ 2088 w 2129"/>
              <a:gd name="T1" fmla="*/ 1904 h 1905"/>
              <a:gd name="T2" fmla="*/ 0 w 2129"/>
              <a:gd name="T3" fmla="*/ 1904 h 1905"/>
              <a:gd name="T4" fmla="*/ 0 w 2129"/>
              <a:gd name="T5" fmla="*/ 0 h 1905"/>
              <a:gd name="T6" fmla="*/ 2128 w 2129"/>
              <a:gd name="T7" fmla="*/ 0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/>
          </a:custGeom>
          <a:noFill/>
          <a:ln w="2556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Rectangle 37"/>
          <p:cNvSpPr>
            <a:spLocks noChangeArrowheads="1"/>
          </p:cNvSpPr>
          <p:nvPr/>
        </p:nvSpPr>
        <p:spPr bwMode="auto">
          <a:xfrm>
            <a:off x="2608263" y="3330575"/>
            <a:ext cx="1368425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Condition select</a:t>
            </a:r>
          </a:p>
        </p:txBody>
      </p:sp>
      <p:sp>
        <p:nvSpPr>
          <p:cNvPr id="8230" name="Rectangle 38"/>
          <p:cNvSpPr>
            <a:spLocks noChangeArrowheads="1"/>
          </p:cNvSpPr>
          <p:nvPr/>
        </p:nvSpPr>
        <p:spPr bwMode="auto">
          <a:xfrm>
            <a:off x="2605088" y="3659188"/>
            <a:ext cx="1141412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Next address</a:t>
            </a:r>
          </a:p>
        </p:txBody>
      </p:sp>
      <p:sp>
        <p:nvSpPr>
          <p:cNvPr id="8231" name="AutoShape 39"/>
          <p:cNvSpPr>
            <a:spLocks noChangeArrowheads="1"/>
          </p:cNvSpPr>
          <p:nvPr/>
        </p:nvSpPr>
        <p:spPr bwMode="auto">
          <a:xfrm>
            <a:off x="2533650" y="2366963"/>
            <a:ext cx="249238" cy="219075"/>
          </a:xfrm>
          <a:custGeom>
            <a:avLst/>
            <a:gdLst>
              <a:gd name="G0" fmla="sin 10800 4358238"/>
              <a:gd name="G1" fmla="+- G0 10800 0"/>
              <a:gd name="G2" fmla="cos 10800 4358238"/>
              <a:gd name="G3" fmla="+- G2 10800 0"/>
              <a:gd name="G4" fmla="sin 10800 7483766"/>
              <a:gd name="G5" fmla="+- G4 10800 0"/>
              <a:gd name="G6" fmla="cos 10800 7483766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339 w 21600"/>
              <a:gd name="T13" fmla="*/ 10799 h 21600"/>
              <a:gd name="T14" fmla="*/ 15259 w 21600"/>
              <a:gd name="T15" fmla="*/ 215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5106" y="20704"/>
                </a:moveTo>
                <a:cubicBezTo>
                  <a:pt x="13747" y="21295"/>
                  <a:pt x="12281" y="21599"/>
                  <a:pt x="10800" y="21600"/>
                </a:cubicBezTo>
                <a:cubicBezTo>
                  <a:pt x="9273" y="21600"/>
                  <a:pt x="7765" y="21276"/>
                  <a:pt x="6373" y="20650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5106" y="20704"/>
                </a:moveTo>
                <a:cubicBezTo>
                  <a:pt x="13747" y="21295"/>
                  <a:pt x="12281" y="21599"/>
                  <a:pt x="10800" y="21600"/>
                </a:cubicBezTo>
                <a:cubicBezTo>
                  <a:pt x="9273" y="21600"/>
                  <a:pt x="7765" y="21276"/>
                  <a:pt x="6373" y="2065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>
            <a:off x="2657475" y="2586038"/>
            <a:ext cx="1588" cy="21113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AutoShape 41"/>
          <p:cNvSpPr>
            <a:spLocks noChangeArrowheads="1"/>
          </p:cNvSpPr>
          <p:nvPr/>
        </p:nvSpPr>
        <p:spPr bwMode="auto">
          <a:xfrm>
            <a:off x="3062288" y="2373313"/>
            <a:ext cx="246062" cy="225425"/>
          </a:xfrm>
          <a:custGeom>
            <a:avLst/>
            <a:gdLst>
              <a:gd name="G0" fmla="sin 10800 4358238"/>
              <a:gd name="G1" fmla="+- G0 10800 0"/>
              <a:gd name="G2" fmla="cos 10800 4358238"/>
              <a:gd name="G3" fmla="+- G2 10800 0"/>
              <a:gd name="G4" fmla="sin 10800 7483766"/>
              <a:gd name="G5" fmla="+- G4 10800 0"/>
              <a:gd name="G6" fmla="cos 10800 7483766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6339 w 21600"/>
              <a:gd name="T13" fmla="*/ 10799 h 21600"/>
              <a:gd name="T14" fmla="*/ 15259 w 21600"/>
              <a:gd name="T15" fmla="*/ 2159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5106" y="20704"/>
                </a:moveTo>
                <a:cubicBezTo>
                  <a:pt x="13747" y="21295"/>
                  <a:pt x="12281" y="21599"/>
                  <a:pt x="10800" y="21600"/>
                </a:cubicBezTo>
                <a:cubicBezTo>
                  <a:pt x="9273" y="21600"/>
                  <a:pt x="7765" y="21276"/>
                  <a:pt x="6373" y="20650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5106" y="20704"/>
                </a:moveTo>
                <a:cubicBezTo>
                  <a:pt x="13747" y="21295"/>
                  <a:pt x="12281" y="21599"/>
                  <a:pt x="10800" y="21600"/>
                </a:cubicBezTo>
                <a:cubicBezTo>
                  <a:pt x="9273" y="21600"/>
                  <a:pt x="7765" y="21276"/>
                  <a:pt x="6373" y="2065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>
            <a:off x="3184525" y="2598738"/>
            <a:ext cx="1588" cy="21113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2809875" y="2549525"/>
            <a:ext cx="37306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...</a:t>
            </a:r>
          </a:p>
        </p:txBody>
      </p:sp>
      <p:sp>
        <p:nvSpPr>
          <p:cNvPr id="8236" name="Oval 44"/>
          <p:cNvSpPr>
            <a:spLocks noChangeArrowheads="1"/>
          </p:cNvSpPr>
          <p:nvPr/>
        </p:nvSpPr>
        <p:spPr bwMode="auto">
          <a:xfrm>
            <a:off x="3400425" y="1541463"/>
            <a:ext cx="79375" cy="66675"/>
          </a:xfrm>
          <a:prstGeom prst="ellips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84150"/>
            <a:ext cx="8994775" cy="590550"/>
          </a:xfrm>
          <a:ln/>
        </p:spPr>
        <p:txBody>
          <a:bodyPr anchor="ctr"/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IN" sz="2400"/>
              <a:t>MAPPING  OF  INSTRUCTIONS  TO  MICROROUTINES</a:t>
            </a:r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433513" y="3630613"/>
            <a:ext cx="5307012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Mapping function implemented by ROM or PLA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67063" y="4068763"/>
            <a:ext cx="1122362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OP-code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025775" y="4062413"/>
            <a:ext cx="1403350" cy="315912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674938" y="4659313"/>
            <a:ext cx="2074862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Mapping memory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811463" y="4899025"/>
            <a:ext cx="1681162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(ROM or PLA)</a:t>
            </a:r>
            <a:r>
              <a:rPr lang="ar-SA" sz="1800" b="1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IN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695575" y="4603750"/>
            <a:ext cx="2009775" cy="63182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262188" y="5476875"/>
            <a:ext cx="283527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Control address register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2298700" y="5481638"/>
            <a:ext cx="2803525" cy="33655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774950" y="6056313"/>
            <a:ext cx="1970088" cy="32385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2768600" y="6061075"/>
            <a:ext cx="193357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Control Memory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295275" y="941388"/>
            <a:ext cx="606901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Mapping from the OP-code of an instruction to the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address of the Microinstruction which is the starting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microinstruction of its execution microprogram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3895725" y="2103438"/>
            <a:ext cx="2368550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1  0  1  1      Address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3881438" y="2122488"/>
            <a:ext cx="2430462" cy="260350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4999038" y="2122488"/>
            <a:ext cx="1587" cy="26193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3844925" y="1857375"/>
            <a:ext cx="112236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OP-code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1765300" y="2582863"/>
            <a:ext cx="1593850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Mapping bits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1257300" y="2921000"/>
            <a:ext cx="210185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Microinstruction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            address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3544888" y="2581275"/>
            <a:ext cx="2027237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0  x   x  x   x  0  0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8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0  1   0  1   1  0  0</a:t>
            </a: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3908425" y="2452688"/>
            <a:ext cx="1588" cy="6143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4999038" y="2466975"/>
            <a:ext cx="1587" cy="6238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548063" y="3074988"/>
            <a:ext cx="2043112" cy="30162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1995488" y="1962150"/>
            <a:ext cx="1363662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7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   Machine</a:t>
            </a:r>
          </a:p>
          <a:p>
            <a:pPr>
              <a:lnSpc>
                <a:spcPct val="7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Instruction</a:t>
            </a: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7958138" y="0"/>
            <a:ext cx="118903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4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Sequencing</a:t>
            </a:r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3689350" y="4379913"/>
            <a:ext cx="1588" cy="20796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3687763" y="5232400"/>
            <a:ext cx="1587" cy="23018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3687763" y="5822950"/>
            <a:ext cx="1587" cy="2190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741363" y="300038"/>
            <a:ext cx="7386637" cy="434975"/>
          </a:xfrm>
          <a:ln/>
        </p:spPr>
        <p:txBody>
          <a:bodyPr anchor="ctr"/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IN" sz="2800"/>
              <a:t>MICROPROGRAM    EXAMPLE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567613" y="0"/>
            <a:ext cx="143033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Microprogram 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25463" y="885825"/>
            <a:ext cx="2771775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8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Computer Configuration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8" y="885825"/>
            <a:ext cx="4856162" cy="55149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762000" y="309563"/>
            <a:ext cx="7386638" cy="434975"/>
          </a:xfrm>
          <a:ln/>
        </p:spPr>
        <p:txBody>
          <a:bodyPr anchor="ctr"/>
          <a:lstStyle/>
          <a:p>
            <a:pPr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en-IN" sz="2800"/>
              <a:t>MACHINE  INSTRUCTION  FORMAT</a:t>
            </a: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74675" y="4330700"/>
            <a:ext cx="3052763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102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Microinstruction Format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7716838" y="0"/>
            <a:ext cx="143033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1" i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Microprogram 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591175" y="2914650"/>
            <a:ext cx="20732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EA is the effective address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566863" y="2952750"/>
            <a:ext cx="25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300163" y="2803525"/>
            <a:ext cx="4067175" cy="1120775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1300163" y="3017838"/>
            <a:ext cx="4067175" cy="15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2403475" y="2803525"/>
            <a:ext cx="1588" cy="1120775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3162300" y="2813050"/>
            <a:ext cx="1588" cy="1100138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355725" y="2781300"/>
            <a:ext cx="32131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3360" tIns="25560" rIns="63360" bIns="25560">
            <a:spAutoFit/>
          </a:bodyPr>
          <a:lstStyle/>
          <a:p>
            <a:pPr>
              <a:lnSpc>
                <a:spcPct val="97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Symbol            OP-code             Description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1449388" y="3894138"/>
            <a:ext cx="22225" cy="13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855663" y="3013075"/>
            <a:ext cx="4897437" cy="107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/>
          <a:p>
            <a:pPr marL="569913" lvl="1">
              <a:lnSpc>
                <a:spcPct val="94000"/>
              </a:lnSpc>
              <a:spcBef>
                <a:spcPts val="338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ADD	  0000	AC </a:t>
            </a:r>
            <a:r>
              <a:rPr lang="en-IN" sz="1200" b="1">
                <a:solidFill>
                  <a:srgbClr val="000000"/>
                </a:solidFill>
                <a:latin typeface="Symbol" pitchFamily="16" charset="2"/>
                <a:ea typeface="굴림" pitchFamily="48" charset="0"/>
                <a:cs typeface="굴림" pitchFamily="48" charset="0"/>
              </a:rPr>
              <a:t></a:t>
            </a: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AC + M[EA]</a:t>
            </a:r>
          </a:p>
          <a:p>
            <a:pPr marL="569913" lvl="1">
              <a:lnSpc>
                <a:spcPct val="94000"/>
              </a:lnSpc>
              <a:spcBef>
                <a:spcPts val="338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BRANCH	  0001 	if (AC &lt; 0) then (PC </a:t>
            </a:r>
            <a:r>
              <a:rPr lang="en-IN" sz="1200" b="1">
                <a:solidFill>
                  <a:srgbClr val="000000"/>
                </a:solidFill>
                <a:latin typeface="Symbol" pitchFamily="16" charset="2"/>
                <a:ea typeface="굴림" pitchFamily="48" charset="0"/>
                <a:cs typeface="굴림" pitchFamily="48" charset="0"/>
              </a:rPr>
              <a:t></a:t>
            </a: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EA)</a:t>
            </a:r>
            <a:r>
              <a:rPr lang="ar-SA" sz="1200" b="1">
                <a:solidFill>
                  <a:srgbClr val="000000"/>
                </a:solidFill>
                <a:latin typeface="Arial" charset="0"/>
                <a:cs typeface="Arial" charset="0"/>
              </a:rPr>
              <a:t>‏</a:t>
            </a: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  <a:p>
            <a:pPr marL="569913" lvl="1">
              <a:lnSpc>
                <a:spcPct val="94000"/>
              </a:lnSpc>
              <a:spcBef>
                <a:spcPts val="338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STORE	  0010	M[EA] </a:t>
            </a:r>
            <a:r>
              <a:rPr lang="en-IN" sz="1200" b="1">
                <a:solidFill>
                  <a:srgbClr val="000000"/>
                </a:solidFill>
                <a:latin typeface="Symbol" pitchFamily="16" charset="2"/>
                <a:ea typeface="굴림" pitchFamily="48" charset="0"/>
                <a:cs typeface="굴림" pitchFamily="48" charset="0"/>
              </a:rPr>
              <a:t></a:t>
            </a: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AC</a:t>
            </a:r>
          </a:p>
          <a:p>
            <a:pPr marL="569913" lvl="1">
              <a:lnSpc>
                <a:spcPct val="94000"/>
              </a:lnSpc>
              <a:spcBef>
                <a:spcPts val="338"/>
              </a:spcBef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EXCHANGE	  0011	AC </a:t>
            </a:r>
            <a:r>
              <a:rPr lang="en-IN" sz="1200" b="1">
                <a:solidFill>
                  <a:srgbClr val="000000"/>
                </a:solidFill>
                <a:latin typeface="Symbol" pitchFamily="16" charset="2"/>
                <a:ea typeface="굴림" pitchFamily="48" charset="0"/>
                <a:cs typeface="굴림" pitchFamily="48" charset="0"/>
              </a:rPr>
              <a:t></a:t>
            </a: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M[EA], M[EA] </a:t>
            </a:r>
            <a:r>
              <a:rPr lang="en-IN" sz="1200" b="1">
                <a:solidFill>
                  <a:srgbClr val="000000"/>
                </a:solidFill>
                <a:latin typeface="Symbol" pitchFamily="16" charset="2"/>
                <a:ea typeface="굴림" pitchFamily="48" charset="0"/>
                <a:cs typeface="굴림" pitchFamily="48" charset="0"/>
              </a:rPr>
              <a:t></a:t>
            </a: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 AC</a:t>
            </a:r>
          </a:p>
          <a:p>
            <a:pPr>
              <a:lnSpc>
                <a:spcPct val="94000"/>
              </a:lnSpc>
              <a:buFont typeface="Arial" charset="0"/>
              <a:buNone/>
              <a:tabLst>
                <a:tab pos="569913" algn="l"/>
                <a:tab pos="758825" algn="l"/>
                <a:tab pos="1520825" algn="l"/>
                <a:tab pos="2282825" algn="l"/>
                <a:tab pos="3044825" algn="l"/>
                <a:tab pos="3806825" algn="l"/>
                <a:tab pos="4568825" algn="l"/>
                <a:tab pos="5330825" algn="l"/>
                <a:tab pos="6092825" algn="l"/>
                <a:tab pos="6854825" algn="l"/>
                <a:tab pos="7616825" algn="l"/>
                <a:tab pos="8378825" algn="l"/>
                <a:tab pos="9140825" algn="l"/>
                <a:tab pos="9902825" algn="l"/>
                <a:tab pos="10664825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544513" y="1158875"/>
            <a:ext cx="34480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Machine instruction format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1371600" y="1770063"/>
            <a:ext cx="3638550" cy="24288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382713" y="1782763"/>
            <a:ext cx="223837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I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1719263" y="1773238"/>
            <a:ext cx="7493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Opcode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1300163" y="1566863"/>
            <a:ext cx="352425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15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1535113" y="1566863"/>
            <a:ext cx="352425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14</a:t>
            </a:r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2170113" y="1566863"/>
            <a:ext cx="352425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11</a:t>
            </a: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2474913" y="1770063"/>
            <a:ext cx="1587" cy="2428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2414588" y="1566863"/>
            <a:ext cx="352425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10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3379788" y="1792288"/>
            <a:ext cx="792162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Address</a:t>
            </a:r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4787900" y="1566863"/>
            <a:ext cx="2667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0</a:t>
            </a:r>
          </a:p>
        </p:txBody>
      </p:sp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609600" y="2328863"/>
            <a:ext cx="371475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20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Sample machine instructions</a:t>
            </a:r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1335088" y="5043488"/>
            <a:ext cx="360362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F1</a:t>
            </a:r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1241425" y="5033963"/>
            <a:ext cx="3449638" cy="236537"/>
          </a:xfrm>
          <a:prstGeom prst="rect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>
            <a:off x="1739900" y="5033963"/>
            <a:ext cx="1588" cy="23653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>
            <a:off x="2251075" y="5033963"/>
            <a:ext cx="1588" cy="23653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Line 29"/>
          <p:cNvSpPr>
            <a:spLocks noChangeShapeType="1"/>
          </p:cNvSpPr>
          <p:nvPr/>
        </p:nvSpPr>
        <p:spPr bwMode="auto">
          <a:xfrm>
            <a:off x="2749550" y="5033963"/>
            <a:ext cx="1588" cy="23653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>
            <a:off x="3192463" y="5033963"/>
            <a:ext cx="1587" cy="23653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3625850" y="5033963"/>
            <a:ext cx="1588" cy="23653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1833563" y="5043488"/>
            <a:ext cx="360362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F2</a:t>
            </a:r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2333625" y="5043488"/>
            <a:ext cx="360363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F3</a:t>
            </a: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2765425" y="5043488"/>
            <a:ext cx="401638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CD</a:t>
            </a:r>
          </a:p>
        </p:txBody>
      </p:sp>
      <p:sp>
        <p:nvSpPr>
          <p:cNvPr id="12323" name="Rectangle 35"/>
          <p:cNvSpPr>
            <a:spLocks noChangeArrowheads="1"/>
          </p:cNvSpPr>
          <p:nvPr/>
        </p:nvSpPr>
        <p:spPr bwMode="auto">
          <a:xfrm>
            <a:off x="3219450" y="5043488"/>
            <a:ext cx="401638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BR</a:t>
            </a:r>
          </a:p>
        </p:txBody>
      </p: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3908425" y="5043488"/>
            <a:ext cx="401638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AD</a:t>
            </a: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1409700" y="4830763"/>
            <a:ext cx="2667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3</a:t>
            </a:r>
          </a:p>
        </p:txBody>
      </p:sp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1909763" y="4830763"/>
            <a:ext cx="2667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3</a:t>
            </a:r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2420938" y="4830763"/>
            <a:ext cx="2667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3</a:t>
            </a:r>
          </a:p>
        </p:txBody>
      </p:sp>
      <p:sp>
        <p:nvSpPr>
          <p:cNvPr id="12328" name="Rectangle 40"/>
          <p:cNvSpPr>
            <a:spLocks noChangeArrowheads="1"/>
          </p:cNvSpPr>
          <p:nvPr/>
        </p:nvSpPr>
        <p:spPr bwMode="auto">
          <a:xfrm>
            <a:off x="2854325" y="4830763"/>
            <a:ext cx="2667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2</a:t>
            </a:r>
          </a:p>
        </p:txBody>
      </p:sp>
      <p:sp>
        <p:nvSpPr>
          <p:cNvPr id="12329" name="Rectangle 41"/>
          <p:cNvSpPr>
            <a:spLocks noChangeArrowheads="1"/>
          </p:cNvSpPr>
          <p:nvPr/>
        </p:nvSpPr>
        <p:spPr bwMode="auto">
          <a:xfrm>
            <a:off x="3297238" y="4830763"/>
            <a:ext cx="2667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2</a:t>
            </a:r>
          </a:p>
        </p:txBody>
      </p:sp>
      <p:sp>
        <p:nvSpPr>
          <p:cNvPr id="12330" name="Rectangle 42"/>
          <p:cNvSpPr>
            <a:spLocks noChangeArrowheads="1"/>
          </p:cNvSpPr>
          <p:nvPr/>
        </p:nvSpPr>
        <p:spPr bwMode="auto">
          <a:xfrm>
            <a:off x="3994150" y="4830763"/>
            <a:ext cx="266700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7</a:t>
            </a:r>
          </a:p>
        </p:txBody>
      </p:sp>
      <p:sp>
        <p:nvSpPr>
          <p:cNvPr id="12331" name="Rectangle 43"/>
          <p:cNvSpPr>
            <a:spLocks noChangeArrowheads="1"/>
          </p:cNvSpPr>
          <p:nvPr/>
        </p:nvSpPr>
        <p:spPr bwMode="auto">
          <a:xfrm>
            <a:off x="2630488" y="5446713"/>
            <a:ext cx="2524125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F1, F2, F3: Microoperation fields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12332" name="Rectangle 44"/>
          <p:cNvSpPr>
            <a:spLocks noChangeArrowheads="1"/>
          </p:cNvSpPr>
          <p:nvPr/>
        </p:nvSpPr>
        <p:spPr bwMode="auto">
          <a:xfrm>
            <a:off x="2633663" y="5630863"/>
            <a:ext cx="2271712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CD: Condition for branching 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12333" name="Rectangle 45"/>
          <p:cNvSpPr>
            <a:spLocks noChangeArrowheads="1"/>
          </p:cNvSpPr>
          <p:nvPr/>
        </p:nvSpPr>
        <p:spPr bwMode="auto">
          <a:xfrm>
            <a:off x="2630488" y="5815013"/>
            <a:ext cx="1376362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BR: Branch field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IN" sz="1200" b="1">
              <a:solidFill>
                <a:srgbClr val="000000"/>
              </a:solidFill>
              <a:latin typeface="Arial" charset="0"/>
              <a:ea typeface="굴림" pitchFamily="48" charset="0"/>
              <a:cs typeface="굴림" pitchFamily="48" charset="0"/>
            </a:endParaRPr>
          </a:p>
        </p:txBody>
      </p:sp>
      <p:sp>
        <p:nvSpPr>
          <p:cNvPr id="12334" name="Rectangle 46"/>
          <p:cNvSpPr>
            <a:spLocks noChangeArrowheads="1"/>
          </p:cNvSpPr>
          <p:nvPr/>
        </p:nvSpPr>
        <p:spPr bwMode="auto">
          <a:xfrm>
            <a:off x="2628900" y="6000750"/>
            <a:ext cx="1462088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1200" b="1">
                <a:solidFill>
                  <a:srgbClr val="000000"/>
                </a:solidFill>
                <a:latin typeface="Arial" charset="0"/>
                <a:ea typeface="굴림" pitchFamily="48" charset="0"/>
                <a:cs typeface="굴림" pitchFamily="48" charset="0"/>
              </a:rPr>
              <a:t>AD: Address field</a:t>
            </a:r>
          </a:p>
        </p:txBody>
      </p:sp>
      <p:sp>
        <p:nvSpPr>
          <p:cNvPr id="12335" name="Line 47"/>
          <p:cNvSpPr>
            <a:spLocks noChangeShapeType="1"/>
          </p:cNvSpPr>
          <p:nvPr/>
        </p:nvSpPr>
        <p:spPr bwMode="auto">
          <a:xfrm>
            <a:off x="1598613" y="1789113"/>
            <a:ext cx="1587" cy="24288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굴림"/>
        <a:cs typeface="굴림"/>
      </a:majorFont>
      <a:minorFont>
        <a:latin typeface="Arial"/>
        <a:ea typeface="굴림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1350</Words>
  <Application>Microsoft Office PowerPoint</Application>
  <PresentationFormat>On-screen Show (4:3)</PresentationFormat>
  <Paragraphs>572</Paragraphs>
  <Slides>23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MICROPROGRAMMED  CONTROL</vt:lpstr>
      <vt:lpstr>COMPARISON  OF  CONTROL  UNIT  IMPLEMENTATIONS</vt:lpstr>
      <vt:lpstr>TERMINOLOGY</vt:lpstr>
      <vt:lpstr>TERMINOLOGY</vt:lpstr>
      <vt:lpstr>MICROINSTRUCTION  SEQUENCING</vt:lpstr>
      <vt:lpstr>CONDITIONAL  BRANCH</vt:lpstr>
      <vt:lpstr>MAPPING  OF  INSTRUCTIONS  TO  MICROROUTINES</vt:lpstr>
      <vt:lpstr>MICROPROGRAM    EXAMPLE</vt:lpstr>
      <vt:lpstr>MACHINE  INSTRUCTION  FORMAT</vt:lpstr>
      <vt:lpstr>PowerPoint Presentation</vt:lpstr>
      <vt:lpstr>SYMBOLIC  MICROINSTRUCTIONS</vt:lpstr>
      <vt:lpstr>SYMBOLIC  MICROPROGRAM  - FETCH ROUTINE</vt:lpstr>
      <vt:lpstr>SYMBOLIC  MICROPROGRAM</vt:lpstr>
      <vt:lpstr>BINARY  MICROPROGRAM</vt:lpstr>
      <vt:lpstr>PowerPoint Presentation</vt:lpstr>
      <vt:lpstr>MICROPROGRAM  SEQUENCER   - NEXT MICROINSTRUCTION  ADDRESS  LOGIC -</vt:lpstr>
      <vt:lpstr>MICROPROGRAM  SEQUENCER - CONDITION  AND  BRANCH  CONTROL -</vt:lpstr>
      <vt:lpstr>MICROINSTRUCTION  FORMAT</vt:lpstr>
      <vt:lpstr>HORIZONTAL  AND VERTICAL   MICROINSTRUCTION  FORMAT</vt:lpstr>
      <vt:lpstr>PowerPoint Presentation</vt:lpstr>
      <vt:lpstr>PowerPoint Presentation</vt:lpstr>
      <vt:lpstr>NANOSTORAGE  AND  NANOINSTRUCTION</vt:lpstr>
      <vt:lpstr>TWO-LEVEL  MICROPROGRAMMING  -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MICROPROGRAMMED  CONTROL</dc:title>
  <dc:creator>Archilab</dc:creator>
  <cp:lastModifiedBy>RAJIV</cp:lastModifiedBy>
  <cp:revision>7</cp:revision>
  <dcterms:modified xsi:type="dcterms:W3CDTF">2020-07-17T11:00:39Z</dcterms:modified>
</cp:coreProperties>
</file>