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5"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14AC62-F9DC-4611-B29C-F9E8EF2CFF3B}"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BDA1C-83F0-4D25-9B8C-97F0FD28635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14AC62-F9DC-4611-B29C-F9E8EF2CFF3B}"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BDA1C-83F0-4D25-9B8C-97F0FD28635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14AC62-F9DC-4611-B29C-F9E8EF2CFF3B}"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BDA1C-83F0-4D25-9B8C-97F0FD28635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14AC62-F9DC-4611-B29C-F9E8EF2CFF3B}"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BDA1C-83F0-4D25-9B8C-97F0FD28635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14AC62-F9DC-4611-B29C-F9E8EF2CFF3B}"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BDA1C-83F0-4D25-9B8C-97F0FD28635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14AC62-F9DC-4611-B29C-F9E8EF2CFF3B}"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BDA1C-83F0-4D25-9B8C-97F0FD28635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14AC62-F9DC-4611-B29C-F9E8EF2CFF3B}" type="datetimeFigureOut">
              <a:rPr lang="en-US" smtClean="0"/>
              <a:t>11/13/2018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CBDA1C-83F0-4D25-9B8C-97F0FD28635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14AC62-F9DC-4611-B29C-F9E8EF2CFF3B}" type="datetimeFigureOut">
              <a:rPr lang="en-US" smtClean="0"/>
              <a:t>11/13/2018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CBDA1C-83F0-4D25-9B8C-97F0FD28635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4AC62-F9DC-4611-B29C-F9E8EF2CFF3B}" type="datetimeFigureOut">
              <a:rPr lang="en-US" smtClean="0"/>
              <a:t>11/13/2018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CBDA1C-83F0-4D25-9B8C-97F0FD28635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4AC62-F9DC-4611-B29C-F9E8EF2CFF3B}"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BDA1C-83F0-4D25-9B8C-97F0FD28635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4AC62-F9DC-4611-B29C-F9E8EF2CFF3B}"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BDA1C-83F0-4D25-9B8C-97F0FD28635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4AC62-F9DC-4611-B29C-F9E8EF2CFF3B}" type="datetimeFigureOut">
              <a:rPr lang="en-US" smtClean="0"/>
              <a:t>11/13/2018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CBDA1C-83F0-4D25-9B8C-97F0FD28635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gatevidyalay.com/serializability-in-dbms-conflict-serializabilit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atevidyalay.com/serializability-in-dbms-conflict-serializabilit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hlinkClick r:id="rId2"/>
              </a:rPr>
              <a:t>Serializability</a:t>
            </a:r>
            <a:r>
              <a:rPr lang="en-US" b="1" dirty="0" smtClean="0">
                <a:hlinkClick r:id="rId2"/>
              </a:rPr>
              <a:t> in DBMS</a:t>
            </a:r>
            <a:r>
              <a:rPr lang="en-US" b="1" dirty="0" smtClean="0"/>
              <a:t/>
            </a:r>
            <a:br>
              <a:rPr lang="en-US" b="1"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US" b="1" u="sng" dirty="0" smtClean="0"/>
              <a:t>How to check whether a given schedule is view </a:t>
            </a:r>
            <a:r>
              <a:rPr lang="en-US" b="1" u="sng" dirty="0" err="1" smtClean="0"/>
              <a:t>serializable</a:t>
            </a:r>
            <a:r>
              <a:rPr lang="en-US" b="1" u="sng" dirty="0" smtClean="0"/>
              <a:t> or not?</a:t>
            </a:r>
            <a:endParaRPr lang="en-US" b="1" dirty="0" smtClean="0"/>
          </a:p>
          <a:p>
            <a:r>
              <a:rPr lang="en-US" dirty="0" smtClean="0"/>
              <a:t> </a:t>
            </a:r>
          </a:p>
          <a:p>
            <a:r>
              <a:rPr lang="en-US" dirty="0" smtClean="0"/>
              <a:t> </a:t>
            </a:r>
          </a:p>
          <a:p>
            <a:r>
              <a:rPr lang="en-US" dirty="0" smtClean="0"/>
              <a:t>Check whether the given </a:t>
            </a:r>
            <a:r>
              <a:rPr lang="en-US" b="1" dirty="0" smtClean="0">
                <a:hlinkClick r:id="rId2"/>
              </a:rPr>
              <a:t>schedule is conflict </a:t>
            </a:r>
            <a:r>
              <a:rPr lang="en-US" b="1" dirty="0" err="1" smtClean="0">
                <a:hlinkClick r:id="rId2"/>
              </a:rPr>
              <a:t>serializable</a:t>
            </a:r>
            <a:r>
              <a:rPr lang="en-US" b="1" dirty="0" smtClean="0">
                <a:hlinkClick r:id="rId2"/>
              </a:rPr>
              <a:t> or not</a:t>
            </a:r>
            <a:r>
              <a:rPr lang="en-US" dirty="0" smtClean="0"/>
              <a:t>.</a:t>
            </a:r>
          </a:p>
          <a:p>
            <a:r>
              <a:rPr lang="en-US" dirty="0" smtClean="0"/>
              <a:t>If the given schedule is conflict </a:t>
            </a:r>
            <a:r>
              <a:rPr lang="en-US" dirty="0" err="1" smtClean="0"/>
              <a:t>serializable</a:t>
            </a:r>
            <a:r>
              <a:rPr lang="en-US" dirty="0" smtClean="0"/>
              <a:t>, then it is surely view </a:t>
            </a:r>
            <a:r>
              <a:rPr lang="en-US" dirty="0" err="1" smtClean="0"/>
              <a:t>serializable</a:t>
            </a:r>
            <a:r>
              <a:rPr lang="en-US" dirty="0" smtClean="0"/>
              <a:t>. Stop and report your answer.</a:t>
            </a:r>
          </a:p>
          <a:p>
            <a:r>
              <a:rPr lang="en-US" dirty="0" smtClean="0"/>
              <a:t>If the given schedule is not conflict </a:t>
            </a:r>
            <a:r>
              <a:rPr lang="en-US" dirty="0" err="1" smtClean="0"/>
              <a:t>serializable</a:t>
            </a:r>
            <a:r>
              <a:rPr lang="en-US" dirty="0" smtClean="0"/>
              <a:t>, then it may or may not be view </a:t>
            </a:r>
            <a:r>
              <a:rPr lang="en-US" dirty="0" err="1" smtClean="0"/>
              <a:t>serializable</a:t>
            </a:r>
            <a:r>
              <a:rPr lang="en-US" dirty="0" smtClean="0"/>
              <a:t>. Go and check using other methods.</a:t>
            </a:r>
          </a:p>
          <a:p>
            <a:r>
              <a:rPr lang="en-US" dirty="0" smtClean="0"/>
              <a:t> </a:t>
            </a:r>
          </a:p>
          <a:p>
            <a:r>
              <a:rPr lang="en-US" b="1" u="sng" dirty="0" smtClean="0"/>
              <a:t>Thumb rule</a:t>
            </a:r>
            <a:endParaRPr lang="en-US" dirty="0" smtClean="0"/>
          </a:p>
          <a:p>
            <a:r>
              <a:rPr lang="en-US" dirty="0" smtClean="0"/>
              <a:t>All conflict </a:t>
            </a:r>
            <a:r>
              <a:rPr lang="en-US" dirty="0" err="1" smtClean="0"/>
              <a:t>serializable</a:t>
            </a:r>
            <a:r>
              <a:rPr lang="en-US" dirty="0" smtClean="0"/>
              <a:t> schedules are view </a:t>
            </a:r>
            <a:r>
              <a:rPr lang="en-US" dirty="0" err="1" smtClean="0"/>
              <a:t>serializable</a:t>
            </a:r>
            <a:r>
              <a:rPr lang="en-US" dirty="0" smtClean="0"/>
              <a:t> but all view </a:t>
            </a:r>
            <a:r>
              <a:rPr lang="en-US" dirty="0" err="1" smtClean="0"/>
              <a:t>serializable</a:t>
            </a:r>
            <a:r>
              <a:rPr lang="en-US" dirty="0" smtClean="0"/>
              <a:t> schedules may or may not be conflict </a:t>
            </a:r>
            <a:r>
              <a:rPr lang="en-US" dirty="0" err="1" smtClean="0"/>
              <a:t>serializable</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347560" y="680953"/>
            <a:ext cx="8415439" cy="501023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40000" lnSpcReduction="20000"/>
          </a:bodyPr>
          <a:lstStyle/>
          <a:p>
            <a:pPr algn="ctr"/>
            <a:r>
              <a:rPr lang="en-US" sz="6000" b="1" u="sng" dirty="0" smtClean="0"/>
              <a:t>What is </a:t>
            </a:r>
            <a:r>
              <a:rPr lang="en-US" sz="6000" b="1" u="sng" dirty="0" err="1" smtClean="0"/>
              <a:t>Serializability</a:t>
            </a:r>
            <a:r>
              <a:rPr lang="en-US" sz="6000" b="1" u="sng" dirty="0" smtClean="0"/>
              <a:t> in DBMS?</a:t>
            </a:r>
            <a:endParaRPr lang="en-US" sz="6000" b="1" dirty="0" smtClean="0"/>
          </a:p>
          <a:p>
            <a:r>
              <a:rPr lang="en-US" dirty="0" smtClean="0"/>
              <a:t> </a:t>
            </a:r>
          </a:p>
          <a:p>
            <a:r>
              <a:rPr lang="en-US" sz="6000" dirty="0" smtClean="0"/>
              <a:t>When multiple transactions run concurrently, then it may give rise to inconsistency of the database.</a:t>
            </a:r>
          </a:p>
          <a:p>
            <a:r>
              <a:rPr lang="en-US" sz="6000" b="1" dirty="0" err="1" smtClean="0"/>
              <a:t>Serializability</a:t>
            </a:r>
            <a:r>
              <a:rPr lang="en-US" sz="6000" dirty="0" smtClean="0"/>
              <a:t> is a concept that helps to identify which non-serial schedules are correct and will maintain the consistency of the database.</a:t>
            </a:r>
          </a:p>
          <a:p>
            <a:r>
              <a:rPr lang="en-US" sz="6000" dirty="0" smtClean="0"/>
              <a:t> </a:t>
            </a:r>
          </a:p>
          <a:p>
            <a:r>
              <a:rPr lang="en-US" sz="6000" b="1" u="sng" dirty="0" err="1" smtClean="0"/>
              <a:t>Serializable</a:t>
            </a:r>
            <a:r>
              <a:rPr lang="en-US" sz="6000" b="1" u="sng" dirty="0" smtClean="0"/>
              <a:t> Schedules-</a:t>
            </a:r>
            <a:endParaRPr lang="en-US" sz="6000" b="1" dirty="0" smtClean="0"/>
          </a:p>
          <a:p>
            <a:r>
              <a:rPr lang="en-US" sz="6000" dirty="0" smtClean="0"/>
              <a:t> If a given schedule of ‘n’ transactions is found to be equivalent to some serial schedule of ‘n’ transactions, then it is called as a </a:t>
            </a:r>
            <a:r>
              <a:rPr lang="en-US" sz="6000" b="1" dirty="0" err="1" smtClean="0"/>
              <a:t>serializable</a:t>
            </a:r>
            <a:r>
              <a:rPr lang="en-US" sz="6000" b="1" dirty="0" smtClean="0"/>
              <a:t> schedule</a:t>
            </a:r>
            <a:r>
              <a:rPr lang="en-US" sz="6000" dirty="0" smtClean="0"/>
              <a:t>.</a:t>
            </a:r>
          </a:p>
          <a:p>
            <a:r>
              <a:rPr lang="en-US" sz="6000" dirty="0" smtClean="0"/>
              <a:t> </a:t>
            </a:r>
          </a:p>
          <a:p>
            <a:r>
              <a:rPr lang="en-US" sz="4000" b="1" u="sng" dirty="0" smtClean="0"/>
              <a:t>Properties of </a:t>
            </a:r>
            <a:r>
              <a:rPr lang="en-US" sz="4000" b="1" u="sng" dirty="0" err="1" smtClean="0"/>
              <a:t>Serializable</a:t>
            </a:r>
            <a:r>
              <a:rPr lang="en-US" sz="4000" b="1" u="sng" dirty="0" smtClean="0"/>
              <a:t> Schedules-</a:t>
            </a:r>
            <a:endParaRPr lang="en-US" sz="4000" b="1" dirty="0" smtClean="0"/>
          </a:p>
          <a:p>
            <a:r>
              <a:rPr lang="en-US" sz="4000" dirty="0" smtClean="0"/>
              <a:t> </a:t>
            </a:r>
          </a:p>
          <a:p>
            <a:r>
              <a:rPr lang="en-US" sz="4000" dirty="0" err="1" smtClean="0"/>
              <a:t>Serializable</a:t>
            </a:r>
            <a:r>
              <a:rPr lang="en-US" sz="4000" dirty="0" smtClean="0"/>
              <a:t> schedules behave exactly same as serial schedules. So, they are always-</a:t>
            </a:r>
          </a:p>
          <a:p>
            <a:r>
              <a:rPr lang="en-US" sz="4000" dirty="0" smtClean="0"/>
              <a:t>Consistent</a:t>
            </a:r>
          </a:p>
          <a:p>
            <a:r>
              <a:rPr lang="en-US" sz="4000" dirty="0" smtClean="0"/>
              <a:t>Recoverable</a:t>
            </a:r>
          </a:p>
          <a:p>
            <a:r>
              <a:rPr lang="en-US" sz="4000" dirty="0" err="1" smtClean="0"/>
              <a:t>Casacadeless</a:t>
            </a:r>
            <a:endParaRPr lang="en-US" sz="4000" dirty="0" smtClean="0"/>
          </a:p>
          <a:p>
            <a:r>
              <a:rPr lang="en-US" sz="4000" dirty="0" smtClean="0"/>
              <a:t>Strict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r>
              <a:rPr lang="en-US" b="1" u="sng" dirty="0" smtClean="0"/>
              <a:t>Difference between Serial Schedules and </a:t>
            </a:r>
            <a:r>
              <a:rPr lang="en-US" b="1" u="sng" dirty="0" err="1" smtClean="0"/>
              <a:t>Serializable</a:t>
            </a:r>
            <a:r>
              <a:rPr lang="en-US" b="1" u="sng" dirty="0" smtClean="0"/>
              <a:t> Schedules-</a:t>
            </a:r>
            <a:endParaRPr lang="en-US" b="1" dirty="0" smtClean="0"/>
          </a:p>
          <a:p>
            <a:r>
              <a:rPr lang="en-US" dirty="0" smtClean="0"/>
              <a:t> </a:t>
            </a:r>
          </a:p>
          <a:p>
            <a:r>
              <a:rPr lang="en-US" dirty="0" smtClean="0"/>
              <a:t>The only difference between serial schedules and </a:t>
            </a:r>
            <a:r>
              <a:rPr lang="en-US" dirty="0" err="1" smtClean="0"/>
              <a:t>serializable</a:t>
            </a:r>
            <a:r>
              <a:rPr lang="en-US" dirty="0" smtClean="0"/>
              <a:t> schedules is that-</a:t>
            </a:r>
          </a:p>
          <a:p>
            <a:r>
              <a:rPr lang="en-US" dirty="0" smtClean="0"/>
              <a:t>In serial schedules, only one transaction is allowed to execute at a time i.e. no concurrency is allowed.</a:t>
            </a:r>
          </a:p>
          <a:p>
            <a:r>
              <a:rPr lang="en-US" dirty="0" smtClean="0"/>
              <a:t>Whereas in </a:t>
            </a:r>
            <a:r>
              <a:rPr lang="en-US" dirty="0" err="1" smtClean="0"/>
              <a:t>serializable</a:t>
            </a:r>
            <a:r>
              <a:rPr lang="en-US" dirty="0" smtClean="0"/>
              <a:t> schedules, multiple transactions can execute simultaneously i.e. concurrency is allowed.</a:t>
            </a:r>
          </a:p>
          <a:p>
            <a:r>
              <a:rPr lang="en-US" dirty="0" smtClean="0"/>
              <a:t> </a:t>
            </a:r>
          </a:p>
          <a:p>
            <a:r>
              <a:rPr lang="en-US" b="1" u="sng" dirty="0" smtClean="0"/>
              <a:t>Which is better- Serial Schedules or </a:t>
            </a:r>
            <a:r>
              <a:rPr lang="en-US" b="1" u="sng" dirty="0" err="1" smtClean="0"/>
              <a:t>Serializable</a:t>
            </a:r>
            <a:r>
              <a:rPr lang="en-US" b="1" u="sng" dirty="0" smtClean="0"/>
              <a:t> schedules?</a:t>
            </a:r>
            <a:endParaRPr lang="en-US" b="1" dirty="0" smtClean="0"/>
          </a:p>
          <a:p>
            <a:r>
              <a:rPr lang="en-US" dirty="0" smtClean="0"/>
              <a:t> </a:t>
            </a:r>
          </a:p>
          <a:p>
            <a:r>
              <a:rPr lang="en-US" dirty="0" smtClean="0"/>
              <a:t>We have mentioned that serial schedules and </a:t>
            </a:r>
            <a:r>
              <a:rPr lang="en-US" dirty="0" err="1" smtClean="0"/>
              <a:t>serializable</a:t>
            </a:r>
            <a:r>
              <a:rPr lang="en-US" dirty="0" smtClean="0"/>
              <a:t> schedules behave exactly same. The added advantage with </a:t>
            </a:r>
            <a:r>
              <a:rPr lang="en-US" dirty="0" err="1" smtClean="0"/>
              <a:t>serializable</a:t>
            </a:r>
            <a:r>
              <a:rPr lang="en-US" dirty="0" smtClean="0"/>
              <a:t> schedules is that they allow multiple transactions to execute simultaneously i.e. they allow concurrency.</a:t>
            </a:r>
          </a:p>
          <a:p>
            <a:r>
              <a:rPr lang="en-US" dirty="0" smtClean="0"/>
              <a:t>Since, </a:t>
            </a:r>
            <a:r>
              <a:rPr lang="en-US" dirty="0" err="1" smtClean="0"/>
              <a:t>serializable</a:t>
            </a:r>
            <a:r>
              <a:rPr lang="en-US" dirty="0" smtClean="0"/>
              <a:t> schedules improve both resource utilization and CPU throughput, therefore </a:t>
            </a:r>
            <a:r>
              <a:rPr lang="en-US" b="1" dirty="0" err="1" smtClean="0"/>
              <a:t>serializable</a:t>
            </a:r>
            <a:r>
              <a:rPr lang="en-US" b="1" dirty="0" smtClean="0"/>
              <a:t> schedules are always better than serial schedules.</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Types of </a:t>
            </a:r>
            <a:r>
              <a:rPr lang="en-US" b="1" u="sng" dirty="0" err="1" smtClean="0"/>
              <a:t>Serializability</a:t>
            </a:r>
            <a:r>
              <a:rPr lang="en-US" b="1" u="sng" dirty="0" smtClean="0"/>
              <a:t>-</a:t>
            </a:r>
            <a:r>
              <a:rPr lang="en-US" b="1" dirty="0" smtClean="0"/>
              <a:t/>
            </a:r>
            <a:br>
              <a:rPr lang="en-US" b="1"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algn="just"/>
            <a:r>
              <a:rPr lang="en-US" dirty="0" smtClean="0"/>
              <a:t> Conflict </a:t>
            </a:r>
            <a:r>
              <a:rPr lang="en-US" dirty="0" err="1" smtClean="0"/>
              <a:t>Serializability</a:t>
            </a:r>
            <a:endParaRPr lang="en-US" dirty="0" smtClean="0"/>
          </a:p>
          <a:p>
            <a:pPr algn="just"/>
            <a:r>
              <a:rPr lang="en-US" dirty="0" smtClean="0"/>
              <a:t>View </a:t>
            </a:r>
            <a:r>
              <a:rPr lang="en-US" dirty="0" err="1" smtClean="0"/>
              <a:t>Serializability</a:t>
            </a:r>
            <a:endParaRPr lang="en-US" dirty="0" smtClean="0"/>
          </a:p>
          <a:p>
            <a:pPr algn="just"/>
            <a:endParaRPr lang="en-US" dirty="0" smtClean="0"/>
          </a:p>
          <a:p>
            <a:pPr lvl="0"/>
            <a:r>
              <a:rPr lang="en-US" dirty="0"/>
              <a:t>Two schedules having multiple transactions with conflicting operations are said to be </a:t>
            </a:r>
            <a:r>
              <a:rPr lang="en-US" b="1" dirty="0"/>
              <a:t>conflict equivalent</a:t>
            </a:r>
            <a:r>
              <a:rPr lang="en-US" dirty="0"/>
              <a:t> if and only if −</a:t>
            </a:r>
          </a:p>
          <a:p>
            <a:pPr lvl="0"/>
            <a:r>
              <a:rPr lang="en-US" dirty="0"/>
              <a:t>Both the schedules contain the same set of Transactions.</a:t>
            </a:r>
          </a:p>
          <a:p>
            <a:pPr lvl="0"/>
            <a:r>
              <a:rPr lang="en-US" dirty="0"/>
              <a:t>The order of conflicting pairs of operation is maintained in both the schedules.</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The following rules are important in Conflict </a:t>
            </a:r>
            <a:r>
              <a:rPr lang="en-US" sz="2800" b="1" dirty="0" err="1" smtClean="0"/>
              <a:t>Serializability</a:t>
            </a:r>
            <a:endParaRPr lang="en-US" sz="2800" dirty="0"/>
          </a:p>
        </p:txBody>
      </p:sp>
      <p:sp>
        <p:nvSpPr>
          <p:cNvPr id="3" name="Content Placeholder 2"/>
          <p:cNvSpPr>
            <a:spLocks noGrp="1"/>
          </p:cNvSpPr>
          <p:nvPr>
            <p:ph idx="1"/>
          </p:nvPr>
        </p:nvSpPr>
        <p:spPr/>
        <p:txBody>
          <a:bodyPr>
            <a:normAutofit fontScale="77500" lnSpcReduction="20000"/>
          </a:bodyPr>
          <a:lstStyle/>
          <a:p>
            <a:r>
              <a:rPr lang="en-US" dirty="0" smtClean="0"/>
              <a:t/>
            </a:r>
            <a:br>
              <a:rPr lang="en-US" dirty="0" smtClean="0"/>
            </a:br>
            <a:r>
              <a:rPr lang="en-US" dirty="0" smtClean="0"/>
              <a:t/>
            </a:r>
            <a:br>
              <a:rPr lang="en-US" dirty="0" smtClean="0"/>
            </a:br>
            <a:r>
              <a:rPr lang="en-US" dirty="0" smtClean="0"/>
              <a:t>1. If two transactions are both read operation, then they are not in conflict.</a:t>
            </a:r>
            <a:br>
              <a:rPr lang="en-US" dirty="0" smtClean="0"/>
            </a:br>
            <a:r>
              <a:rPr lang="en-US" dirty="0" smtClean="0"/>
              <a:t/>
            </a:r>
            <a:br>
              <a:rPr lang="en-US" dirty="0" smtClean="0"/>
            </a:br>
            <a:r>
              <a:rPr lang="en-US" dirty="0" smtClean="0"/>
              <a:t>2. If one transaction wants to perform a read operation and other transaction wants to perform a write operation, then they are in conflict and cannot be swapped.</a:t>
            </a:r>
            <a:br>
              <a:rPr lang="en-US" dirty="0" smtClean="0"/>
            </a:br>
            <a:r>
              <a:rPr lang="en-US" dirty="0" smtClean="0"/>
              <a:t/>
            </a:r>
            <a:br>
              <a:rPr lang="en-US" dirty="0" smtClean="0"/>
            </a:br>
            <a:r>
              <a:rPr lang="en-US" dirty="0" smtClean="0"/>
              <a:t>3. If both the transactions are for write operation, then they are in conflict, but can be allowed to take place in any order, because the transactions do not read the value updated by each other.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57594" y="1143000"/>
            <a:ext cx="8675454" cy="431065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b="1" dirty="0" smtClean="0"/>
              <a:t>Test for </a:t>
            </a:r>
            <a:r>
              <a:rPr lang="en-US" b="1" dirty="0" err="1" smtClean="0"/>
              <a:t>Serializability</a:t>
            </a:r>
            <a:endParaRPr lang="en-US" b="1" dirty="0"/>
          </a:p>
        </p:txBody>
      </p:sp>
      <p:sp>
        <p:nvSpPr>
          <p:cNvPr id="3" name="Content Placeholder 2"/>
          <p:cNvSpPr>
            <a:spLocks noGrp="1"/>
          </p:cNvSpPr>
          <p:nvPr>
            <p:ph idx="1"/>
          </p:nvPr>
        </p:nvSpPr>
        <p:spPr>
          <a:xfrm>
            <a:off x="457200" y="990600"/>
            <a:ext cx="8229600" cy="5135563"/>
          </a:xfrm>
        </p:spPr>
        <p:txBody>
          <a:bodyPr/>
          <a:lstStyle/>
          <a:p>
            <a:r>
              <a:rPr lang="en-US" dirty="0" smtClean="0"/>
              <a:t>A schedule is </a:t>
            </a:r>
            <a:r>
              <a:rPr lang="en-US" dirty="0" err="1" smtClean="0"/>
              <a:t>conflit</a:t>
            </a:r>
            <a:r>
              <a:rPr lang="en-US" dirty="0" smtClean="0"/>
              <a:t> </a:t>
            </a:r>
            <a:r>
              <a:rPr lang="en-US" dirty="0" err="1" smtClean="0"/>
              <a:t>serializable</a:t>
            </a:r>
            <a:r>
              <a:rPr lang="en-US" dirty="0" smtClean="0"/>
              <a:t> if and only if precedence graph is  acyclic.</a:t>
            </a:r>
          </a:p>
          <a:p>
            <a:endParaRPr lang="en-US" dirty="0"/>
          </a:p>
        </p:txBody>
      </p:sp>
      <p:sp>
        <p:nvSpPr>
          <p:cNvPr id="5" name="Rectangle 4"/>
          <p:cNvSpPr/>
          <p:nvPr/>
        </p:nvSpPr>
        <p:spPr>
          <a:xfrm>
            <a:off x="2438400" y="41148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2"/>
          <a:srcRect/>
          <a:stretch>
            <a:fillRect/>
          </a:stretch>
        </p:blipFill>
        <p:spPr bwMode="auto">
          <a:xfrm>
            <a:off x="838200" y="2209800"/>
            <a:ext cx="7543800" cy="431941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202455" y="1676400"/>
            <a:ext cx="8501641" cy="395821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r>
              <a:rPr lang="en-US" b="1" u="sng" dirty="0" smtClean="0"/>
              <a:t>View </a:t>
            </a:r>
            <a:r>
              <a:rPr lang="en-US" b="1" u="sng" dirty="0" err="1" smtClean="0"/>
              <a:t>Serializability</a:t>
            </a:r>
            <a:r>
              <a:rPr lang="en-US" b="1" u="sng" dirty="0" smtClean="0"/>
              <a:t>-</a:t>
            </a:r>
            <a:endParaRPr lang="en-US" b="1" dirty="0" smtClean="0"/>
          </a:p>
          <a:p>
            <a:r>
              <a:rPr lang="en-US" dirty="0" smtClean="0"/>
              <a:t> </a:t>
            </a:r>
          </a:p>
          <a:p>
            <a:r>
              <a:rPr lang="en-US" dirty="0" smtClean="0"/>
              <a:t>If a given schedule is found to be view equivalent to some serial schedule, then it is called as a </a:t>
            </a:r>
            <a:r>
              <a:rPr lang="en-US" b="1" dirty="0" smtClean="0"/>
              <a:t>view </a:t>
            </a:r>
            <a:r>
              <a:rPr lang="en-US" b="1" dirty="0" err="1" smtClean="0"/>
              <a:t>serializable</a:t>
            </a:r>
            <a:r>
              <a:rPr lang="en-US" b="1" dirty="0" smtClean="0"/>
              <a:t> schedule</a:t>
            </a:r>
            <a:r>
              <a:rPr lang="en-US" dirty="0" smtClean="0"/>
              <a:t>.</a:t>
            </a:r>
          </a:p>
          <a:p>
            <a:r>
              <a:rPr lang="en-US" dirty="0" smtClean="0"/>
              <a:t> </a:t>
            </a:r>
          </a:p>
          <a:p>
            <a:r>
              <a:rPr lang="en-US" b="1" u="sng" dirty="0" smtClean="0"/>
              <a:t>What are view equivalent schedules?</a:t>
            </a:r>
            <a:endParaRPr lang="en-US" b="1" dirty="0" smtClean="0"/>
          </a:p>
          <a:p>
            <a:r>
              <a:rPr lang="en-US" dirty="0" smtClean="0"/>
              <a:t> </a:t>
            </a:r>
          </a:p>
          <a:p>
            <a:pPr lvl="0"/>
            <a:r>
              <a:rPr lang="en-US" dirty="0"/>
              <a:t>Two schedules would be view equivalence if the transactions in both the schedules perform similar actions in </a:t>
            </a:r>
          </a:p>
          <a:p>
            <a:pPr lvl="0"/>
            <a:r>
              <a:rPr lang="en-US" dirty="0"/>
              <a:t>a similar manner.</a:t>
            </a:r>
          </a:p>
          <a:p>
            <a:pPr lvl="0"/>
            <a:r>
              <a:rPr lang="en-US" dirty="0"/>
              <a:t>For example −</a:t>
            </a:r>
          </a:p>
          <a:p>
            <a:pPr>
              <a:buFont typeface="Wingdings" pitchFamily="2" charset="2"/>
              <a:buChar char="Ø"/>
            </a:pPr>
            <a:r>
              <a:rPr lang="en-US" b="1" dirty="0"/>
              <a:t>If T reads the initial data in S1, then it also reads the initial data in S2.</a:t>
            </a:r>
          </a:p>
          <a:p>
            <a:pPr>
              <a:buFont typeface="Wingdings" pitchFamily="2" charset="2"/>
              <a:buChar char="Ø"/>
            </a:pPr>
            <a:r>
              <a:rPr lang="en-US" b="1" dirty="0"/>
              <a:t>If T reads the value written by J in S1, then it also reads the value written by J in S2.</a:t>
            </a:r>
          </a:p>
          <a:p>
            <a:pPr>
              <a:buFont typeface="Wingdings" pitchFamily="2" charset="2"/>
              <a:buChar char="Ø"/>
            </a:pPr>
            <a:r>
              <a:rPr lang="en-US" b="1" dirty="0"/>
              <a:t>If T performs the final write on the data value in S1, then it also performs the final write on the data value in S2.</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59</Words>
  <Application>Microsoft Office PowerPoint</Application>
  <PresentationFormat>On-screen Show (4:3)</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Serializability in DBMS </vt:lpstr>
      <vt:lpstr>Slide 2</vt:lpstr>
      <vt:lpstr>Slide 3</vt:lpstr>
      <vt:lpstr>Types of Serializability- </vt:lpstr>
      <vt:lpstr>The following rules are important in Conflict Serializability</vt:lpstr>
      <vt:lpstr>Slide 6</vt:lpstr>
      <vt:lpstr>Test for Serializability</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Serializability in DBMS </dc:title>
  <dc:creator>Windows User</dc:creator>
  <cp:lastModifiedBy>Windows User</cp:lastModifiedBy>
  <cp:revision>5</cp:revision>
  <dcterms:created xsi:type="dcterms:W3CDTF">2018-11-13T16:52:44Z</dcterms:created>
  <dcterms:modified xsi:type="dcterms:W3CDTF">2018-11-13T17:48:11Z</dcterms:modified>
</cp:coreProperties>
</file>