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B3729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E2B1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B3729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B3729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-35610"/>
            <a:ext cx="7310120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3B3729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3255" y="2540025"/>
            <a:ext cx="7857489" cy="190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E2B1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pace.com/wethankyou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DIESEL</a:t>
            </a:r>
            <a:r>
              <a:rPr spc="-295" dirty="0"/>
              <a:t> </a:t>
            </a:r>
            <a:r>
              <a:rPr spc="-80" dirty="0"/>
              <a:t>ENGINE  </a:t>
            </a:r>
            <a:r>
              <a:rPr spc="-105" dirty="0"/>
              <a:t>POWER</a:t>
            </a:r>
            <a:r>
              <a:rPr spc="-275" dirty="0"/>
              <a:t> </a:t>
            </a:r>
            <a:r>
              <a:rPr spc="-75" dirty="0"/>
              <a:t>PLANT</a:t>
            </a:r>
          </a:p>
        </p:txBody>
      </p:sp>
      <p:sp>
        <p:nvSpPr>
          <p:cNvPr id="3" name="object 3"/>
          <p:cNvSpPr/>
          <p:nvPr/>
        </p:nvSpPr>
        <p:spPr>
          <a:xfrm>
            <a:off x="2514600" y="2722422"/>
            <a:ext cx="45720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5554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95" dirty="0">
                <a:solidFill>
                  <a:srgbClr val="675E46"/>
                </a:solidFill>
                <a:latin typeface="Caladea"/>
                <a:cs typeface="Caladea"/>
              </a:rPr>
              <a:t>Fuel </a:t>
            </a:r>
            <a:r>
              <a:rPr sz="4600" b="0" spc="-100" dirty="0">
                <a:solidFill>
                  <a:srgbClr val="675E46"/>
                </a:solidFill>
                <a:latin typeface="Caladea"/>
                <a:cs typeface="Caladea"/>
              </a:rPr>
              <a:t>supply</a:t>
            </a:r>
            <a:r>
              <a:rPr sz="4600" b="0" spc="-395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600" b="0" spc="-105" dirty="0">
                <a:solidFill>
                  <a:srgbClr val="675E46"/>
                </a:solidFill>
                <a:latin typeface="Caladea"/>
                <a:cs typeface="Caladea"/>
              </a:rPr>
              <a:t>system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2483561"/>
            <a:ext cx="2963545" cy="237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Fuel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storage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tank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pumped</a:t>
            </a:r>
            <a:r>
              <a:rPr sz="22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through 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filter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into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 smaller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tank called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day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tank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.  this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tank supplies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 daily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requirements of 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diesel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engine.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0" y="2438400"/>
            <a:ext cx="4305300" cy="3028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83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90" dirty="0">
                <a:solidFill>
                  <a:srgbClr val="675E46"/>
                </a:solidFill>
                <a:latin typeface="Caladea"/>
                <a:cs typeface="Caladea"/>
              </a:rPr>
              <a:t>Exhaust</a:t>
            </a:r>
            <a:r>
              <a:rPr sz="4600" b="0" spc="-270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600" b="0" spc="-105" dirty="0">
                <a:solidFill>
                  <a:srgbClr val="675E46"/>
                </a:solidFill>
                <a:latin typeface="Caladea"/>
                <a:cs typeface="Caladea"/>
              </a:rPr>
              <a:t>system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464310"/>
            <a:ext cx="79692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exhaust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gases coming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out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engine is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very </a:t>
            </a:r>
            <a:r>
              <a:rPr sz="2200" spc="-35" dirty="0">
                <a:solidFill>
                  <a:srgbClr val="2E2B1F"/>
                </a:solidFill>
                <a:latin typeface="Carlito"/>
                <a:cs typeface="Carlito"/>
              </a:rPr>
              <a:t>noisy.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In order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reduce the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noise a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silencer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</a:t>
            </a:r>
            <a:r>
              <a:rPr sz="22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used.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2551709"/>
            <a:ext cx="8086725" cy="3813810"/>
            <a:chOff x="304800" y="2551709"/>
            <a:chExt cx="8086725" cy="3813810"/>
          </a:xfrm>
        </p:grpSpPr>
        <p:sp>
          <p:nvSpPr>
            <p:cNvPr id="5" name="object 5"/>
            <p:cNvSpPr/>
            <p:nvPr/>
          </p:nvSpPr>
          <p:spPr>
            <a:xfrm>
              <a:off x="4267200" y="4217454"/>
              <a:ext cx="4124325" cy="2147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2551709"/>
              <a:ext cx="4392295" cy="3497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62457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90" dirty="0">
                <a:solidFill>
                  <a:srgbClr val="675E46"/>
                </a:solidFill>
                <a:latin typeface="Caladea"/>
                <a:cs typeface="Caladea"/>
              </a:rPr>
              <a:t>Cooling</a:t>
            </a:r>
            <a:r>
              <a:rPr sz="4600" b="0" spc="-285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600" b="0" spc="-105" dirty="0">
                <a:solidFill>
                  <a:srgbClr val="675E46"/>
                </a:solidFill>
                <a:latin typeface="Caladea"/>
                <a:cs typeface="Caladea"/>
              </a:rPr>
              <a:t>system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39" y="2302891"/>
            <a:ext cx="7116445" cy="284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759460" indent="-22923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temperature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burning fuel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inside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engine  cylinder -15000C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20000C.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order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lower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this 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temperature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water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circulated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around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200" spc="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engine.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hot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water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leaving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jacket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passed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200" spc="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heat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35" dirty="0">
                <a:solidFill>
                  <a:srgbClr val="2E2B1F"/>
                </a:solidFill>
                <a:latin typeface="Carlito"/>
                <a:cs typeface="Carlito"/>
              </a:rPr>
              <a:t>exchanger.</a:t>
            </a:r>
            <a:endParaRPr sz="2200">
              <a:latin typeface="Carlito"/>
              <a:cs typeface="Carlito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heat from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heat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exchanger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carried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away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by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raw  water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circulated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heat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exchanger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 is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cooled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  the cooling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tower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62457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90" dirty="0">
                <a:solidFill>
                  <a:srgbClr val="675E46"/>
                </a:solidFill>
                <a:latin typeface="Caladea"/>
                <a:cs typeface="Caladea"/>
              </a:rPr>
              <a:t>Cooling</a:t>
            </a:r>
            <a:r>
              <a:rPr sz="4600" b="0" spc="-285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600" b="0" spc="-105" dirty="0">
                <a:solidFill>
                  <a:srgbClr val="675E46"/>
                </a:solidFill>
                <a:latin typeface="Caladea"/>
                <a:cs typeface="Caladea"/>
              </a:rPr>
              <a:t>system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7800" y="2209800"/>
            <a:ext cx="6232017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857758"/>
            <a:ext cx="45662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95" dirty="0">
                <a:solidFill>
                  <a:srgbClr val="675E46"/>
                </a:solidFill>
                <a:latin typeface="Caladea"/>
                <a:cs typeface="Caladea"/>
              </a:rPr>
              <a:t>Lubricating</a:t>
            </a:r>
            <a:r>
              <a:rPr sz="4600" b="0" spc="-290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600" b="0" spc="-105" dirty="0">
                <a:solidFill>
                  <a:srgbClr val="675E46"/>
                </a:solidFill>
                <a:latin typeface="Caladea"/>
                <a:cs typeface="Caladea"/>
              </a:rPr>
              <a:t>system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0" indent="-229235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629285" algn="l"/>
                <a:tab pos="629920" algn="l"/>
              </a:tabLst>
            </a:pPr>
            <a:r>
              <a:rPr spc="-10" dirty="0"/>
              <a:t>This circuit </a:t>
            </a:r>
            <a:r>
              <a:rPr spc="-5" dirty="0"/>
              <a:t>includes </a:t>
            </a:r>
            <a:r>
              <a:rPr spc="-10" dirty="0"/>
              <a:t>lubricating </a:t>
            </a:r>
            <a:r>
              <a:rPr dirty="0"/>
              <a:t>oil </a:t>
            </a:r>
            <a:r>
              <a:rPr spc="-15" dirty="0"/>
              <a:t>tank </a:t>
            </a:r>
            <a:r>
              <a:rPr spc="-5" dirty="0"/>
              <a:t>, </a:t>
            </a:r>
            <a:r>
              <a:rPr dirty="0"/>
              <a:t>oil </a:t>
            </a:r>
            <a:r>
              <a:rPr spc="-10" dirty="0"/>
              <a:t>pump </a:t>
            </a:r>
            <a:r>
              <a:rPr spc="-5" dirty="0"/>
              <a:t>and </a:t>
            </a:r>
            <a:r>
              <a:rPr dirty="0"/>
              <a:t>oil</a:t>
            </a:r>
            <a:r>
              <a:rPr spc="105" dirty="0"/>
              <a:t> </a:t>
            </a:r>
            <a:r>
              <a:rPr spc="-40" dirty="0"/>
              <a:t>cooler.</a:t>
            </a:r>
          </a:p>
          <a:p>
            <a:pPr marL="628650" marR="110489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629285" algn="l"/>
                <a:tab pos="629920" algn="l"/>
              </a:tabLst>
            </a:pPr>
            <a:r>
              <a:rPr spc="-10" dirty="0"/>
              <a:t>The </a:t>
            </a:r>
            <a:r>
              <a:rPr spc="-5" dirty="0"/>
              <a:t>purpose </a:t>
            </a:r>
            <a:r>
              <a:rPr dirty="0"/>
              <a:t>of </a:t>
            </a:r>
            <a:r>
              <a:rPr spc="-5" dirty="0"/>
              <a:t>the </a:t>
            </a:r>
            <a:r>
              <a:rPr spc="-10" dirty="0"/>
              <a:t>lubrication </a:t>
            </a:r>
            <a:r>
              <a:rPr spc="-25" dirty="0"/>
              <a:t>system </a:t>
            </a:r>
            <a:r>
              <a:rPr spc="-5" dirty="0"/>
              <a:t>is </a:t>
            </a:r>
            <a:r>
              <a:rPr spc="-20" dirty="0"/>
              <a:t>to </a:t>
            </a:r>
            <a:r>
              <a:rPr spc="-10" dirty="0"/>
              <a:t>reduce the wear </a:t>
            </a:r>
            <a:r>
              <a:rPr dirty="0"/>
              <a:t>of  </a:t>
            </a:r>
            <a:r>
              <a:rPr spc="-5" dirty="0"/>
              <a:t>the engine moving parts .part </a:t>
            </a:r>
            <a:r>
              <a:rPr dirty="0"/>
              <a:t>of </a:t>
            </a:r>
            <a:r>
              <a:rPr spc="-5" dirty="0"/>
              <a:t>the cylinder such as</a:t>
            </a:r>
            <a:r>
              <a:rPr spc="50" dirty="0"/>
              <a:t> </a:t>
            </a:r>
            <a:r>
              <a:rPr spc="-15" dirty="0"/>
              <a:t>piston</a:t>
            </a:r>
          </a:p>
          <a:p>
            <a:pPr marL="628650">
              <a:lnSpc>
                <a:spcPct val="100000"/>
              </a:lnSpc>
            </a:pPr>
            <a:r>
              <a:rPr spc="-5" dirty="0"/>
              <a:t>, shafts , </a:t>
            </a:r>
            <a:r>
              <a:rPr spc="-10" dirty="0"/>
              <a:t>valves must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10" dirty="0"/>
              <a:t>lubricated.</a:t>
            </a:r>
          </a:p>
          <a:p>
            <a:pPr marL="62865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629285" algn="l"/>
                <a:tab pos="629920" algn="l"/>
              </a:tabLst>
            </a:pPr>
            <a:r>
              <a:rPr spc="-10" dirty="0"/>
              <a:t>Lubrication </a:t>
            </a:r>
            <a:r>
              <a:rPr spc="-5" dirty="0"/>
              <a:t>also </a:t>
            </a:r>
            <a:r>
              <a:rPr spc="-10" dirty="0"/>
              <a:t>helps </a:t>
            </a:r>
            <a:r>
              <a:rPr spc="-20" dirty="0"/>
              <a:t>to </a:t>
            </a:r>
            <a:r>
              <a:rPr spc="-10" dirty="0"/>
              <a:t>cool </a:t>
            </a:r>
            <a:r>
              <a:rPr spc="-5" dirty="0"/>
              <a:t>the</a:t>
            </a:r>
            <a:r>
              <a:rPr spc="55" dirty="0"/>
              <a:t> </a:t>
            </a:r>
            <a:r>
              <a:rPr spc="-5" dirty="0"/>
              <a:t>engine.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52653"/>
            <a:ext cx="5712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90" dirty="0">
                <a:solidFill>
                  <a:srgbClr val="675E46"/>
                </a:solidFill>
                <a:latin typeface="Caladea"/>
                <a:cs typeface="Caladea"/>
              </a:rPr>
              <a:t>Starting</a:t>
            </a:r>
            <a:r>
              <a:rPr sz="4600" b="0" spc="-270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600" b="0" spc="-105" dirty="0">
                <a:solidFill>
                  <a:srgbClr val="675E46"/>
                </a:solidFill>
                <a:latin typeface="Caladea"/>
                <a:cs typeface="Caladea"/>
              </a:rPr>
              <a:t>system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39" y="1616710"/>
            <a:ext cx="710565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Diesel engine used in diesel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power plant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not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self starting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.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engine is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started from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cold condition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whit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help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  air</a:t>
            </a:r>
            <a:r>
              <a:rPr sz="22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compressor.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5321" y="3095370"/>
            <a:ext cx="56984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3B3729"/>
                </a:solidFill>
                <a:latin typeface="Caladea"/>
                <a:cs typeface="Caladea"/>
              </a:rPr>
              <a:t>Schematic </a:t>
            </a:r>
            <a:r>
              <a:rPr sz="3400" spc="-5" dirty="0">
                <a:solidFill>
                  <a:srgbClr val="3B3729"/>
                </a:solidFill>
                <a:latin typeface="Caladea"/>
                <a:cs typeface="Caladea"/>
              </a:rPr>
              <a:t>diesel engine</a:t>
            </a:r>
            <a:r>
              <a:rPr sz="3400" spc="45" dirty="0">
                <a:solidFill>
                  <a:srgbClr val="3B3729"/>
                </a:solidFill>
                <a:latin typeface="Caladea"/>
                <a:cs typeface="Caladea"/>
              </a:rPr>
              <a:t> </a:t>
            </a:r>
            <a:r>
              <a:rPr sz="3400" spc="-20" dirty="0">
                <a:solidFill>
                  <a:srgbClr val="3B3729"/>
                </a:solidFill>
                <a:latin typeface="Caladea"/>
                <a:cs typeface="Caladea"/>
              </a:rPr>
              <a:t>power</a:t>
            </a:r>
            <a:endParaRPr sz="3400">
              <a:latin typeface="Caladea"/>
              <a:cs typeface="Calad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3810000"/>
            <a:ext cx="5181600" cy="2634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4998"/>
            <a:ext cx="6538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55" dirty="0">
                <a:solidFill>
                  <a:srgbClr val="675E46"/>
                </a:solidFill>
                <a:latin typeface="Caladea"/>
                <a:cs typeface="Caladea"/>
              </a:rPr>
              <a:t>ADVANTAGE</a:t>
            </a:r>
            <a:r>
              <a:rPr sz="3200" b="0" spc="-275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3200" b="0" spc="-50" dirty="0">
                <a:solidFill>
                  <a:srgbClr val="675E46"/>
                </a:solidFill>
                <a:latin typeface="Caladea"/>
                <a:cs typeface="Caladea"/>
              </a:rPr>
              <a:t>OF</a:t>
            </a:r>
            <a:r>
              <a:rPr sz="3200" b="0" spc="-235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3200" b="0" spc="-80" dirty="0">
                <a:solidFill>
                  <a:srgbClr val="675E46"/>
                </a:solidFill>
                <a:latin typeface="Caladea"/>
                <a:cs typeface="Caladea"/>
              </a:rPr>
              <a:t>DIESEL</a:t>
            </a:r>
            <a:r>
              <a:rPr sz="3200" b="0" spc="-285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3200" b="0" spc="-80" dirty="0">
                <a:solidFill>
                  <a:srgbClr val="675E46"/>
                </a:solidFill>
                <a:latin typeface="Caladea"/>
                <a:cs typeface="Caladea"/>
              </a:rPr>
              <a:t>POWER</a:t>
            </a:r>
            <a:r>
              <a:rPr sz="3200" b="0" spc="-265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3200" b="0" spc="-80" dirty="0">
                <a:solidFill>
                  <a:srgbClr val="675E46"/>
                </a:solidFill>
                <a:latin typeface="Caladea"/>
                <a:cs typeface="Caladea"/>
              </a:rPr>
              <a:t>PLANT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077" y="1388110"/>
            <a:ext cx="7146925" cy="425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85750" algn="l"/>
              </a:tabLst>
            </a:pPr>
            <a:r>
              <a:rPr sz="2200" spc="-30" dirty="0">
                <a:solidFill>
                  <a:srgbClr val="2E2B1F"/>
                </a:solidFill>
                <a:latin typeface="Carlito"/>
                <a:cs typeface="Carlito"/>
              </a:rPr>
              <a:t>Very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simple design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also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simple installation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occupies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less  space.</a:t>
            </a:r>
            <a:endParaRPr sz="2200">
              <a:latin typeface="Carlito"/>
              <a:cs typeface="Carlito"/>
            </a:endParaRPr>
          </a:p>
          <a:p>
            <a:pPr marL="285115" indent="-2730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8575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Limited cooling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water</a:t>
            </a:r>
            <a:r>
              <a:rPr sz="22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requirement.</a:t>
            </a:r>
            <a:endParaRPr sz="2200">
              <a:latin typeface="Carlito"/>
              <a:cs typeface="Carlito"/>
            </a:endParaRPr>
          </a:p>
          <a:p>
            <a:pPr marL="12700" marR="240029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8575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Diesel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power plant are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more efficient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than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steam power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  the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range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150MW</a:t>
            </a:r>
            <a:r>
              <a:rPr sz="22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capacity.</a:t>
            </a:r>
            <a:endParaRPr sz="2200">
              <a:latin typeface="Carlito"/>
              <a:cs typeface="Carlito"/>
            </a:endParaRPr>
          </a:p>
          <a:p>
            <a:pPr marL="285115" indent="-27305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8575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Quickly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started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put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load.</a:t>
            </a:r>
            <a:endParaRPr sz="2200">
              <a:latin typeface="Carlito"/>
              <a:cs typeface="Carlito"/>
            </a:endParaRPr>
          </a:p>
          <a:p>
            <a:pPr marL="224790" indent="-21272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25425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respond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varying loads without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any</a:t>
            </a:r>
            <a:r>
              <a:rPr sz="22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difficulty.</a:t>
            </a:r>
            <a:endParaRPr sz="2200">
              <a:latin typeface="Carlito"/>
              <a:cs typeface="Carlito"/>
            </a:endParaRPr>
          </a:p>
          <a:p>
            <a:pPr marL="285115" indent="-2730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8575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Smaller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storage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needed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200" spc="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fuel.</a:t>
            </a:r>
            <a:endParaRPr sz="2200">
              <a:latin typeface="Carlito"/>
              <a:cs typeface="Carlito"/>
            </a:endParaRPr>
          </a:p>
          <a:p>
            <a:pPr marL="285115" indent="-27305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85750" algn="l"/>
              </a:tabLst>
            </a:pP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Layout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power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plant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quite</a:t>
            </a:r>
            <a:r>
              <a:rPr sz="220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simple.</a:t>
            </a:r>
            <a:endParaRPr sz="2200">
              <a:latin typeface="Carlito"/>
              <a:cs typeface="Carlito"/>
            </a:endParaRPr>
          </a:p>
          <a:p>
            <a:pPr marL="285115" indent="-2730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85750" algn="l"/>
              </a:tabLst>
            </a:pP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There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no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problem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ash</a:t>
            </a:r>
            <a:r>
              <a:rPr sz="22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handling.</a:t>
            </a:r>
            <a:endParaRPr sz="2200">
              <a:latin typeface="Carlito"/>
              <a:cs typeface="Carlito"/>
            </a:endParaRPr>
          </a:p>
          <a:p>
            <a:pPr marL="285115" indent="-2730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8575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Less supervision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required.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54761"/>
            <a:ext cx="70980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50" dirty="0">
                <a:solidFill>
                  <a:srgbClr val="675E46"/>
                </a:solidFill>
                <a:latin typeface="Caladea"/>
                <a:cs typeface="Caladea"/>
              </a:rPr>
              <a:t>DISADVANTAGE</a:t>
            </a:r>
            <a:r>
              <a:rPr sz="3200" b="0" spc="-265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3200" b="0" spc="-50" dirty="0">
                <a:solidFill>
                  <a:srgbClr val="675E46"/>
                </a:solidFill>
                <a:latin typeface="Caladea"/>
                <a:cs typeface="Caladea"/>
              </a:rPr>
              <a:t>OF</a:t>
            </a:r>
            <a:r>
              <a:rPr sz="3200" b="0" spc="-220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3200" b="0" spc="-80" dirty="0">
                <a:solidFill>
                  <a:srgbClr val="675E46"/>
                </a:solidFill>
                <a:latin typeface="Caladea"/>
                <a:cs typeface="Caladea"/>
              </a:rPr>
              <a:t>DIESEL</a:t>
            </a:r>
            <a:r>
              <a:rPr sz="3200" b="0" spc="-254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3200" b="0" spc="-80" dirty="0">
                <a:solidFill>
                  <a:srgbClr val="675E46"/>
                </a:solidFill>
                <a:latin typeface="Caladea"/>
                <a:cs typeface="Caladea"/>
              </a:rPr>
              <a:t>POWER</a:t>
            </a:r>
            <a:r>
              <a:rPr sz="3200" b="0" spc="-265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3200" b="0" spc="-80" dirty="0">
                <a:solidFill>
                  <a:srgbClr val="675E46"/>
                </a:solidFill>
                <a:latin typeface="Caladea"/>
                <a:cs typeface="Caladea"/>
              </a:rPr>
              <a:t>PLANT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077" y="2082507"/>
            <a:ext cx="6726555" cy="27755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28575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High Maintenance ,lubrication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cost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operating</a:t>
            </a:r>
            <a:r>
              <a:rPr sz="2200" spc="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cost.</a:t>
            </a:r>
            <a:endParaRPr sz="2200">
              <a:latin typeface="Carlito"/>
              <a:cs typeface="Carlito"/>
            </a:endParaRPr>
          </a:p>
          <a:p>
            <a:pPr marL="285115" indent="-2730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8575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Fuel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cost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more, since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 India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diesel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</a:t>
            </a:r>
            <a:r>
              <a:rPr sz="2200" spc="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rlito"/>
                <a:cs typeface="Carlito"/>
              </a:rPr>
              <a:t>costly.</a:t>
            </a:r>
            <a:endParaRPr sz="2200">
              <a:latin typeface="Carlito"/>
              <a:cs typeface="Carlito"/>
            </a:endParaRPr>
          </a:p>
          <a:p>
            <a:pPr marL="285115" indent="-27305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8575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plant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cost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per kW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comparatively</a:t>
            </a:r>
            <a:r>
              <a:rPr sz="2200" spc="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more.</a:t>
            </a:r>
            <a:endParaRPr sz="2200">
              <a:latin typeface="Carlito"/>
              <a:cs typeface="Carlito"/>
            </a:endParaRPr>
          </a:p>
          <a:p>
            <a:pPr marL="285115" indent="-2730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8575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life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diesel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power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plant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small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due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2200" spc="1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high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maintenance.</a:t>
            </a:r>
            <a:endParaRPr sz="2200">
              <a:latin typeface="Carlito"/>
              <a:cs typeface="Carlito"/>
            </a:endParaRPr>
          </a:p>
          <a:p>
            <a:pPr marL="285115" indent="-273050">
              <a:lnSpc>
                <a:spcPct val="100000"/>
              </a:lnSpc>
              <a:spcBef>
                <a:spcPts val="530"/>
              </a:spcBef>
              <a:buAutoNum type="arabicPeriod" startAt="5"/>
              <a:tabLst>
                <a:tab pos="28575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Noise is a serious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problem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 diesel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power</a:t>
            </a:r>
            <a:r>
              <a:rPr sz="2200" spc="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plant.</a:t>
            </a:r>
            <a:endParaRPr sz="2200">
              <a:latin typeface="Carlito"/>
              <a:cs typeface="Carlito"/>
            </a:endParaRPr>
          </a:p>
          <a:p>
            <a:pPr marL="285115" indent="-273050">
              <a:lnSpc>
                <a:spcPct val="100000"/>
              </a:lnSpc>
              <a:spcBef>
                <a:spcPts val="525"/>
              </a:spcBef>
              <a:buAutoNum type="arabicPeriod" startAt="5"/>
              <a:tabLst>
                <a:tab pos="28575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Diesel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power plant cannot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constructed for large</a:t>
            </a:r>
            <a:r>
              <a:rPr sz="2200" spc="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scale.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3677488"/>
            <a:ext cx="31515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u="heavy" spc="-8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THANK</a:t>
            </a:r>
            <a:r>
              <a:rPr sz="4600" u="heavy" spc="-28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 </a:t>
            </a:r>
            <a:r>
              <a:rPr sz="4600" u="heavy" spc="-13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hlinkClick r:id="rId2"/>
              </a:rPr>
              <a:t>YOU</a:t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3468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10" dirty="0">
                <a:solidFill>
                  <a:srgbClr val="675E46"/>
                </a:solidFill>
                <a:latin typeface="Caladea"/>
                <a:cs typeface="Caladea"/>
              </a:rPr>
              <a:t>BASIC </a:t>
            </a:r>
            <a:r>
              <a:rPr sz="4600" b="0" spc="-80" dirty="0">
                <a:solidFill>
                  <a:srgbClr val="675E46"/>
                </a:solidFill>
                <a:latin typeface="Caladea"/>
                <a:cs typeface="Caladea"/>
              </a:rPr>
              <a:t>TYPE </a:t>
            </a:r>
            <a:r>
              <a:rPr sz="4600" b="0" spc="-55" dirty="0">
                <a:solidFill>
                  <a:srgbClr val="675E46"/>
                </a:solidFill>
                <a:latin typeface="Caladea"/>
                <a:cs typeface="Caladea"/>
              </a:rPr>
              <a:t>OF </a:t>
            </a:r>
            <a:r>
              <a:rPr sz="4600" b="0" spc="-50" dirty="0">
                <a:solidFill>
                  <a:srgbClr val="675E46"/>
                </a:solidFill>
                <a:latin typeface="Caladea"/>
                <a:cs typeface="Caladea"/>
              </a:rPr>
              <a:t>IC</a:t>
            </a:r>
            <a:r>
              <a:rPr sz="4600" b="0" spc="-630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600" b="0" spc="-85" dirty="0">
                <a:solidFill>
                  <a:srgbClr val="675E46"/>
                </a:solidFill>
                <a:latin typeface="Caladea"/>
                <a:cs typeface="Caladea"/>
              </a:rPr>
              <a:t>ENGINE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600" y="1981200"/>
            <a:ext cx="3295650" cy="414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6714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00" dirty="0">
                <a:solidFill>
                  <a:srgbClr val="675E46"/>
                </a:solidFill>
                <a:latin typeface="Caladea"/>
                <a:cs typeface="Caladea"/>
              </a:rPr>
              <a:t>F</a:t>
            </a:r>
            <a:r>
              <a:rPr sz="4600" b="0" spc="-110" dirty="0">
                <a:solidFill>
                  <a:srgbClr val="675E46"/>
                </a:solidFill>
                <a:latin typeface="Caladea"/>
                <a:cs typeface="Caladea"/>
              </a:rPr>
              <a:t>U</a:t>
            </a:r>
            <a:r>
              <a:rPr sz="4600" b="0" spc="-100" dirty="0">
                <a:solidFill>
                  <a:srgbClr val="675E46"/>
                </a:solidFill>
                <a:latin typeface="Caladea"/>
                <a:cs typeface="Caladea"/>
              </a:rPr>
              <a:t>N</a:t>
            </a:r>
            <a:r>
              <a:rPr sz="4600" b="0" spc="-105" dirty="0">
                <a:solidFill>
                  <a:srgbClr val="675E46"/>
                </a:solidFill>
                <a:latin typeface="Caladea"/>
                <a:cs typeface="Caladea"/>
              </a:rPr>
              <a:t>CT</a:t>
            </a:r>
            <a:r>
              <a:rPr sz="4600" b="0" spc="-100" dirty="0">
                <a:solidFill>
                  <a:srgbClr val="675E46"/>
                </a:solidFill>
                <a:latin typeface="Caladea"/>
                <a:cs typeface="Caladea"/>
              </a:rPr>
              <a:t>IO</a:t>
            </a:r>
            <a:r>
              <a:rPr sz="4600" b="0" spc="-5" dirty="0">
                <a:solidFill>
                  <a:srgbClr val="675E46"/>
                </a:solidFill>
                <a:latin typeface="Caladea"/>
                <a:cs typeface="Caladea"/>
              </a:rPr>
              <a:t>N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2531491"/>
            <a:ext cx="19850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(a)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FOUR</a:t>
            </a:r>
            <a:r>
              <a:rPr sz="22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STROCK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0" y="1828800"/>
            <a:ext cx="3813175" cy="407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5844" y="4662296"/>
            <a:ext cx="2027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75E46"/>
                </a:solidFill>
                <a:latin typeface="Carlito"/>
                <a:cs typeface="Carlito"/>
              </a:rPr>
              <a:t>(b)TWO</a:t>
            </a:r>
            <a:r>
              <a:rPr sz="2400" spc="-85" dirty="0">
                <a:solidFill>
                  <a:srgbClr val="675E46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675E46"/>
                </a:solidFill>
                <a:latin typeface="Carlito"/>
                <a:cs typeface="Carlito"/>
              </a:rPr>
              <a:t>STROCK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40386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90" dirty="0">
                <a:solidFill>
                  <a:srgbClr val="675E46"/>
                </a:solidFill>
                <a:latin typeface="Caladea"/>
                <a:cs typeface="Caladea"/>
              </a:rPr>
              <a:t>Diesel</a:t>
            </a:r>
            <a:r>
              <a:rPr sz="4600" b="0" spc="-280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600" b="0" spc="-85" dirty="0">
                <a:solidFill>
                  <a:srgbClr val="675E46"/>
                </a:solidFill>
                <a:latin typeface="Caladea"/>
                <a:cs typeface="Caladea"/>
              </a:rPr>
              <a:t>engine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143000"/>
            <a:ext cx="8056880" cy="47205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two </a:t>
            </a: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stroke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cycle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engine is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more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favored for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diesel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power</a:t>
            </a:r>
            <a:r>
              <a:rPr sz="2200" spc="1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plant.</a:t>
            </a:r>
            <a:endParaRPr sz="2200">
              <a:latin typeface="Carlito"/>
              <a:cs typeface="Carlito"/>
            </a:endParaRPr>
          </a:p>
          <a:p>
            <a:pPr marL="355600" indent="-228600">
              <a:lnSpc>
                <a:spcPts val="2510"/>
              </a:lnSpc>
              <a:spcBef>
                <a:spcPts val="26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air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required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diesel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engine is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drown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air</a:t>
            </a:r>
            <a:r>
              <a:rPr sz="2200" spc="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filter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ts val="2510"/>
              </a:lnSpc>
            </a:pP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atmosphere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compressed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inside the</a:t>
            </a:r>
            <a:r>
              <a:rPr sz="2200" spc="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rlito"/>
                <a:cs typeface="Carlito"/>
              </a:rPr>
              <a:t>cylinder.</a:t>
            </a:r>
            <a:endParaRPr sz="2200">
              <a:latin typeface="Carlito"/>
              <a:cs typeface="Carlito"/>
            </a:endParaRPr>
          </a:p>
          <a:p>
            <a:pPr marL="355600" marR="5080" indent="-228600">
              <a:lnSpc>
                <a:spcPts val="2380"/>
              </a:lnSpc>
              <a:spcBef>
                <a:spcPts val="56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fuel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diesel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engine is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drawn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filter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all 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day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tank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injected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into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cylinder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fuel</a:t>
            </a:r>
            <a:r>
              <a:rPr sz="2200" spc="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injectors.</a:t>
            </a:r>
            <a:endParaRPr sz="2200">
              <a:latin typeface="Carlito"/>
              <a:cs typeface="Carlito"/>
            </a:endParaRPr>
          </a:p>
          <a:p>
            <a:pPr marL="355600" marR="270510" indent="-228600">
              <a:lnSpc>
                <a:spcPts val="238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Because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high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temperature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pressure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of the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compressed  </a:t>
            </a:r>
            <a:r>
              <a:rPr sz="2200" spc="-50" dirty="0">
                <a:solidFill>
                  <a:srgbClr val="2E2B1F"/>
                </a:solidFill>
                <a:latin typeface="Carlito"/>
                <a:cs typeface="Carlito"/>
              </a:rPr>
              <a:t>air,</a:t>
            </a:r>
            <a:endParaRPr sz="2200">
              <a:latin typeface="Carlito"/>
              <a:cs typeface="Carlito"/>
            </a:endParaRPr>
          </a:p>
          <a:p>
            <a:pPr marL="417830" indent="-291465">
              <a:lnSpc>
                <a:spcPts val="2510"/>
              </a:lnSpc>
              <a:spcBef>
                <a:spcPts val="229"/>
              </a:spcBef>
              <a:buClr>
                <a:srgbClr val="A9A47B"/>
              </a:buClr>
              <a:buFont typeface="Arial"/>
              <a:buChar char="•"/>
              <a:tabLst>
                <a:tab pos="417830" algn="l"/>
                <a:tab pos="418465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fuel burns and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burnt gases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expand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do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work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on</a:t>
            </a:r>
            <a:r>
              <a:rPr sz="2200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moving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part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inside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cylinder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called</a:t>
            </a:r>
            <a:r>
              <a:rPr sz="22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piston.</a:t>
            </a:r>
            <a:endParaRPr sz="2200">
              <a:latin typeface="Carlito"/>
              <a:cs typeface="Carlito"/>
            </a:endParaRPr>
          </a:p>
          <a:p>
            <a:pPr marL="355600" marR="351155" indent="-228600">
              <a:lnSpc>
                <a:spcPts val="2380"/>
              </a:lnSpc>
              <a:spcBef>
                <a:spcPts val="56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This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movement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piston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rotates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 flywheel and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engine is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directly coupled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electric</a:t>
            </a:r>
            <a:r>
              <a:rPr sz="22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2E2B1F"/>
                </a:solidFill>
                <a:latin typeface="Carlito"/>
                <a:cs typeface="Carlito"/>
              </a:rPr>
              <a:t>generator.</a:t>
            </a:r>
            <a:endParaRPr sz="2200">
              <a:latin typeface="Carlito"/>
              <a:cs typeface="Carlito"/>
            </a:endParaRPr>
          </a:p>
          <a:p>
            <a:pPr marL="355600" marR="215900" indent="-228600">
              <a:lnSpc>
                <a:spcPts val="238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gases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after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expansion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inside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cylinder is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exhausted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into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atmosphere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 passes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silencer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order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reduce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 noise.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179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105" dirty="0">
                <a:solidFill>
                  <a:srgbClr val="675E46"/>
                </a:solidFill>
                <a:latin typeface="Caladea"/>
                <a:cs typeface="Caladea"/>
              </a:rPr>
              <a:t>INTRODUCTION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190105" cy="250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70231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Diesel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power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plants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produce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power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range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2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 </a:t>
            </a:r>
            <a:r>
              <a:rPr sz="2200" spc="-50" dirty="0">
                <a:solidFill>
                  <a:srgbClr val="2E2B1F"/>
                </a:solidFill>
                <a:latin typeface="Carlito"/>
                <a:cs typeface="Carlito"/>
              </a:rPr>
              <a:t>50MW.</a:t>
            </a: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They are used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standby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sets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continuity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supply such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as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hospitals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,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telephone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exchanges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,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radio station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, cinema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theatres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 industries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(peak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 load).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They are suitable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mobile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power generation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2200" spc="1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widely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used in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railways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ships.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5072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90" dirty="0">
                <a:solidFill>
                  <a:srgbClr val="675E46"/>
                </a:solidFill>
                <a:latin typeface="Caladea"/>
                <a:cs typeface="Caladea"/>
              </a:rPr>
              <a:t>GENERAL</a:t>
            </a:r>
            <a:r>
              <a:rPr sz="4600" b="0" spc="-270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600" b="0" spc="-175" dirty="0">
                <a:solidFill>
                  <a:srgbClr val="675E46"/>
                </a:solidFill>
                <a:latin typeface="Caladea"/>
                <a:cs typeface="Caladea"/>
              </a:rPr>
              <a:t>LAYOUT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1600200"/>
            <a:ext cx="7696200" cy="441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258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85" dirty="0">
                <a:solidFill>
                  <a:srgbClr val="675E46"/>
                </a:solidFill>
                <a:latin typeface="Caladea"/>
                <a:cs typeface="Caladea"/>
              </a:rPr>
              <a:t>Simple</a:t>
            </a:r>
            <a:r>
              <a:rPr sz="4600" b="0" spc="-285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600" b="0" spc="-110" dirty="0">
                <a:solidFill>
                  <a:srgbClr val="675E46"/>
                </a:solidFill>
                <a:latin typeface="Caladea"/>
                <a:cs typeface="Caladea"/>
              </a:rPr>
              <a:t>layout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905000"/>
            <a:ext cx="71628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5505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90" dirty="0">
                <a:solidFill>
                  <a:srgbClr val="675E46"/>
                </a:solidFill>
                <a:latin typeface="Caladea"/>
                <a:cs typeface="Caladea"/>
              </a:rPr>
              <a:t>Diesel </a:t>
            </a:r>
            <a:r>
              <a:rPr sz="4600" b="0" spc="-80" dirty="0">
                <a:solidFill>
                  <a:srgbClr val="675E46"/>
                </a:solidFill>
                <a:latin typeface="Caladea"/>
                <a:cs typeface="Caladea"/>
              </a:rPr>
              <a:t>plant</a:t>
            </a:r>
            <a:r>
              <a:rPr sz="4600" b="0" spc="-380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600" b="0" spc="-90" dirty="0">
                <a:solidFill>
                  <a:srgbClr val="675E46"/>
                </a:solidFill>
                <a:latin typeface="Caladea"/>
                <a:cs typeface="Caladea"/>
              </a:rPr>
              <a:t>equipment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039" y="2006307"/>
            <a:ext cx="2383790" cy="244030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Air </a:t>
            </a: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intake</a:t>
            </a:r>
            <a:r>
              <a:rPr sz="22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Fuel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supply</a:t>
            </a:r>
            <a:r>
              <a:rPr sz="22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Exhaust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Cooling</a:t>
            </a:r>
            <a:r>
              <a:rPr sz="22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Lubricating</a:t>
            </a:r>
            <a:r>
              <a:rPr sz="22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Starting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system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0" y="2971800"/>
            <a:ext cx="4114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1522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70" dirty="0">
                <a:solidFill>
                  <a:srgbClr val="675E46"/>
                </a:solidFill>
                <a:latin typeface="Caladea"/>
                <a:cs typeface="Caladea"/>
              </a:rPr>
              <a:t>Air </a:t>
            </a:r>
            <a:r>
              <a:rPr sz="4600" b="0" spc="-100" dirty="0">
                <a:solidFill>
                  <a:srgbClr val="675E46"/>
                </a:solidFill>
                <a:latin typeface="Caladea"/>
                <a:cs typeface="Caladea"/>
              </a:rPr>
              <a:t>intake</a:t>
            </a:r>
            <a:r>
              <a:rPr sz="4600" b="0" spc="-415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600" b="0" spc="-105" dirty="0">
                <a:solidFill>
                  <a:srgbClr val="675E46"/>
                </a:solidFill>
                <a:latin typeface="Caladea"/>
                <a:cs typeface="Caladea"/>
              </a:rPr>
              <a:t>system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2150186"/>
            <a:ext cx="3557904" cy="3512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air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required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combustion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fuel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inside the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diesel engine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cylinder is 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drawn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air </a:t>
            </a:r>
            <a:r>
              <a:rPr sz="2200" spc="-40" dirty="0">
                <a:solidFill>
                  <a:srgbClr val="2E2B1F"/>
                </a:solidFill>
                <a:latin typeface="Carlito"/>
                <a:cs typeface="Carlito"/>
              </a:rPr>
              <a:t>filter.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purpose of the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filter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remove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dust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incoming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2E2B1F"/>
                </a:solidFill>
                <a:latin typeface="Carlito"/>
                <a:cs typeface="Carlito"/>
              </a:rPr>
              <a:t>air.</a:t>
            </a:r>
            <a:endParaRPr sz="2200">
              <a:latin typeface="Carlito"/>
              <a:cs typeface="Carlito"/>
            </a:endParaRPr>
          </a:p>
          <a:p>
            <a:pPr marL="241300" marR="3556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dry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filter-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may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be made of 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felt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,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wood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22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cloth.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wet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filter-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oil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bath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used.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0" y="2124075"/>
            <a:ext cx="3567557" cy="3590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657</Words>
  <Application>Microsoft Office PowerPoint</Application>
  <PresentationFormat>On-screen Show (4:3)</PresentationFormat>
  <Paragraphs>70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DIESEL ENGINE  POWER PLANT</vt:lpstr>
      <vt:lpstr>BASIC TYPE OF IC ENGINE</vt:lpstr>
      <vt:lpstr>FUNCTION</vt:lpstr>
      <vt:lpstr>Diesel engine</vt:lpstr>
      <vt:lpstr>INTRODUCTION</vt:lpstr>
      <vt:lpstr>GENERAL LAYOUT</vt:lpstr>
      <vt:lpstr>Simple layout</vt:lpstr>
      <vt:lpstr>Diesel plant equipment</vt:lpstr>
      <vt:lpstr>Air intake system</vt:lpstr>
      <vt:lpstr>Fuel supply system</vt:lpstr>
      <vt:lpstr>Exhaust system</vt:lpstr>
      <vt:lpstr>Cooling system</vt:lpstr>
      <vt:lpstr>Cooling system</vt:lpstr>
      <vt:lpstr>Lubricating system</vt:lpstr>
      <vt:lpstr>Starting system</vt:lpstr>
      <vt:lpstr>ADVANTAGE OF DIESEL POWER PLANT</vt:lpstr>
      <vt:lpstr>DISADVANTAGE OF DIESEL POWER PLANT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DIESEL ENGINE  POWER PLANT</dc:title>
  <cp:lastModifiedBy>user</cp:lastModifiedBy>
  <cp:revision>3</cp:revision>
  <dcterms:created xsi:type="dcterms:W3CDTF">2020-08-20T08:50:23Z</dcterms:created>
  <dcterms:modified xsi:type="dcterms:W3CDTF">2020-09-08T06:06:36Z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2013-12-28T00:00:00Z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2020-08-20T00:00:00Z</vt:filetime>
  </property>
</Properties>
</file>