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7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310" y="365506"/>
            <a:ext cx="1067937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88825" cy="6858000"/>
          </a:xfrm>
          <a:custGeom>
            <a:avLst/>
            <a:gdLst/>
            <a:ahLst/>
            <a:cxnLst/>
            <a:rect l="l" t="t" r="r" b="b"/>
            <a:pathLst>
              <a:path w="12188825" h="6858000">
                <a:moveTo>
                  <a:pt x="12188825" y="0"/>
                </a:moveTo>
                <a:lnTo>
                  <a:pt x="0" y="0"/>
                </a:lnTo>
                <a:lnTo>
                  <a:pt x="0" y="6858000"/>
                </a:lnTo>
                <a:lnTo>
                  <a:pt x="12188825" y="6858000"/>
                </a:lnTo>
                <a:lnTo>
                  <a:pt x="12188825" y="0"/>
                </a:lnTo>
                <a:close/>
              </a:path>
            </a:pathLst>
          </a:custGeom>
          <a:solidFill>
            <a:srgbClr val="2C3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5308" y="0"/>
            <a:ext cx="4763770" cy="6858000"/>
          </a:xfrm>
          <a:custGeom>
            <a:avLst/>
            <a:gdLst/>
            <a:ahLst/>
            <a:cxnLst/>
            <a:rect l="l" t="t" r="r" b="b"/>
            <a:pathLst>
              <a:path w="4763770" h="6858000">
                <a:moveTo>
                  <a:pt x="1945640" y="0"/>
                </a:moveTo>
                <a:lnTo>
                  <a:pt x="3164840" y="6857999"/>
                </a:lnTo>
              </a:path>
              <a:path w="4763770" h="6858000">
                <a:moveTo>
                  <a:pt x="0" y="6857999"/>
                </a:moveTo>
                <a:lnTo>
                  <a:pt x="4763516" y="3681476"/>
                </a:lnTo>
              </a:path>
            </a:pathLst>
          </a:custGeom>
          <a:ln w="127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6291" y="0"/>
            <a:ext cx="3002915" cy="6858000"/>
          </a:xfrm>
          <a:custGeom>
            <a:avLst/>
            <a:gdLst/>
            <a:ahLst/>
            <a:cxnLst/>
            <a:rect l="l" t="t" r="r" b="b"/>
            <a:pathLst>
              <a:path w="3002915" h="6858000">
                <a:moveTo>
                  <a:pt x="3002660" y="0"/>
                </a:moveTo>
                <a:lnTo>
                  <a:pt x="2023617" y="0"/>
                </a:lnTo>
                <a:lnTo>
                  <a:pt x="0" y="6857998"/>
                </a:lnTo>
                <a:lnTo>
                  <a:pt x="2997199" y="6849532"/>
                </a:lnTo>
                <a:lnTo>
                  <a:pt x="3002660" y="2480344"/>
                </a:lnTo>
                <a:lnTo>
                  <a:pt x="300266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689" y="0"/>
            <a:ext cx="2586355" cy="6858000"/>
          </a:xfrm>
          <a:custGeom>
            <a:avLst/>
            <a:gdLst/>
            <a:ahLst/>
            <a:cxnLst/>
            <a:rect l="l" t="t" r="r" b="b"/>
            <a:pathLst>
              <a:path w="2586354" h="6858000">
                <a:moveTo>
                  <a:pt x="2580811" y="0"/>
                </a:moveTo>
                <a:lnTo>
                  <a:pt x="0" y="0"/>
                </a:lnTo>
                <a:lnTo>
                  <a:pt x="1200818" y="6857998"/>
                </a:lnTo>
                <a:lnTo>
                  <a:pt x="2586262" y="6857998"/>
                </a:lnTo>
                <a:lnTo>
                  <a:pt x="2586261" y="4365751"/>
                </a:lnTo>
                <a:lnTo>
                  <a:pt x="2580811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291" y="3048000"/>
            <a:ext cx="3256915" cy="3810000"/>
          </a:xfrm>
          <a:custGeom>
            <a:avLst/>
            <a:gdLst/>
            <a:ahLst/>
            <a:cxnLst/>
            <a:rect l="l" t="t" r="r" b="b"/>
            <a:pathLst>
              <a:path w="3256915" h="3810000">
                <a:moveTo>
                  <a:pt x="3251198" y="0"/>
                </a:moveTo>
                <a:lnTo>
                  <a:pt x="0" y="3809998"/>
                </a:lnTo>
                <a:lnTo>
                  <a:pt x="3256659" y="3809998"/>
                </a:lnTo>
                <a:lnTo>
                  <a:pt x="3256659" y="2427306"/>
                </a:lnTo>
                <a:lnTo>
                  <a:pt x="3251198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41754" y="0"/>
            <a:ext cx="2847340" cy="6858000"/>
          </a:xfrm>
          <a:custGeom>
            <a:avLst/>
            <a:gdLst/>
            <a:ahLst/>
            <a:cxnLst/>
            <a:rect l="l" t="t" r="r" b="b"/>
            <a:pathLst>
              <a:path w="2847340" h="6858000">
                <a:moveTo>
                  <a:pt x="2847197" y="0"/>
                </a:moveTo>
                <a:lnTo>
                  <a:pt x="0" y="0"/>
                </a:lnTo>
                <a:lnTo>
                  <a:pt x="2469244" y="6857998"/>
                </a:lnTo>
                <a:lnTo>
                  <a:pt x="2847197" y="6849600"/>
                </a:lnTo>
                <a:lnTo>
                  <a:pt x="2847197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05109" y="0"/>
            <a:ext cx="1283970" cy="6858000"/>
          </a:xfrm>
          <a:custGeom>
            <a:avLst/>
            <a:gdLst/>
            <a:ahLst/>
            <a:cxnLst/>
            <a:rect l="l" t="t" r="r" b="b"/>
            <a:pathLst>
              <a:path w="1283970" h="6858000">
                <a:moveTo>
                  <a:pt x="1278392" y="0"/>
                </a:moveTo>
                <a:lnTo>
                  <a:pt x="1014740" y="0"/>
                </a:lnTo>
                <a:lnTo>
                  <a:pt x="0" y="6857998"/>
                </a:lnTo>
                <a:lnTo>
                  <a:pt x="1283842" y="6857998"/>
                </a:lnTo>
                <a:lnTo>
                  <a:pt x="1283842" y="4365751"/>
                </a:lnTo>
                <a:lnTo>
                  <a:pt x="1278392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275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676" y="0"/>
                </a:moveTo>
                <a:lnTo>
                  <a:pt x="0" y="0"/>
                </a:lnTo>
                <a:lnTo>
                  <a:pt x="1116215" y="6857998"/>
                </a:lnTo>
                <a:lnTo>
                  <a:pt x="1248676" y="6857998"/>
                </a:lnTo>
                <a:lnTo>
                  <a:pt x="1248676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1709" y="3589909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1781" y="0"/>
                </a:moveTo>
                <a:lnTo>
                  <a:pt x="0" y="3268089"/>
                </a:lnTo>
                <a:lnTo>
                  <a:pt x="1817242" y="3259637"/>
                </a:lnTo>
                <a:lnTo>
                  <a:pt x="1817242" y="2076649"/>
                </a:lnTo>
                <a:lnTo>
                  <a:pt x="1811781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66040"/>
            <a:ext cx="447675" cy="2792095"/>
          </a:xfrm>
          <a:custGeom>
            <a:avLst/>
            <a:gdLst/>
            <a:ahLst/>
            <a:cxnLst/>
            <a:rect l="l" t="t" r="r" b="b"/>
            <a:pathLst>
              <a:path w="447675" h="2792095">
                <a:moveTo>
                  <a:pt x="0" y="0"/>
                </a:moveTo>
                <a:lnTo>
                  <a:pt x="0" y="2791957"/>
                </a:lnTo>
                <a:lnTo>
                  <a:pt x="447372" y="279195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9836" y="301878"/>
            <a:ext cx="594868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1679" y="1827657"/>
            <a:ext cx="10708640" cy="2465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825" cy="6858000"/>
          </a:xfrm>
          <a:custGeom>
            <a:avLst/>
            <a:gdLst/>
            <a:ahLst/>
            <a:cxnLst/>
            <a:rect l="l" t="t" r="r" b="b"/>
            <a:pathLst>
              <a:path w="12188825" h="6858000">
                <a:moveTo>
                  <a:pt x="12188825" y="0"/>
                </a:moveTo>
                <a:lnTo>
                  <a:pt x="0" y="0"/>
                </a:lnTo>
                <a:lnTo>
                  <a:pt x="0" y="6858000"/>
                </a:lnTo>
                <a:lnTo>
                  <a:pt x="12188825" y="6858000"/>
                </a:lnTo>
                <a:lnTo>
                  <a:pt x="12188825" y="0"/>
                </a:lnTo>
                <a:close/>
              </a:path>
            </a:pathLst>
          </a:custGeom>
          <a:solidFill>
            <a:srgbClr val="2C3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18958" y="0"/>
            <a:ext cx="4776470" cy="6870700"/>
            <a:chOff x="7418958" y="0"/>
            <a:chExt cx="4776470" cy="6870700"/>
          </a:xfrm>
        </p:grpSpPr>
        <p:sp>
          <p:nvSpPr>
            <p:cNvPr id="4" name="object 4"/>
            <p:cNvSpPr/>
            <p:nvPr/>
          </p:nvSpPr>
          <p:spPr>
            <a:xfrm>
              <a:off x="7425308" y="0"/>
              <a:ext cx="4763770" cy="6858000"/>
            </a:xfrm>
            <a:custGeom>
              <a:avLst/>
              <a:gdLst/>
              <a:ahLst/>
              <a:cxnLst/>
              <a:rect l="l" t="t" r="r" b="b"/>
              <a:pathLst>
                <a:path w="4763770" h="6858000">
                  <a:moveTo>
                    <a:pt x="1945640" y="0"/>
                  </a:moveTo>
                  <a:lnTo>
                    <a:pt x="3164840" y="6857999"/>
                  </a:lnTo>
                </a:path>
                <a:path w="4763770" h="6858000">
                  <a:moveTo>
                    <a:pt x="0" y="6857999"/>
                  </a:moveTo>
                  <a:lnTo>
                    <a:pt x="4763516" y="3681476"/>
                  </a:lnTo>
                </a:path>
              </a:pathLst>
            </a:custGeom>
            <a:ln w="12700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6291" y="0"/>
              <a:ext cx="3002915" cy="6858000"/>
            </a:xfrm>
            <a:custGeom>
              <a:avLst/>
              <a:gdLst/>
              <a:ahLst/>
              <a:cxnLst/>
              <a:rect l="l" t="t" r="r" b="b"/>
              <a:pathLst>
                <a:path w="3002915" h="6858000">
                  <a:moveTo>
                    <a:pt x="3002660" y="0"/>
                  </a:moveTo>
                  <a:lnTo>
                    <a:pt x="2023617" y="0"/>
                  </a:lnTo>
                  <a:lnTo>
                    <a:pt x="0" y="6857998"/>
                  </a:lnTo>
                  <a:lnTo>
                    <a:pt x="2997199" y="6849532"/>
                  </a:lnTo>
                  <a:lnTo>
                    <a:pt x="3002660" y="2480344"/>
                  </a:lnTo>
                  <a:lnTo>
                    <a:pt x="3002660" y="0"/>
                  </a:lnTo>
                  <a:close/>
                </a:path>
              </a:pathLst>
            </a:custGeom>
            <a:solidFill>
              <a:srgbClr val="90C225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689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0811" y="0"/>
                  </a:moveTo>
                  <a:lnTo>
                    <a:pt x="0" y="0"/>
                  </a:lnTo>
                  <a:lnTo>
                    <a:pt x="1200818" y="6857998"/>
                  </a:lnTo>
                  <a:lnTo>
                    <a:pt x="2586262" y="6857998"/>
                  </a:lnTo>
                  <a:lnTo>
                    <a:pt x="2586261" y="4365751"/>
                  </a:lnTo>
                  <a:lnTo>
                    <a:pt x="2580811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291" y="3048000"/>
              <a:ext cx="3256915" cy="3810000"/>
            </a:xfrm>
            <a:custGeom>
              <a:avLst/>
              <a:gdLst/>
              <a:ahLst/>
              <a:cxnLst/>
              <a:rect l="l" t="t" r="r" b="b"/>
              <a:pathLst>
                <a:path w="3256915" h="3810000">
                  <a:moveTo>
                    <a:pt x="3251198" y="0"/>
                  </a:moveTo>
                  <a:lnTo>
                    <a:pt x="0" y="3809998"/>
                  </a:lnTo>
                  <a:lnTo>
                    <a:pt x="3256659" y="3809998"/>
                  </a:lnTo>
                  <a:lnTo>
                    <a:pt x="3256659" y="2427306"/>
                  </a:lnTo>
                  <a:lnTo>
                    <a:pt x="3251198" y="0"/>
                  </a:lnTo>
                  <a:close/>
                </a:path>
              </a:pathLst>
            </a:custGeom>
            <a:solidFill>
              <a:srgbClr val="539F20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41754" y="0"/>
              <a:ext cx="2847340" cy="6858000"/>
            </a:xfrm>
            <a:custGeom>
              <a:avLst/>
              <a:gdLst/>
              <a:ahLst/>
              <a:cxnLst/>
              <a:rect l="l" t="t" r="r" b="b"/>
              <a:pathLst>
                <a:path w="2847340" h="6858000">
                  <a:moveTo>
                    <a:pt x="2847197" y="0"/>
                  </a:moveTo>
                  <a:lnTo>
                    <a:pt x="0" y="0"/>
                  </a:lnTo>
                  <a:lnTo>
                    <a:pt x="2469244" y="6857998"/>
                  </a:lnTo>
                  <a:lnTo>
                    <a:pt x="2847197" y="6849600"/>
                  </a:lnTo>
                  <a:lnTo>
                    <a:pt x="2847197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05109" y="0"/>
              <a:ext cx="1283970" cy="6858000"/>
            </a:xfrm>
            <a:custGeom>
              <a:avLst/>
              <a:gdLst/>
              <a:ahLst/>
              <a:cxnLst/>
              <a:rect l="l" t="t" r="r" b="b"/>
              <a:pathLst>
                <a:path w="1283970" h="6858000">
                  <a:moveTo>
                    <a:pt x="1278392" y="0"/>
                  </a:moveTo>
                  <a:lnTo>
                    <a:pt x="1014740" y="0"/>
                  </a:lnTo>
                  <a:lnTo>
                    <a:pt x="0" y="6857998"/>
                  </a:lnTo>
                  <a:lnTo>
                    <a:pt x="1283842" y="6857998"/>
                  </a:lnTo>
                  <a:lnTo>
                    <a:pt x="1283842" y="4365751"/>
                  </a:lnTo>
                  <a:lnTo>
                    <a:pt x="1278392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275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>
                  <a:moveTo>
                    <a:pt x="1248676" y="0"/>
                  </a:moveTo>
                  <a:lnTo>
                    <a:pt x="0" y="0"/>
                  </a:lnTo>
                  <a:lnTo>
                    <a:pt x="1116215" y="6857998"/>
                  </a:lnTo>
                  <a:lnTo>
                    <a:pt x="1248676" y="6857998"/>
                  </a:lnTo>
                  <a:lnTo>
                    <a:pt x="1248676" y="0"/>
                  </a:lnTo>
                  <a:close/>
                </a:path>
              </a:pathLst>
            </a:custGeom>
            <a:solidFill>
              <a:srgbClr val="90C225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0"/>
            <a:ext cx="863600" cy="5681345"/>
          </a:xfrm>
          <a:custGeom>
            <a:avLst/>
            <a:gdLst/>
            <a:ahLst/>
            <a:cxnLst/>
            <a:rect l="l" t="t" r="r" b="b"/>
            <a:pathLst>
              <a:path w="863600" h="5681345">
                <a:moveTo>
                  <a:pt x="863600" y="0"/>
                </a:moveTo>
                <a:lnTo>
                  <a:pt x="0" y="0"/>
                </a:lnTo>
                <a:lnTo>
                  <a:pt x="0" y="5681129"/>
                </a:lnTo>
                <a:lnTo>
                  <a:pt x="86360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71709" y="3589909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1781" y="0"/>
                </a:moveTo>
                <a:lnTo>
                  <a:pt x="0" y="3268089"/>
                </a:lnTo>
                <a:lnTo>
                  <a:pt x="1817242" y="3259637"/>
                </a:lnTo>
                <a:lnTo>
                  <a:pt x="1817242" y="2076649"/>
                </a:lnTo>
                <a:lnTo>
                  <a:pt x="1811781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6275" y="0"/>
            <a:ext cx="8296275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230114" y="89407"/>
            <a:ext cx="5737860" cy="1518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4900" b="0" spc="-10" dirty="0">
                <a:solidFill>
                  <a:srgbClr val="006FC0"/>
                </a:solidFill>
                <a:latin typeface="Trebuchet MS"/>
                <a:cs typeface="Trebuchet MS"/>
              </a:rPr>
              <a:t>NON</a:t>
            </a:r>
            <a:r>
              <a:rPr sz="4900" b="0" spc="-6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4900" b="0" spc="-10" dirty="0">
                <a:solidFill>
                  <a:srgbClr val="006FC0"/>
                </a:solidFill>
                <a:latin typeface="Trebuchet MS"/>
                <a:cs typeface="Trebuchet MS"/>
              </a:rPr>
              <a:t>CONVENTIONAL</a:t>
            </a:r>
            <a:endParaRPr sz="4900">
              <a:latin typeface="Trebuchet MS"/>
              <a:cs typeface="Trebuchet MS"/>
            </a:endParaRPr>
          </a:p>
          <a:p>
            <a:pPr marR="23495" algn="r">
              <a:lnSpc>
                <a:spcPct val="100000"/>
              </a:lnSpc>
            </a:pPr>
            <a:r>
              <a:rPr sz="4900" b="0" spc="-5" dirty="0">
                <a:solidFill>
                  <a:srgbClr val="006FC0"/>
                </a:solidFill>
                <a:latin typeface="Trebuchet MS"/>
                <a:cs typeface="Trebuchet MS"/>
              </a:rPr>
              <a:t>ENERGY</a:t>
            </a:r>
            <a:endParaRPr sz="4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1428750"/>
            <a:ext cx="4781550" cy="5429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2010" y="359105"/>
            <a:ext cx="55460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SOLAR </a:t>
            </a:r>
            <a:r>
              <a:rPr spc="-135" dirty="0"/>
              <a:t>WATER</a:t>
            </a:r>
            <a:r>
              <a:rPr spc="-90" dirty="0"/>
              <a:t> </a:t>
            </a:r>
            <a:r>
              <a:rPr dirty="0"/>
              <a:t>PUMPS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5638" y="1242012"/>
            <a:ext cx="5892800" cy="493395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In solar water pumping system, the pump is driven</a:t>
            </a:r>
            <a:r>
              <a:rPr sz="2000" b="1" spc="-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motor run by solar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electricity</a:t>
            </a:r>
            <a:r>
              <a:rPr sz="2000" b="1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instead</a:t>
            </a:r>
            <a:endParaRPr sz="2000">
              <a:latin typeface="Times New Roman"/>
              <a:cs typeface="Times New Roman"/>
            </a:endParaRPr>
          </a:p>
          <a:p>
            <a:pPr marL="12700" marR="203200">
              <a:lnSpc>
                <a:spcPct val="114999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of conventional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electricity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drawn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utility grid.</a:t>
            </a:r>
            <a:r>
              <a:rPr sz="2000" b="1" spc="-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  SPV water pumping system consists</a:t>
            </a:r>
            <a:r>
              <a:rPr sz="2000" b="1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14999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 photovoltaic array mounted on a stand and a</a:t>
            </a:r>
            <a:r>
              <a:rPr sz="2000" b="1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motor- 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pump set compatible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photovoltaic</a:t>
            </a:r>
            <a:endParaRPr sz="2000">
              <a:latin typeface="Times New Roman"/>
              <a:cs typeface="Times New Roman"/>
            </a:endParaRPr>
          </a:p>
          <a:p>
            <a:pPr marL="12700" marR="802640">
              <a:lnSpc>
                <a:spcPct val="114999"/>
              </a:lnSpc>
            </a:pP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array.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It converts the solar energy into 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electricity,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which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is used for running the</a:t>
            </a:r>
            <a:r>
              <a:rPr sz="2000" b="1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motor</a:t>
            </a:r>
            <a:endParaRPr sz="2000">
              <a:latin typeface="Times New Roman"/>
              <a:cs typeface="Times New Roman"/>
            </a:endParaRPr>
          </a:p>
          <a:p>
            <a:pPr marL="12700" marR="98425">
              <a:lnSpc>
                <a:spcPct val="114999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pump set. The pumping system draws water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000" b="1" spc="-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the  open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well,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bore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well, stream,</a:t>
            </a:r>
            <a:r>
              <a:rPr sz="20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pond,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canal</a:t>
            </a:r>
            <a:r>
              <a:rPr sz="20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etc</a:t>
            </a:r>
            <a:endParaRPr sz="2000">
              <a:latin typeface="Times New Roman"/>
              <a:cs typeface="Times New Roman"/>
            </a:endParaRPr>
          </a:p>
          <a:p>
            <a:pPr marL="12700" marR="640080">
              <a:lnSpc>
                <a:spcPct val="114999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. Application of Non-Conventional &amp;</a:t>
            </a:r>
            <a:r>
              <a:rPr sz="2000" b="1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Renewable  Energy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Sources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0708" y="291160"/>
            <a:ext cx="36468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WIND</a:t>
            </a:r>
            <a:r>
              <a:rPr spc="-85" dirty="0"/>
              <a:t> </a:t>
            </a:r>
            <a:r>
              <a:rPr dirty="0"/>
              <a:t>ENERGY</a:t>
            </a:r>
          </a:p>
        </p:txBody>
      </p:sp>
      <p:sp>
        <p:nvSpPr>
          <p:cNvPr id="3" name="object 3"/>
          <p:cNvSpPr/>
          <p:nvPr/>
        </p:nvSpPr>
        <p:spPr>
          <a:xfrm>
            <a:off x="6348984" y="2253995"/>
            <a:ext cx="5579364" cy="4027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6905" y="1329309"/>
            <a:ext cx="5831840" cy="5240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z="1800" b="1" spc="-15" dirty="0">
                <a:solidFill>
                  <a:srgbClr val="F1F1F1"/>
                </a:solidFill>
                <a:latin typeface="Times New Roman"/>
                <a:cs typeface="Times New Roman"/>
              </a:rPr>
              <a:t>Wind energy, </a:t>
            </a:r>
            <a:r>
              <a:rPr sz="1800" b="1" dirty="0">
                <a:solidFill>
                  <a:srgbClr val="F1F1F1"/>
                </a:solidFill>
                <a:latin typeface="Times New Roman"/>
                <a:cs typeface="Times New Roman"/>
              </a:rPr>
              <a:t>which </a:t>
            </a:r>
            <a:r>
              <a:rPr sz="1800" b="1" spc="-5" dirty="0">
                <a:solidFill>
                  <a:srgbClr val="F1F1F1"/>
                </a:solidFill>
                <a:latin typeface="Times New Roman"/>
                <a:cs typeface="Times New Roman"/>
              </a:rPr>
              <a:t>is an indirect </a:t>
            </a:r>
            <a:r>
              <a:rPr sz="1800" b="1" spc="-10" dirty="0">
                <a:solidFill>
                  <a:srgbClr val="F1F1F1"/>
                </a:solidFill>
                <a:latin typeface="Times New Roman"/>
                <a:cs typeface="Times New Roman"/>
              </a:rPr>
              <a:t>source </a:t>
            </a:r>
            <a:r>
              <a:rPr sz="1800" b="1" dirty="0">
                <a:solidFill>
                  <a:srgbClr val="F1F1F1"/>
                </a:solidFill>
                <a:latin typeface="Times New Roman"/>
                <a:cs typeface="Times New Roman"/>
              </a:rPr>
              <a:t>of solar energy  </a:t>
            </a:r>
            <a:r>
              <a:rPr sz="1800" b="1" spc="-5" dirty="0">
                <a:solidFill>
                  <a:srgbClr val="F1F1F1"/>
                </a:solidFill>
                <a:latin typeface="Times New Roman"/>
                <a:cs typeface="Times New Roman"/>
              </a:rPr>
              <a:t>conversion, can be utilized </a:t>
            </a:r>
            <a:r>
              <a:rPr sz="1800" b="1" dirty="0">
                <a:solidFill>
                  <a:srgbClr val="F1F1F1"/>
                </a:solidFill>
                <a:latin typeface="Times New Roman"/>
                <a:cs typeface="Times New Roman"/>
              </a:rPr>
              <a:t>to </a:t>
            </a:r>
            <a:r>
              <a:rPr sz="1800" b="1" spc="-5" dirty="0">
                <a:solidFill>
                  <a:srgbClr val="F1F1F1"/>
                </a:solidFill>
                <a:latin typeface="Times New Roman"/>
                <a:cs typeface="Times New Roman"/>
              </a:rPr>
              <a:t>run </a:t>
            </a:r>
            <a:r>
              <a:rPr sz="1800" b="1" dirty="0">
                <a:solidFill>
                  <a:srgbClr val="F1F1F1"/>
                </a:solidFill>
                <a:latin typeface="Times New Roman"/>
                <a:cs typeface="Times New Roman"/>
              </a:rPr>
              <a:t>windmill, which </a:t>
            </a:r>
            <a:r>
              <a:rPr sz="1800" b="1" spc="-5" dirty="0">
                <a:solidFill>
                  <a:srgbClr val="F1F1F1"/>
                </a:solidFill>
                <a:latin typeface="Times New Roman"/>
                <a:cs typeface="Times New Roman"/>
              </a:rPr>
              <a:t>in turn  </a:t>
            </a:r>
            <a:r>
              <a:rPr sz="1800" b="1" dirty="0">
                <a:solidFill>
                  <a:srgbClr val="F1F1F1"/>
                </a:solidFill>
                <a:latin typeface="Times New Roman"/>
                <a:cs typeface="Times New Roman"/>
              </a:rPr>
              <a:t>drives a generator to </a:t>
            </a:r>
            <a:r>
              <a:rPr sz="1800" b="1" spc="-10" dirty="0">
                <a:solidFill>
                  <a:srgbClr val="F1F1F1"/>
                </a:solidFill>
                <a:latin typeface="Times New Roman"/>
                <a:cs typeface="Times New Roman"/>
              </a:rPr>
              <a:t>produce </a:t>
            </a:r>
            <a:r>
              <a:rPr sz="1800" b="1" spc="-5" dirty="0">
                <a:solidFill>
                  <a:srgbClr val="F1F1F1"/>
                </a:solidFill>
                <a:latin typeface="Times New Roman"/>
                <a:cs typeface="Times New Roman"/>
              </a:rPr>
              <a:t>electricity</a:t>
            </a:r>
            <a:r>
              <a:rPr sz="1800" b="1" spc="-5" dirty="0">
                <a:solidFill>
                  <a:srgbClr val="DBF4C9"/>
                </a:solidFill>
                <a:latin typeface="Times New Roman"/>
                <a:cs typeface="Times New Roman"/>
              </a:rPr>
              <a:t>.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Wind can also</a:t>
            </a:r>
            <a:r>
              <a:rPr sz="18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be  used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provide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mechanical power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such as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for water  pumping.</a:t>
            </a:r>
            <a:endParaRPr sz="1800">
              <a:latin typeface="Trebuchet MS"/>
              <a:cs typeface="Trebuchet MS"/>
            </a:endParaRPr>
          </a:p>
          <a:p>
            <a:pPr marL="12700" marR="16129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The basic wind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energy conversion </a:t>
            </a:r>
            <a:r>
              <a:rPr sz="1800" b="1" spc="5" dirty="0">
                <a:solidFill>
                  <a:srgbClr val="FFFFFF"/>
                </a:solidFill>
                <a:latin typeface="Trebuchet MS"/>
                <a:cs typeface="Trebuchet MS"/>
              </a:rPr>
              <a:t>device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is the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wind 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turbine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6235" algn="l"/>
              </a:tabLst>
            </a:pP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Vertical-axis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wind</a:t>
            </a:r>
            <a:r>
              <a:rPr sz="1800" b="1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turbines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6235" algn="l"/>
              </a:tabLst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2.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Horizontal-axis</a:t>
            </a:r>
            <a:r>
              <a:rPr sz="18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turbines</a:t>
            </a:r>
            <a:endParaRPr sz="1800">
              <a:latin typeface="Trebuchet MS"/>
              <a:cs typeface="Trebuchet MS"/>
            </a:endParaRPr>
          </a:p>
          <a:p>
            <a:pPr marL="12700" marR="67691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Wind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electric 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generator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converts kinetic energy 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available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wind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to electrical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energy by using  </a:t>
            </a:r>
            <a:r>
              <a:rPr sz="1800" b="1" spc="-40" dirty="0">
                <a:solidFill>
                  <a:srgbClr val="FFFFFF"/>
                </a:solidFill>
                <a:latin typeface="Trebuchet MS"/>
                <a:cs typeface="Trebuchet MS"/>
              </a:rPr>
              <a:t>rotor,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gear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box and </a:t>
            </a:r>
            <a:r>
              <a:rPr sz="1800" b="1" spc="-30" dirty="0">
                <a:solidFill>
                  <a:srgbClr val="FFFFFF"/>
                </a:solidFill>
                <a:latin typeface="Trebuchet MS"/>
                <a:cs typeface="Trebuchet MS"/>
              </a:rPr>
              <a:t>generator.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There are a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 large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number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manufacturers for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wind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electric</a:t>
            </a:r>
            <a:r>
              <a:rPr sz="1800" b="1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generators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1.</a:t>
            </a:r>
            <a:r>
              <a:rPr sz="1800" b="1" spc="4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an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electrical submersible pump</a:t>
            </a:r>
            <a:r>
              <a:rPr sz="18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directly.</a:t>
            </a:r>
            <a:endParaRPr sz="1800">
              <a:latin typeface="Trebuchet MS"/>
              <a:cs typeface="Trebuchet MS"/>
            </a:endParaRPr>
          </a:p>
          <a:p>
            <a:pPr marL="12700" marR="196215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Wind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turbines for remote water pumping 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generate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3 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phase AC current suitable for</a:t>
            </a:r>
            <a:r>
              <a:rPr sz="18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5" dirty="0">
                <a:solidFill>
                  <a:srgbClr val="FFFFFF"/>
                </a:solidFill>
                <a:latin typeface="Trebuchet MS"/>
                <a:cs typeface="Trebuchet MS"/>
              </a:rPr>
              <a:t>driving.</a:t>
            </a:r>
            <a:endParaRPr sz="1800">
              <a:latin typeface="Trebuchet MS"/>
              <a:cs typeface="Trebuchet MS"/>
            </a:endParaRPr>
          </a:p>
          <a:p>
            <a:pPr marL="12700" marR="452755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WIND energy are used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to reduce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utility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bills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by  displacing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utility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power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used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in the</a:t>
            </a:r>
            <a:r>
              <a:rPr sz="18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household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405" y="341833"/>
            <a:ext cx="6592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BIOMASS </a:t>
            </a:r>
            <a:r>
              <a:rPr dirty="0"/>
              <a:t>AND</a:t>
            </a:r>
            <a:r>
              <a:rPr spc="-295" dirty="0"/>
              <a:t> </a:t>
            </a:r>
            <a:r>
              <a:rPr spc="-5" dirty="0"/>
              <a:t>BIOENERGY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36795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The potential for application of biomass, as an  alternative </a:t>
            </a:r>
            <a:r>
              <a:rPr spc="-5" dirty="0"/>
              <a:t>source </a:t>
            </a:r>
            <a:r>
              <a:rPr dirty="0"/>
              <a:t>of energy in India is large. </a:t>
            </a:r>
            <a:r>
              <a:rPr spc="-55" dirty="0"/>
              <a:t>We </a:t>
            </a:r>
            <a:r>
              <a:rPr dirty="0"/>
              <a:t>have  plenty of agricultural and </a:t>
            </a:r>
            <a:r>
              <a:rPr spc="-5" dirty="0"/>
              <a:t>forest </a:t>
            </a:r>
            <a:r>
              <a:rPr spc="-10" dirty="0"/>
              <a:t>resources </a:t>
            </a:r>
            <a:r>
              <a:rPr dirty="0"/>
              <a:t>for  </a:t>
            </a:r>
            <a:r>
              <a:rPr spc="-5" dirty="0"/>
              <a:t>production </a:t>
            </a:r>
            <a:r>
              <a:rPr dirty="0"/>
              <a:t>of biomass. Biomass is </a:t>
            </a:r>
            <a:r>
              <a:rPr spc="-5" dirty="0"/>
              <a:t>produced </a:t>
            </a:r>
            <a:r>
              <a:rPr dirty="0"/>
              <a:t>in </a:t>
            </a:r>
            <a:r>
              <a:rPr spc="-5" dirty="0"/>
              <a:t>nature  through </a:t>
            </a:r>
            <a:r>
              <a:rPr dirty="0"/>
              <a:t>photosynthesis achieved by solar energy  conversion. As the </a:t>
            </a:r>
            <a:r>
              <a:rPr spc="-5" dirty="0"/>
              <a:t>word </a:t>
            </a:r>
            <a:r>
              <a:rPr dirty="0"/>
              <a:t>clearly signifies Biomass  means organic </a:t>
            </a:r>
            <a:r>
              <a:rPr spc="-25" dirty="0"/>
              <a:t>matter. </a:t>
            </a:r>
            <a:r>
              <a:rPr dirty="0"/>
              <a:t>In simplest form, the </a:t>
            </a:r>
            <a:r>
              <a:rPr spc="-5" dirty="0"/>
              <a:t>process</a:t>
            </a:r>
            <a:r>
              <a:rPr spc="-210" dirty="0"/>
              <a:t> </a:t>
            </a:r>
            <a:r>
              <a:rPr dirty="0"/>
              <a:t>of  photosynthesis is </a:t>
            </a:r>
            <a:r>
              <a:rPr spc="-5" dirty="0"/>
              <a:t>in </a:t>
            </a:r>
            <a:r>
              <a:rPr dirty="0"/>
              <a:t>the </a:t>
            </a:r>
            <a:r>
              <a:rPr spc="-5" dirty="0"/>
              <a:t>presence </a:t>
            </a:r>
            <a:r>
              <a:rPr dirty="0"/>
              <a:t>of solar</a:t>
            </a:r>
            <a:r>
              <a:rPr spc="-200" dirty="0"/>
              <a:t> </a:t>
            </a:r>
            <a:r>
              <a:rPr dirty="0"/>
              <a:t>radiation</a:t>
            </a:r>
          </a:p>
        </p:txBody>
      </p:sp>
      <p:sp>
        <p:nvSpPr>
          <p:cNvPr id="4" name="object 4"/>
          <p:cNvSpPr/>
          <p:nvPr/>
        </p:nvSpPr>
        <p:spPr>
          <a:xfrm>
            <a:off x="600075" y="1238250"/>
            <a:ext cx="4438650" cy="561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410082"/>
            <a:ext cx="2525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BIOFULES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9872" y="1411579"/>
            <a:ext cx="5656580" cy="3072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Unlike other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renewable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energy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sources,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biomass</a:t>
            </a:r>
            <a:r>
              <a:rPr sz="2000" b="1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can  be</a:t>
            </a:r>
            <a:r>
              <a:rPr sz="2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converted</a:t>
            </a:r>
            <a:endParaRPr sz="2000">
              <a:latin typeface="Times New Roman"/>
              <a:cs typeface="Times New Roman"/>
            </a:endParaRPr>
          </a:p>
          <a:p>
            <a:pPr marL="12700" marR="812800">
              <a:lnSpc>
                <a:spcPct val="114999"/>
              </a:lnSpc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directly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into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liquid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fuels— biofuels— for</a:t>
            </a:r>
            <a:r>
              <a:rPr sz="2000" b="1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our  transportation</a:t>
            </a:r>
            <a:r>
              <a:rPr sz="20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needs</a:t>
            </a:r>
            <a:endParaRPr sz="2000">
              <a:latin typeface="Times New Roman"/>
              <a:cs typeface="Times New Roman"/>
            </a:endParaRPr>
          </a:p>
          <a:p>
            <a:pPr marL="12700" marR="115570">
              <a:lnSpc>
                <a:spcPct val="114999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(cars, trucks, buses, airplanes, and trains). The</a:t>
            </a:r>
            <a:r>
              <a:rPr sz="2000" b="1" spc="-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two  most</a:t>
            </a:r>
            <a:r>
              <a:rPr sz="20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common</a:t>
            </a:r>
            <a:endParaRPr sz="2000">
              <a:latin typeface="Times New Roman"/>
              <a:cs typeface="Times New Roman"/>
            </a:endParaRPr>
          </a:p>
          <a:p>
            <a:pPr marL="12700" marR="154940">
              <a:lnSpc>
                <a:spcPct val="100000"/>
              </a:lnSpc>
              <a:spcBef>
                <a:spcPts val="229"/>
              </a:spcBef>
            </a:pP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alternative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fuel for diesel engines. 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Application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of Non-Conventional &amp;</a:t>
            </a:r>
            <a:r>
              <a:rPr sz="20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Renewable  Energy</a:t>
            </a:r>
            <a:r>
              <a:rPr sz="20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Sources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260" y="282905"/>
            <a:ext cx="40430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OCEAN</a:t>
            </a:r>
            <a:r>
              <a:rPr spc="-105" dirty="0"/>
              <a:t> </a:t>
            </a:r>
            <a:r>
              <a:rPr dirty="0"/>
              <a:t>ENERGY</a:t>
            </a:r>
          </a:p>
        </p:txBody>
      </p:sp>
      <p:sp>
        <p:nvSpPr>
          <p:cNvPr id="3" name="object 3"/>
          <p:cNvSpPr/>
          <p:nvPr/>
        </p:nvSpPr>
        <p:spPr>
          <a:xfrm>
            <a:off x="583691" y="1299972"/>
            <a:ext cx="4675632" cy="5116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70194" y="498119"/>
            <a:ext cx="5786120" cy="6511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50190">
              <a:lnSpc>
                <a:spcPct val="1151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Oceans cover </a:t>
            </a:r>
            <a:r>
              <a:rPr sz="2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more </a:t>
            </a: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than </a:t>
            </a:r>
            <a:r>
              <a:rPr sz="2200" b="1" dirty="0">
                <a:solidFill>
                  <a:srgbClr val="FFFFFF"/>
                </a:solidFill>
                <a:latin typeface="Times New Roman"/>
                <a:cs typeface="Times New Roman"/>
              </a:rPr>
              <a:t>70% of </a:t>
            </a: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Earth's  surface, making them the world's largest solar  collectors.</a:t>
            </a:r>
            <a:endParaRPr sz="2200">
              <a:latin typeface="Times New Roman"/>
              <a:cs typeface="Times New Roman"/>
            </a:endParaRPr>
          </a:p>
          <a:p>
            <a:pPr marL="12700" marR="58419">
              <a:lnSpc>
                <a:spcPct val="114999"/>
              </a:lnSpc>
            </a:pP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Ocean energy draws </a:t>
            </a:r>
            <a:r>
              <a:rPr sz="2200" b="1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energy of ocean  waves, tides, or on the thermal energy (heat)  </a:t>
            </a:r>
            <a:r>
              <a:rPr sz="2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stored </a:t>
            </a: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 the ocean. The sun warms the surface  water a lot </a:t>
            </a:r>
            <a:r>
              <a:rPr sz="2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more </a:t>
            </a: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than the deep ocean </a:t>
            </a:r>
            <a:r>
              <a:rPr sz="22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water, </a:t>
            </a: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and  this </a:t>
            </a:r>
            <a:r>
              <a:rPr sz="2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temperature difference stores </a:t>
            </a: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thermal  </a:t>
            </a:r>
            <a:r>
              <a:rPr sz="2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energy.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14999"/>
              </a:lnSpc>
            </a:pP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ocean contains two types of energy: thermal  energy </a:t>
            </a:r>
            <a:r>
              <a:rPr sz="2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sun's heat, and mechanical  energy </a:t>
            </a:r>
            <a:r>
              <a:rPr sz="2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tides and</a:t>
            </a:r>
            <a:r>
              <a:rPr sz="22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waves.</a:t>
            </a:r>
            <a:endParaRPr sz="2200">
              <a:latin typeface="Times New Roman"/>
              <a:cs typeface="Times New Roman"/>
            </a:endParaRPr>
          </a:p>
          <a:p>
            <a:pPr marL="12700" marR="404495">
              <a:lnSpc>
                <a:spcPct val="114999"/>
              </a:lnSpc>
            </a:pP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Ocean thermal energy is used </a:t>
            </a:r>
            <a:r>
              <a:rPr sz="2200" b="1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many  applications, including electricity</a:t>
            </a:r>
            <a:r>
              <a:rPr sz="22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generation.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endParaRPr sz="2200">
              <a:latin typeface="Times New Roman"/>
              <a:cs typeface="Times New Roman"/>
            </a:endParaRPr>
          </a:p>
          <a:p>
            <a:pPr marL="12700" marR="24765">
              <a:lnSpc>
                <a:spcPct val="100000"/>
              </a:lnSpc>
              <a:spcBef>
                <a:spcPts val="240"/>
              </a:spcBef>
            </a:pPr>
            <a:r>
              <a:rPr sz="2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2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three </a:t>
            </a: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types of electricity conversion systems:  closed-cycle, open cycle, and hybrid.</a:t>
            </a:r>
            <a:r>
              <a:rPr sz="2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Closed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508" y="335407"/>
            <a:ext cx="37617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TIDAL</a:t>
            </a:r>
            <a:r>
              <a:rPr spc="-254" dirty="0"/>
              <a:t> </a:t>
            </a:r>
            <a:r>
              <a:rPr dirty="0"/>
              <a:t>ENERGY</a:t>
            </a:r>
          </a:p>
        </p:txBody>
      </p:sp>
      <p:sp>
        <p:nvSpPr>
          <p:cNvPr id="3" name="object 3"/>
          <p:cNvSpPr/>
          <p:nvPr/>
        </p:nvSpPr>
        <p:spPr>
          <a:xfrm>
            <a:off x="6091428" y="1638300"/>
            <a:ext cx="5966460" cy="447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4538" y="1237945"/>
            <a:ext cx="5839460" cy="5210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5244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The tides in the sea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result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of the universal  gravitational effect of heavenly bodies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like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sun and  moon on the earth. Due to fluidity of water mass, the  effect of this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force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becomes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apparent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in the motion of  </a:t>
            </a: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water,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which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shows a periodic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rise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and fall in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levels  which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is in synthesis with the daily cycle of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rising</a:t>
            </a:r>
            <a:r>
              <a:rPr sz="2000" b="1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and  setting of sun and moon. This periodic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rise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and fall</a:t>
            </a:r>
            <a:r>
              <a:rPr sz="2000" b="1" spc="-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of  the water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level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of sea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is called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tide. These tides can be  used to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produce electrical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power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which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is known as  tidal</a:t>
            </a:r>
            <a:r>
              <a:rPr sz="20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power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By using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reversible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water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turbines, turbines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can  be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run </a:t>
            </a:r>
            <a:r>
              <a:rPr sz="2000" b="1" spc="-20" dirty="0">
                <a:solidFill>
                  <a:srgbClr val="FFFFFF"/>
                </a:solidFill>
                <a:latin typeface="Trebuchet MS"/>
                <a:cs typeface="Trebuchet MS"/>
              </a:rPr>
              <a:t>continuously,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both during high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tide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and  low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tide.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turbine is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coupled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000" b="1" spc="-30" dirty="0">
                <a:solidFill>
                  <a:srgbClr val="FFFFFF"/>
                </a:solidFill>
                <a:latin typeface="Trebuchet MS"/>
                <a:cs typeface="Trebuchet MS"/>
              </a:rPr>
              <a:t>generator, 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potential energy of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water stored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in the</a:t>
            </a:r>
            <a:r>
              <a:rPr sz="20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basin  as well as energy during high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tides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used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drive 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turbine,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which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coupled</a:t>
            </a:r>
            <a:r>
              <a:rPr sz="2000" b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30" dirty="0">
                <a:solidFill>
                  <a:srgbClr val="FFFFFF"/>
                </a:solidFill>
                <a:latin typeface="Trebuchet MS"/>
                <a:cs typeface="Trebuchet MS"/>
              </a:rPr>
              <a:t>generator,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generating</a:t>
            </a:r>
            <a:r>
              <a:rPr sz="2000" b="1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electricity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 </a:t>
            </a:r>
            <a:r>
              <a:rPr dirty="0"/>
              <a:t>THERMAL</a:t>
            </a:r>
            <a:r>
              <a:rPr spc="-330" dirty="0"/>
              <a:t> </a:t>
            </a:r>
            <a:r>
              <a:rPr dirty="0"/>
              <a:t>ENERGY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57875" y="970026"/>
            <a:ext cx="5922645" cy="3990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 marR="13208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This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is the 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energy,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which lies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embedded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in the  earth. According to various theories the earth has a  molten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core.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The steam and the hot water comes  naturally to the surface of the earth in some</a:t>
            </a:r>
            <a:r>
              <a:rPr sz="2000" b="1" spc="-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locations  of the earth. </a:t>
            </a:r>
            <a:r>
              <a:rPr sz="20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Two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ways of electric power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production 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geothermal energy has been</a:t>
            </a:r>
            <a:r>
              <a:rPr sz="20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suggested.</a:t>
            </a:r>
            <a:endParaRPr sz="2000">
              <a:latin typeface="Times New Roman"/>
              <a:cs typeface="Times New Roman"/>
            </a:endParaRPr>
          </a:p>
          <a:p>
            <a:pPr marL="25400" marR="17780" indent="74295">
              <a:lnSpc>
                <a:spcPct val="100000"/>
              </a:lnSpc>
              <a:spcBef>
                <a:spcPts val="10"/>
              </a:spcBef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as between 450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550</a:t>
            </a:r>
            <a:r>
              <a:rPr sz="1950" b="1" baseline="25641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C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be found.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By 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embedding coil of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pipes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and sending water 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through them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can be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raised.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In the </a:t>
            </a:r>
            <a:r>
              <a:rPr sz="2000" b="1" spc="-40" dirty="0">
                <a:solidFill>
                  <a:srgbClr val="FFFFFF"/>
                </a:solidFill>
                <a:latin typeface="Trebuchet MS"/>
                <a:cs typeface="Trebuchet MS"/>
              </a:rPr>
              <a:t>other,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hot 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geothermal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water and or steam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used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to 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operate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turbines </a:t>
            </a:r>
            <a:r>
              <a:rPr sz="2000" b="1" spc="-30" dirty="0">
                <a:solidFill>
                  <a:srgbClr val="FFFFFF"/>
                </a:solidFill>
                <a:latin typeface="Trebuchet MS"/>
                <a:cs typeface="Trebuchet MS"/>
              </a:rPr>
              <a:t>directly.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At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present only  steam coming out of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ground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used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to 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generate</a:t>
            </a:r>
            <a:r>
              <a:rPr sz="20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electricity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2925" y="1143000"/>
            <a:ext cx="4819650" cy="5714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105" y="244805"/>
            <a:ext cx="7781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SMALL </a:t>
            </a:r>
            <a:r>
              <a:rPr dirty="0"/>
              <a:t>HYDROPOWER</a:t>
            </a:r>
            <a:r>
              <a:rPr spc="-229" dirty="0"/>
              <a:t> </a:t>
            </a:r>
            <a:r>
              <a:rPr dirty="0"/>
              <a:t>ENERGY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294257"/>
            <a:ext cx="5928995" cy="459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1F1F1"/>
                </a:solidFill>
                <a:latin typeface="Times New Roman"/>
                <a:cs typeface="Times New Roman"/>
              </a:rPr>
              <a:t>Energy </a:t>
            </a:r>
            <a:r>
              <a:rPr sz="2000" b="1" spc="-10" dirty="0">
                <a:solidFill>
                  <a:srgbClr val="F1F1F1"/>
                </a:solidFill>
                <a:latin typeface="Times New Roman"/>
                <a:cs typeface="Times New Roman"/>
              </a:rPr>
              <a:t>from </a:t>
            </a:r>
            <a:r>
              <a:rPr sz="2000" b="1" dirty="0">
                <a:solidFill>
                  <a:srgbClr val="F1F1F1"/>
                </a:solidFill>
                <a:latin typeface="Times New Roman"/>
                <a:cs typeface="Times New Roman"/>
              </a:rPr>
              <a:t>small </a:t>
            </a:r>
            <a:r>
              <a:rPr sz="2000" b="1" spc="-10" dirty="0">
                <a:solidFill>
                  <a:srgbClr val="F1F1F1"/>
                </a:solidFill>
                <a:latin typeface="Times New Roman"/>
                <a:cs typeface="Times New Roman"/>
              </a:rPr>
              <a:t>hydro </a:t>
            </a:r>
            <a:r>
              <a:rPr sz="2000" b="1" dirty="0">
                <a:solidFill>
                  <a:srgbClr val="F1F1F1"/>
                </a:solidFill>
                <a:latin typeface="Times New Roman"/>
                <a:cs typeface="Times New Roman"/>
              </a:rPr>
              <a:t>is </a:t>
            </a:r>
            <a:r>
              <a:rPr sz="2000" b="1" spc="-5" dirty="0">
                <a:solidFill>
                  <a:srgbClr val="F1F1F1"/>
                </a:solidFill>
                <a:latin typeface="Times New Roman"/>
                <a:cs typeface="Times New Roman"/>
              </a:rPr>
              <a:t>probably </a:t>
            </a:r>
            <a:r>
              <a:rPr sz="2000" b="1" dirty="0">
                <a:solidFill>
                  <a:srgbClr val="F1F1F1"/>
                </a:solidFill>
                <a:latin typeface="Times New Roman"/>
                <a:cs typeface="Times New Roman"/>
              </a:rPr>
              <a:t>the oldest and  yet, the most </a:t>
            </a:r>
            <a:r>
              <a:rPr sz="2000" b="1" spc="-5" dirty="0">
                <a:solidFill>
                  <a:srgbClr val="F1F1F1"/>
                </a:solidFill>
                <a:latin typeface="Times New Roman"/>
                <a:cs typeface="Times New Roman"/>
              </a:rPr>
              <a:t>reliable </a:t>
            </a:r>
            <a:r>
              <a:rPr sz="2000" b="1" dirty="0">
                <a:solidFill>
                  <a:srgbClr val="F1F1F1"/>
                </a:solidFill>
                <a:latin typeface="Times New Roman"/>
                <a:cs typeface="Times New Roman"/>
              </a:rPr>
              <a:t>of all </a:t>
            </a:r>
            <a:r>
              <a:rPr sz="2000" b="1" spc="-5" dirty="0">
                <a:solidFill>
                  <a:srgbClr val="F1F1F1"/>
                </a:solidFill>
                <a:latin typeface="Times New Roman"/>
                <a:cs typeface="Times New Roman"/>
              </a:rPr>
              <a:t>renewable </a:t>
            </a:r>
            <a:r>
              <a:rPr sz="2000" b="1" dirty="0">
                <a:solidFill>
                  <a:srgbClr val="F1F1F1"/>
                </a:solidFill>
                <a:latin typeface="Times New Roman"/>
                <a:cs typeface="Times New Roman"/>
              </a:rPr>
              <a:t>energy </a:t>
            </a:r>
            <a:r>
              <a:rPr sz="2000" b="1" spc="-5" dirty="0">
                <a:solidFill>
                  <a:srgbClr val="F1F1F1"/>
                </a:solidFill>
                <a:latin typeface="Times New Roman"/>
                <a:cs typeface="Times New Roman"/>
              </a:rPr>
              <a:t>sources.  </a:t>
            </a:r>
            <a:r>
              <a:rPr sz="2000" b="1" dirty="0">
                <a:solidFill>
                  <a:srgbClr val="F1F1F1"/>
                </a:solidFill>
                <a:latin typeface="Times New Roman"/>
                <a:cs typeface="Times New Roman"/>
              </a:rPr>
              <a:t>The term ‘small </a:t>
            </a:r>
            <a:r>
              <a:rPr sz="2000" b="1" spc="-10" dirty="0">
                <a:solidFill>
                  <a:srgbClr val="F1F1F1"/>
                </a:solidFill>
                <a:latin typeface="Times New Roman"/>
                <a:cs typeface="Times New Roman"/>
              </a:rPr>
              <a:t>hydro’ </a:t>
            </a:r>
            <a:r>
              <a:rPr sz="2000" b="1" dirty="0">
                <a:solidFill>
                  <a:srgbClr val="F1F1F1"/>
                </a:solidFill>
                <a:latin typeface="Times New Roman"/>
                <a:cs typeface="Times New Roman"/>
              </a:rPr>
              <a:t>has a </a:t>
            </a:r>
            <a:r>
              <a:rPr sz="2000" b="1" spc="-5" dirty="0">
                <a:solidFill>
                  <a:srgbClr val="F1F1F1"/>
                </a:solidFill>
                <a:latin typeface="Times New Roman"/>
                <a:cs typeface="Times New Roman"/>
              </a:rPr>
              <a:t>wide </a:t>
            </a:r>
            <a:r>
              <a:rPr sz="2000" b="1" dirty="0">
                <a:solidFill>
                  <a:srgbClr val="F1F1F1"/>
                </a:solidFill>
                <a:latin typeface="Times New Roman"/>
                <a:cs typeface="Times New Roman"/>
              </a:rPr>
              <a:t>range in usage,  covering schemes having installed capacities </a:t>
            </a:r>
            <a:r>
              <a:rPr sz="2000" b="1" spc="-10" dirty="0">
                <a:solidFill>
                  <a:srgbClr val="F1F1F1"/>
                </a:solidFill>
                <a:latin typeface="Times New Roman"/>
                <a:cs typeface="Times New Roman"/>
              </a:rPr>
              <a:t>from </a:t>
            </a:r>
            <a:r>
              <a:rPr sz="2000" b="1" dirty="0">
                <a:solidFill>
                  <a:srgbClr val="F1F1F1"/>
                </a:solidFill>
                <a:latin typeface="Times New Roman"/>
                <a:cs typeface="Times New Roman"/>
              </a:rPr>
              <a:t>a  few kW to 25 </a:t>
            </a:r>
            <a:r>
              <a:rPr sz="2000" b="1" spc="-60" dirty="0">
                <a:solidFill>
                  <a:srgbClr val="F1F1F1"/>
                </a:solidFill>
                <a:latin typeface="Times New Roman"/>
                <a:cs typeface="Times New Roman"/>
              </a:rPr>
              <a:t>MW. </a:t>
            </a:r>
            <a:r>
              <a:rPr sz="2000" b="1" dirty="0">
                <a:solidFill>
                  <a:srgbClr val="F1F1F1"/>
                </a:solidFill>
                <a:latin typeface="Times New Roman"/>
                <a:cs typeface="Times New Roman"/>
              </a:rPr>
              <a:t>In India small </a:t>
            </a:r>
            <a:r>
              <a:rPr sz="2000" b="1" spc="-10" dirty="0">
                <a:solidFill>
                  <a:srgbClr val="F1F1F1"/>
                </a:solidFill>
                <a:latin typeface="Times New Roman"/>
                <a:cs typeface="Times New Roman"/>
              </a:rPr>
              <a:t>hydro </a:t>
            </a:r>
            <a:r>
              <a:rPr sz="2000" b="1" dirty="0">
                <a:solidFill>
                  <a:srgbClr val="F1F1F1"/>
                </a:solidFill>
                <a:latin typeface="Times New Roman"/>
                <a:cs typeface="Times New Roman"/>
              </a:rPr>
              <a:t>schemes </a:t>
            </a:r>
            <a:r>
              <a:rPr sz="2000" b="1" spc="-10" dirty="0">
                <a:solidFill>
                  <a:srgbClr val="F1F1F1"/>
                </a:solidFill>
                <a:latin typeface="Times New Roman"/>
                <a:cs typeface="Times New Roman"/>
              </a:rPr>
              <a:t>are  </a:t>
            </a:r>
            <a:r>
              <a:rPr sz="2000" b="1" dirty="0">
                <a:solidFill>
                  <a:srgbClr val="F1F1F1"/>
                </a:solidFill>
                <a:latin typeface="Times New Roman"/>
                <a:cs typeface="Times New Roman"/>
              </a:rPr>
              <a:t>further </a:t>
            </a:r>
            <a:r>
              <a:rPr sz="2000" b="1" spc="-5" dirty="0">
                <a:solidFill>
                  <a:srgbClr val="F1F1F1"/>
                </a:solidFill>
                <a:latin typeface="Times New Roman"/>
                <a:cs typeface="Times New Roman"/>
              </a:rPr>
              <a:t>classified </a:t>
            </a:r>
            <a:r>
              <a:rPr sz="2000" b="1" dirty="0">
                <a:solidFill>
                  <a:srgbClr val="F1F1F1"/>
                </a:solidFill>
                <a:latin typeface="Times New Roman"/>
                <a:cs typeface="Times New Roman"/>
              </a:rPr>
              <a:t>as </a:t>
            </a:r>
            <a:r>
              <a:rPr sz="2000" b="1" spc="-10" dirty="0">
                <a:solidFill>
                  <a:srgbClr val="F1F1F1"/>
                </a:solidFill>
                <a:latin typeface="Times New Roman"/>
                <a:cs typeface="Times New Roman"/>
              </a:rPr>
              <a:t>micro hydro </a:t>
            </a:r>
            <a:r>
              <a:rPr sz="2000" b="1" dirty="0">
                <a:solidFill>
                  <a:srgbClr val="F1F1F1"/>
                </a:solidFill>
                <a:latin typeface="Times New Roman"/>
                <a:cs typeface="Times New Roman"/>
              </a:rPr>
              <a:t>up to </a:t>
            </a:r>
            <a:r>
              <a:rPr sz="2000" b="1" spc="5" dirty="0">
                <a:solidFill>
                  <a:srgbClr val="F1F1F1"/>
                </a:solidFill>
                <a:latin typeface="Times New Roman"/>
                <a:cs typeface="Times New Roman"/>
              </a:rPr>
              <a:t>100 </a:t>
            </a:r>
            <a:r>
              <a:rPr sz="2000" b="1" dirty="0">
                <a:solidFill>
                  <a:srgbClr val="F1F1F1"/>
                </a:solidFill>
                <a:latin typeface="Times New Roman"/>
                <a:cs typeface="Times New Roman"/>
              </a:rPr>
              <a:t>kW plant  </a:t>
            </a:r>
            <a:r>
              <a:rPr sz="2000" b="1" spc="-15" dirty="0">
                <a:solidFill>
                  <a:srgbClr val="F1F1F1"/>
                </a:solidFill>
                <a:latin typeface="Times New Roman"/>
                <a:cs typeface="Times New Roman"/>
              </a:rPr>
              <a:t>capacity, </a:t>
            </a:r>
            <a:r>
              <a:rPr sz="2000" b="1" spc="-5" dirty="0">
                <a:solidFill>
                  <a:srgbClr val="F1F1F1"/>
                </a:solidFill>
                <a:latin typeface="Times New Roman"/>
                <a:cs typeface="Times New Roman"/>
              </a:rPr>
              <a:t>mini </a:t>
            </a:r>
            <a:r>
              <a:rPr sz="2000" b="1" spc="-10" dirty="0">
                <a:solidFill>
                  <a:srgbClr val="F1F1F1"/>
                </a:solidFill>
                <a:latin typeface="Times New Roman"/>
                <a:cs typeface="Times New Roman"/>
              </a:rPr>
              <a:t>hydro </a:t>
            </a:r>
            <a:r>
              <a:rPr sz="2000" b="1" spc="-10" dirty="0">
                <a:solidFill>
                  <a:srgbClr val="F1F1F1"/>
                </a:solidFill>
                <a:latin typeface="Carlito"/>
                <a:cs typeface="Carlito"/>
              </a:rPr>
              <a:t>from </a:t>
            </a:r>
            <a:r>
              <a:rPr sz="2000" b="1" dirty="0">
                <a:solidFill>
                  <a:srgbClr val="F1F1F1"/>
                </a:solidFill>
                <a:latin typeface="Carlito"/>
                <a:cs typeface="Carlito"/>
              </a:rPr>
              <a:t>101 </a:t>
            </a:r>
            <a:r>
              <a:rPr sz="2000" b="1" dirty="0">
                <a:solidFill>
                  <a:srgbClr val="F1F1F1"/>
                </a:solidFill>
                <a:latin typeface="Times New Roman"/>
                <a:cs typeface="Times New Roman"/>
              </a:rPr>
              <a:t>kW to 2000 kW and  small </a:t>
            </a:r>
            <a:r>
              <a:rPr sz="2000" b="1" spc="-10" dirty="0">
                <a:solidFill>
                  <a:srgbClr val="F1F1F1"/>
                </a:solidFill>
                <a:latin typeface="Times New Roman"/>
                <a:cs typeface="Times New Roman"/>
              </a:rPr>
              <a:t>hydro </a:t>
            </a:r>
            <a:r>
              <a:rPr sz="2000" b="1" dirty="0">
                <a:solidFill>
                  <a:srgbClr val="F1F1F1"/>
                </a:solidFill>
                <a:latin typeface="Times New Roman"/>
                <a:cs typeface="Times New Roman"/>
              </a:rPr>
              <a:t>up to </a:t>
            </a:r>
            <a:r>
              <a:rPr sz="2000" b="1" spc="5" dirty="0">
                <a:solidFill>
                  <a:srgbClr val="F1F1F1"/>
                </a:solidFill>
                <a:latin typeface="Times New Roman"/>
                <a:cs typeface="Times New Roman"/>
              </a:rPr>
              <a:t>25000 </a:t>
            </a:r>
            <a:r>
              <a:rPr sz="2000" b="1" dirty="0">
                <a:solidFill>
                  <a:srgbClr val="F1F1F1"/>
                </a:solidFill>
                <a:latin typeface="Times New Roman"/>
                <a:cs typeface="Times New Roman"/>
              </a:rPr>
              <a:t>kW plant </a:t>
            </a:r>
            <a:r>
              <a:rPr sz="2000" b="1" spc="-10" dirty="0">
                <a:solidFill>
                  <a:srgbClr val="F1F1F1"/>
                </a:solidFill>
                <a:latin typeface="Times New Roman"/>
                <a:cs typeface="Times New Roman"/>
              </a:rPr>
              <a:t>capacity. </a:t>
            </a:r>
            <a:r>
              <a:rPr sz="2000" b="1" dirty="0">
                <a:solidFill>
                  <a:srgbClr val="F1F1F1"/>
                </a:solidFill>
                <a:latin typeface="Times New Roman"/>
                <a:cs typeface="Times New Roman"/>
              </a:rPr>
              <a:t>The  advantage of this </a:t>
            </a:r>
            <a:r>
              <a:rPr sz="2000" b="1" spc="-10" dirty="0">
                <a:solidFill>
                  <a:srgbClr val="F1F1F1"/>
                </a:solidFill>
                <a:latin typeface="Times New Roman"/>
                <a:cs typeface="Times New Roman"/>
              </a:rPr>
              <a:t>resource </a:t>
            </a:r>
            <a:r>
              <a:rPr sz="2000" b="1" dirty="0">
                <a:solidFill>
                  <a:srgbClr val="F1F1F1"/>
                </a:solidFill>
                <a:latin typeface="Times New Roman"/>
                <a:cs typeface="Times New Roman"/>
              </a:rPr>
              <a:t>is that it can be harnessed  almost every </a:t>
            </a:r>
            <a:r>
              <a:rPr sz="2000" b="1" spc="-10" dirty="0">
                <a:solidFill>
                  <a:srgbClr val="F1F1F1"/>
                </a:solidFill>
                <a:latin typeface="Times New Roman"/>
                <a:cs typeface="Times New Roman"/>
              </a:rPr>
              <a:t>where </a:t>
            </a:r>
            <a:r>
              <a:rPr sz="2000" b="1" dirty="0">
                <a:solidFill>
                  <a:srgbClr val="F1F1F1"/>
                </a:solidFill>
                <a:latin typeface="Times New Roman"/>
                <a:cs typeface="Times New Roman"/>
              </a:rPr>
              <a:t>in India </a:t>
            </a:r>
            <a:r>
              <a:rPr sz="2000" b="1" spc="-10" dirty="0">
                <a:solidFill>
                  <a:srgbClr val="F1F1F1"/>
                </a:solidFill>
                <a:latin typeface="Times New Roman"/>
                <a:cs typeface="Times New Roman"/>
              </a:rPr>
              <a:t>from </a:t>
            </a:r>
            <a:r>
              <a:rPr sz="2000" b="1" dirty="0">
                <a:solidFill>
                  <a:srgbClr val="F1F1F1"/>
                </a:solidFill>
                <a:latin typeface="Times New Roman"/>
                <a:cs typeface="Times New Roman"/>
              </a:rPr>
              <a:t>any nearby </a:t>
            </a:r>
            <a:r>
              <a:rPr sz="2000" b="1" spc="-5" dirty="0">
                <a:solidFill>
                  <a:srgbClr val="F1F1F1"/>
                </a:solidFill>
                <a:latin typeface="Times New Roman"/>
                <a:cs typeface="Times New Roman"/>
              </a:rPr>
              <a:t>stream  </a:t>
            </a:r>
            <a:r>
              <a:rPr sz="2000" b="1" dirty="0">
                <a:solidFill>
                  <a:srgbClr val="F1F1F1"/>
                </a:solidFill>
                <a:latin typeface="Times New Roman"/>
                <a:cs typeface="Times New Roman"/>
              </a:rPr>
              <a:t>or canal – in the most </a:t>
            </a:r>
            <a:r>
              <a:rPr sz="2000" b="1" spc="-5" dirty="0">
                <a:solidFill>
                  <a:srgbClr val="F1F1F1"/>
                </a:solidFill>
                <a:latin typeface="Times New Roman"/>
                <a:cs typeface="Times New Roman"/>
              </a:rPr>
              <a:t>environmentally </a:t>
            </a:r>
            <a:r>
              <a:rPr sz="2000" b="1" dirty="0">
                <a:solidFill>
                  <a:srgbClr val="F1F1F1"/>
                </a:solidFill>
                <a:latin typeface="Times New Roman"/>
                <a:cs typeface="Times New Roman"/>
              </a:rPr>
              <a:t>benign</a:t>
            </a:r>
            <a:r>
              <a:rPr sz="2000" b="1" spc="-235" dirty="0">
                <a:solidFill>
                  <a:srgbClr val="F1F1F1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F1F1F1"/>
                </a:solidFill>
                <a:latin typeface="Times New Roman"/>
                <a:cs typeface="Times New Roman"/>
              </a:rPr>
              <a:t>manner,  </a:t>
            </a:r>
            <a:r>
              <a:rPr sz="2000" b="1" dirty="0">
                <a:solidFill>
                  <a:srgbClr val="F1F1F1"/>
                </a:solidFill>
                <a:latin typeface="Times New Roman"/>
                <a:cs typeface="Times New Roman"/>
              </a:rPr>
              <a:t>and without encountering any submergence,  </a:t>
            </a:r>
            <a:r>
              <a:rPr sz="2000" b="1" spc="-5" dirty="0">
                <a:solidFill>
                  <a:srgbClr val="F1F1F1"/>
                </a:solidFill>
                <a:latin typeface="Times New Roman"/>
                <a:cs typeface="Times New Roman"/>
              </a:rPr>
              <a:t>deforestation </a:t>
            </a:r>
            <a:r>
              <a:rPr sz="2000" b="1" dirty="0">
                <a:solidFill>
                  <a:srgbClr val="F1F1F1"/>
                </a:solidFill>
                <a:latin typeface="Times New Roman"/>
                <a:cs typeface="Times New Roman"/>
              </a:rPr>
              <a:t>or </a:t>
            </a:r>
            <a:r>
              <a:rPr sz="2000" b="1" spc="-5" dirty="0">
                <a:solidFill>
                  <a:srgbClr val="F1F1F1"/>
                </a:solidFill>
                <a:latin typeface="Times New Roman"/>
                <a:cs typeface="Times New Roman"/>
              </a:rPr>
              <a:t>resettlement problems which </a:t>
            </a:r>
            <a:r>
              <a:rPr sz="2000" b="1" spc="-10" dirty="0">
                <a:solidFill>
                  <a:srgbClr val="F1F1F1"/>
                </a:solidFill>
                <a:latin typeface="Times New Roman"/>
                <a:cs typeface="Times New Roman"/>
              </a:rPr>
              <a:t>are  </a:t>
            </a:r>
            <a:r>
              <a:rPr sz="2000" b="1" dirty="0">
                <a:solidFill>
                  <a:srgbClr val="F1F1F1"/>
                </a:solidFill>
                <a:latin typeface="Times New Roman"/>
                <a:cs typeface="Times New Roman"/>
              </a:rPr>
              <a:t>generally </a:t>
            </a:r>
            <a:r>
              <a:rPr sz="2000" b="1" spc="-5" dirty="0">
                <a:solidFill>
                  <a:srgbClr val="F1F1F1"/>
                </a:solidFill>
                <a:latin typeface="Times New Roman"/>
                <a:cs typeface="Times New Roman"/>
              </a:rPr>
              <a:t>encountered </a:t>
            </a:r>
            <a:r>
              <a:rPr sz="2000" b="1" dirty="0">
                <a:solidFill>
                  <a:srgbClr val="F1F1F1"/>
                </a:solidFill>
                <a:latin typeface="Times New Roman"/>
                <a:cs typeface="Times New Roman"/>
              </a:rPr>
              <a:t>in the development of large  </a:t>
            </a:r>
            <a:r>
              <a:rPr sz="2000" b="1" spc="-10" dirty="0">
                <a:solidFill>
                  <a:srgbClr val="F1F1F1"/>
                </a:solidFill>
                <a:latin typeface="Times New Roman"/>
                <a:cs typeface="Times New Roman"/>
              </a:rPr>
              <a:t>hydro</a:t>
            </a:r>
            <a:r>
              <a:rPr sz="2000" b="1" spc="-35" dirty="0">
                <a:solidFill>
                  <a:srgbClr val="F1F1F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1F1F1"/>
                </a:solidFill>
                <a:latin typeface="Times New Roman"/>
                <a:cs typeface="Times New Roman"/>
              </a:rPr>
              <a:t>power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68083" y="1431036"/>
            <a:ext cx="5085587" cy="4786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8853"/>
            <a:ext cx="3435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92D050"/>
                </a:solidFill>
                <a:latin typeface="Arial"/>
                <a:cs typeface="Arial"/>
              </a:rPr>
              <a:t>CO</a:t>
            </a:r>
            <a:r>
              <a:rPr sz="4000" spc="-25" dirty="0">
                <a:solidFill>
                  <a:srgbClr val="92D050"/>
                </a:solidFill>
                <a:latin typeface="Arial"/>
                <a:cs typeface="Arial"/>
              </a:rPr>
              <a:t>N</a:t>
            </a:r>
            <a:r>
              <a:rPr sz="4000" spc="-5" dirty="0">
                <a:solidFill>
                  <a:srgbClr val="92D050"/>
                </a:solidFill>
                <a:latin typeface="Arial"/>
                <a:cs typeface="Arial"/>
              </a:rPr>
              <a:t>C</a:t>
            </a:r>
            <a:r>
              <a:rPr sz="4000" spc="-20" dirty="0">
                <a:solidFill>
                  <a:srgbClr val="92D050"/>
                </a:solidFill>
                <a:latin typeface="Arial"/>
                <a:cs typeface="Arial"/>
              </a:rPr>
              <a:t>L</a:t>
            </a:r>
            <a:r>
              <a:rPr sz="4000" spc="-5" dirty="0">
                <a:solidFill>
                  <a:srgbClr val="92D050"/>
                </a:solidFill>
                <a:latin typeface="Arial"/>
                <a:cs typeface="Arial"/>
              </a:rPr>
              <a:t>USION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2679" y="1601191"/>
            <a:ext cx="6174740" cy="3531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demand of energy is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growing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owing to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development.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Due to the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problems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associated with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development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conventional sources of </a:t>
            </a: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energy,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focus  is now being shifted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renewable energy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sources.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India 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has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potential of renewable energy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source </a:t>
            </a: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in 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abundance,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which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if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developed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properly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augment 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growing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demand of the </a:t>
            </a: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energy.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There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 need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to 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make full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use of renewable energy technologies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to 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harness the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untapped potential in cost effective manner 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fulfill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the energy</a:t>
            </a:r>
            <a:r>
              <a:rPr sz="2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demand.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365506"/>
            <a:ext cx="41535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90C225"/>
                </a:solidFill>
                <a:latin typeface="Trebuchet MS"/>
                <a:cs typeface="Trebuchet MS"/>
              </a:rPr>
              <a:t>What </a:t>
            </a:r>
            <a:r>
              <a:rPr sz="4400" b="1" spc="-5" dirty="0">
                <a:solidFill>
                  <a:srgbClr val="90C225"/>
                </a:solidFill>
                <a:latin typeface="Trebuchet MS"/>
                <a:cs typeface="Trebuchet MS"/>
              </a:rPr>
              <a:t>is</a:t>
            </a:r>
            <a:r>
              <a:rPr sz="4400" b="1" spc="-7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4400" b="1" dirty="0">
                <a:solidFill>
                  <a:srgbClr val="90C225"/>
                </a:solidFill>
                <a:latin typeface="Trebuchet MS"/>
                <a:cs typeface="Trebuchet MS"/>
              </a:rPr>
              <a:t>energy?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665" y="1773428"/>
            <a:ext cx="6425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0110" algn="l"/>
              </a:tabLst>
            </a:pP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Energy	is the key input to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drive and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improve the life</a:t>
            </a:r>
            <a:r>
              <a:rPr sz="18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cycle.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3054350"/>
            <a:ext cx="4184650" cy="2670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1252" y="1277874"/>
            <a:ext cx="34537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Trebuchet MS"/>
                <a:cs typeface="Trebuchet MS"/>
              </a:rPr>
              <a:t>TYPES OF</a:t>
            </a:r>
            <a:r>
              <a:rPr sz="3200" b="0" spc="-105" dirty="0">
                <a:latin typeface="Trebuchet MS"/>
                <a:cs typeface="Trebuchet MS"/>
              </a:rPr>
              <a:t> </a:t>
            </a:r>
            <a:r>
              <a:rPr sz="3200" b="0" dirty="0">
                <a:latin typeface="Trebuchet MS"/>
                <a:cs typeface="Trebuchet MS"/>
              </a:rPr>
              <a:t>ENERGY?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59751" y="2997200"/>
            <a:ext cx="4186174" cy="2784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37880" y="2186432"/>
            <a:ext cx="3531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NON CONVENTION</a:t>
            </a:r>
            <a:r>
              <a:rPr sz="20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ENERGY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2186432"/>
            <a:ext cx="3227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CONVENTIONAL</a:t>
            </a:r>
            <a:r>
              <a:rPr sz="20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ENERGY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0377"/>
            <a:ext cx="78174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NON </a:t>
            </a:r>
            <a:r>
              <a:rPr sz="3200" spc="-5" dirty="0"/>
              <a:t>CONVENTIONAL SOURCE </a:t>
            </a:r>
            <a:r>
              <a:rPr sz="3200" dirty="0"/>
              <a:t>OF</a:t>
            </a:r>
            <a:r>
              <a:rPr sz="3200" spc="-160" dirty="0"/>
              <a:t> </a:t>
            </a:r>
            <a:r>
              <a:rPr sz="3200" dirty="0"/>
              <a:t>ENERGY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56310" y="5994603"/>
            <a:ext cx="77241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5" dirty="0">
                <a:solidFill>
                  <a:srgbClr val="90C225"/>
                </a:solidFill>
                <a:latin typeface="Trebuchet MS"/>
                <a:cs typeface="Trebuchet MS"/>
              </a:rPr>
              <a:t>RENEWABLE </a:t>
            </a:r>
            <a:r>
              <a:rPr sz="4000" b="1" spc="-10" dirty="0">
                <a:solidFill>
                  <a:srgbClr val="90C225"/>
                </a:solidFill>
                <a:latin typeface="Trebuchet MS"/>
                <a:cs typeface="Trebuchet MS"/>
              </a:rPr>
              <a:t>SOURCE OF</a:t>
            </a:r>
            <a:r>
              <a:rPr sz="4000" b="1" spc="35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4000" b="1" spc="-5" dirty="0">
                <a:solidFill>
                  <a:srgbClr val="90C225"/>
                </a:solidFill>
                <a:latin typeface="Trebuchet MS"/>
                <a:cs typeface="Trebuchet MS"/>
              </a:rPr>
              <a:t>ENERGY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522" y="1434846"/>
            <a:ext cx="3965066" cy="1917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43296" y="1434846"/>
            <a:ext cx="3707003" cy="19179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4522" y="3619500"/>
            <a:ext cx="3965066" cy="2120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43296" y="3619500"/>
            <a:ext cx="3707003" cy="2120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744" y="433832"/>
            <a:ext cx="3046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CONTENTS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046345" y="630174"/>
            <a:ext cx="3569970" cy="5669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0985" indent="-24892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SzPct val="167500"/>
              <a:buFont typeface="Arial"/>
              <a:buChar char="•"/>
              <a:tabLst>
                <a:tab pos="261620" algn="l"/>
              </a:tabLst>
            </a:pPr>
            <a:r>
              <a:rPr sz="2000" b="1" dirty="0">
                <a:solidFill>
                  <a:srgbClr val="DBF4C9"/>
                </a:solidFill>
                <a:latin typeface="Arial"/>
                <a:cs typeface="Arial"/>
              </a:rPr>
              <a:t>INTRODUCTION</a:t>
            </a:r>
            <a:endParaRPr sz="2000">
              <a:latin typeface="Arial"/>
              <a:cs typeface="Arial"/>
            </a:endParaRPr>
          </a:p>
          <a:p>
            <a:pPr marL="260985" indent="-24892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SzPct val="167500"/>
              <a:buFont typeface="Arial"/>
              <a:buChar char="•"/>
              <a:tabLst>
                <a:tab pos="26162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SOLAR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endParaRPr sz="2000">
              <a:latin typeface="Arial"/>
              <a:cs typeface="Arial"/>
            </a:endParaRPr>
          </a:p>
          <a:p>
            <a:pPr marL="260985" indent="-24892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SzPct val="167500"/>
              <a:buFont typeface="Arial"/>
              <a:buChar char="•"/>
              <a:tabLst>
                <a:tab pos="261620" algn="l"/>
              </a:tabLst>
            </a:pP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SOLAR</a:t>
            </a:r>
            <a:r>
              <a:rPr sz="20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COOKER</a:t>
            </a:r>
            <a:endParaRPr sz="2000">
              <a:latin typeface="Trebuchet MS"/>
              <a:cs typeface="Trebuchet MS"/>
            </a:endParaRPr>
          </a:p>
          <a:p>
            <a:pPr marL="260985" indent="-24892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SzPct val="167500"/>
              <a:buFont typeface="Arial"/>
              <a:buChar char="•"/>
              <a:tabLst>
                <a:tab pos="261620" algn="l"/>
              </a:tabLst>
            </a:pP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SOLAR </a:t>
            </a:r>
            <a:r>
              <a:rPr sz="2000" b="1" spc="-45" dirty="0">
                <a:solidFill>
                  <a:srgbClr val="FFFFFF"/>
                </a:solidFill>
                <a:latin typeface="Trebuchet MS"/>
                <a:cs typeface="Trebuchet MS"/>
              </a:rPr>
              <a:t>PHOTOVOLTAIC</a:t>
            </a:r>
            <a:r>
              <a:rPr sz="20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CELL</a:t>
            </a:r>
            <a:endParaRPr sz="2000">
              <a:latin typeface="Trebuchet MS"/>
              <a:cs typeface="Trebuchet MS"/>
            </a:endParaRPr>
          </a:p>
          <a:p>
            <a:pPr marL="260985" indent="-24892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SzPct val="167500"/>
              <a:buFont typeface="Arial"/>
              <a:buChar char="•"/>
              <a:tabLst>
                <a:tab pos="261620" algn="l"/>
              </a:tabLst>
            </a:pP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SOLAR </a:t>
            </a:r>
            <a:r>
              <a:rPr sz="2000" b="1" spc="-60" dirty="0">
                <a:solidFill>
                  <a:srgbClr val="FFFFFF"/>
                </a:solidFill>
                <a:latin typeface="Trebuchet MS"/>
                <a:cs typeface="Trebuchet MS"/>
              </a:rPr>
              <a:t>WATER</a:t>
            </a:r>
            <a:r>
              <a:rPr sz="20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PUMPS</a:t>
            </a:r>
            <a:endParaRPr sz="2000">
              <a:latin typeface="Trebuchet MS"/>
              <a:cs typeface="Trebuchet MS"/>
            </a:endParaRPr>
          </a:p>
          <a:p>
            <a:pPr marL="260985" indent="-24892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SzPct val="167500"/>
              <a:buFont typeface="Arial"/>
              <a:buChar char="•"/>
              <a:tabLst>
                <a:tab pos="261620" algn="l"/>
              </a:tabLst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WIND</a:t>
            </a:r>
            <a:r>
              <a:rPr sz="20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ENERGY</a:t>
            </a:r>
            <a:endParaRPr sz="2000">
              <a:latin typeface="Trebuchet MS"/>
              <a:cs typeface="Trebuchet MS"/>
            </a:endParaRPr>
          </a:p>
          <a:p>
            <a:pPr marL="260985" indent="-24892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SzPct val="167500"/>
              <a:buFont typeface="Arial"/>
              <a:buChar char="•"/>
              <a:tabLst>
                <a:tab pos="261620" algn="l"/>
              </a:tabLst>
            </a:pP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BIOMASS AND</a:t>
            </a:r>
            <a:r>
              <a:rPr sz="20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BIOENERGY</a:t>
            </a:r>
            <a:endParaRPr sz="2000">
              <a:latin typeface="Trebuchet MS"/>
              <a:cs typeface="Trebuchet MS"/>
            </a:endParaRPr>
          </a:p>
          <a:p>
            <a:pPr marL="260985" indent="-24892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SzPct val="167500"/>
              <a:buFont typeface="Arial"/>
              <a:buChar char="•"/>
              <a:tabLst>
                <a:tab pos="261620" algn="l"/>
              </a:tabLst>
            </a:pP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BIOFULES</a:t>
            </a:r>
            <a:endParaRPr sz="2000">
              <a:latin typeface="Trebuchet MS"/>
              <a:cs typeface="Trebuchet MS"/>
            </a:endParaRPr>
          </a:p>
          <a:p>
            <a:pPr marL="260985" indent="-248920">
              <a:lnSpc>
                <a:spcPct val="100000"/>
              </a:lnSpc>
              <a:spcBef>
                <a:spcPts val="1085"/>
              </a:spcBef>
              <a:buClr>
                <a:srgbClr val="000000"/>
              </a:buClr>
              <a:buSzPct val="167500"/>
              <a:buFont typeface="Arial"/>
              <a:buChar char="•"/>
              <a:tabLst>
                <a:tab pos="261620" algn="l"/>
              </a:tabLst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OCEAN</a:t>
            </a:r>
            <a:r>
              <a:rPr sz="20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ENERGY</a:t>
            </a:r>
            <a:endParaRPr sz="2000">
              <a:latin typeface="Trebuchet MS"/>
              <a:cs typeface="Trebuchet MS"/>
            </a:endParaRPr>
          </a:p>
          <a:p>
            <a:pPr marL="260985" indent="-24892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SzPct val="167500"/>
              <a:buFont typeface="Arial"/>
              <a:buChar char="•"/>
              <a:tabLst>
                <a:tab pos="261620" algn="l"/>
              </a:tabLst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TIDAL</a:t>
            </a:r>
            <a:r>
              <a:rPr sz="20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ENERGY</a:t>
            </a:r>
            <a:endParaRPr sz="2000">
              <a:latin typeface="Trebuchet MS"/>
              <a:cs typeface="Trebuchet MS"/>
            </a:endParaRPr>
          </a:p>
          <a:p>
            <a:pPr marL="260985" indent="-24892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SzPct val="167500"/>
              <a:buFont typeface="Arial"/>
              <a:buChar char="•"/>
              <a:tabLst>
                <a:tab pos="261620" algn="l"/>
              </a:tabLst>
            </a:pP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GEO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THERMAL</a:t>
            </a:r>
            <a:r>
              <a:rPr sz="20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ENERGY</a:t>
            </a:r>
            <a:endParaRPr sz="2000">
              <a:latin typeface="Trebuchet MS"/>
              <a:cs typeface="Trebuchet MS"/>
            </a:endParaRPr>
          </a:p>
          <a:p>
            <a:pPr marL="260985" indent="-24892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SzPct val="167500"/>
              <a:buFont typeface="Arial"/>
              <a:buChar char="•"/>
              <a:tabLst>
                <a:tab pos="261620" algn="l"/>
              </a:tabLst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HYDROPOWER</a:t>
            </a:r>
            <a:r>
              <a:rPr sz="20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ENERGY</a:t>
            </a:r>
            <a:endParaRPr sz="2000">
              <a:latin typeface="Trebuchet MS"/>
              <a:cs typeface="Trebuchet MS"/>
            </a:endParaRPr>
          </a:p>
          <a:p>
            <a:pPr marL="260985" indent="-24892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SzPct val="167500"/>
              <a:buFont typeface="Arial"/>
              <a:buChar char="•"/>
              <a:tabLst>
                <a:tab pos="261620" algn="l"/>
              </a:tabLst>
            </a:pPr>
            <a:r>
              <a:rPr sz="2000" b="1" dirty="0">
                <a:solidFill>
                  <a:srgbClr val="DBF4C9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2204" y="527380"/>
            <a:ext cx="39770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834388"/>
            <a:ext cx="5891530" cy="469138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6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INDIA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ranked sixth in the world in total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energy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5600"/>
              </a:lnSpc>
              <a:spcBef>
                <a:spcPts val="84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consumption.INDIA has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installed power capacity capacity from  1262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megawatt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 over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112.058megawatt.this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achievement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is  impressive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but not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sufficient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So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we mostly needed renewable source of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energy.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Concept of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Renewable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Energy</a:t>
            </a:r>
            <a:endParaRPr sz="1800">
              <a:latin typeface="Trebuchet MS"/>
              <a:cs typeface="Trebuchet MS"/>
            </a:endParaRPr>
          </a:p>
          <a:p>
            <a:pPr marL="12700" marR="18288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Renewable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energy sources also called non-conventional 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energy,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are sources that are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continuously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replenished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natural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processes.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rebuchet MS"/>
              <a:cs typeface="Trebuchet MS"/>
            </a:endParaRPr>
          </a:p>
          <a:p>
            <a:pPr marL="12700" marR="45129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Solar energy 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Wind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energy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Bio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energy  Hydro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energy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Geothermal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energy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Wave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 tidal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energy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439674"/>
            <a:ext cx="44964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SOLAR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ENERGY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766" y="1652143"/>
            <a:ext cx="584327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Solar energy has the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greatest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potential of all the so  Solar energy has the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greatest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potential of all the 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sources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renewable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energy and if only a small  amount of this form of energy could be used, it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2000" b="1" spc="-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be  one of the most important supplies of energy</a:t>
            </a:r>
            <a:r>
              <a:rPr sz="2000" b="1" spc="-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specially 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when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other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sources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in the country have depleted  energy comes to the earth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the sun.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This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energy  keeps the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temperature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of the earth above than in  colder space, causes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current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in the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atmosphere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and in  ocean, causes the water cycle and generate  photosynthesis in</a:t>
            </a:r>
            <a:r>
              <a:rPr sz="20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plants.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19925" y="1114425"/>
            <a:ext cx="4857750" cy="5743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5805"/>
            <a:ext cx="40119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SOLAR</a:t>
            </a:r>
            <a:r>
              <a:rPr spc="-65" dirty="0"/>
              <a:t> </a:t>
            </a:r>
            <a:r>
              <a:rPr dirty="0"/>
              <a:t>COOKER</a:t>
            </a:r>
          </a:p>
        </p:txBody>
      </p:sp>
      <p:sp>
        <p:nvSpPr>
          <p:cNvPr id="3" name="object 3"/>
          <p:cNvSpPr/>
          <p:nvPr/>
        </p:nvSpPr>
        <p:spPr>
          <a:xfrm>
            <a:off x="586740" y="2110739"/>
            <a:ext cx="4224528" cy="3296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78933" y="2109063"/>
            <a:ext cx="5622290" cy="3531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Solar cooker is a device,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which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uses solar energy</a:t>
            </a:r>
            <a:r>
              <a:rPr sz="2000" b="1" spc="-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for  cooking, and thus saving fossil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fuels,</a:t>
            </a:r>
            <a:r>
              <a:rPr sz="2000" b="1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fuel</a:t>
            </a:r>
            <a:endParaRPr sz="2000">
              <a:latin typeface="Times New Roman"/>
              <a:cs typeface="Times New Roman"/>
            </a:endParaRPr>
          </a:p>
          <a:p>
            <a:pPr marL="12700" marR="233679">
              <a:lnSpc>
                <a:spcPct val="114999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wood and electrical energy to a large extent.  </a:t>
            </a:r>
            <a:r>
              <a:rPr sz="2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However,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it can only supplement the cooking</a:t>
            </a:r>
            <a:r>
              <a:rPr sz="2000" b="1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fuel, 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and not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replace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it 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totally.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It is a simple cooking  unit, ideal for domestic cooking during most</a:t>
            </a:r>
            <a:r>
              <a:rPr sz="2000" b="1" spc="-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12700" marR="122555">
              <a:lnSpc>
                <a:spcPts val="2760"/>
              </a:lnSpc>
              <a:spcBef>
                <a:spcPts val="15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the year except during the monsoon season,</a:t>
            </a:r>
            <a:r>
              <a:rPr sz="2000" b="1" spc="-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cloudy  days and winter</a:t>
            </a:r>
            <a:r>
              <a:rPr sz="20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months</a:t>
            </a:r>
            <a:endParaRPr sz="2000">
              <a:latin typeface="Times New Roman"/>
              <a:cs typeface="Times New Roman"/>
            </a:endParaRPr>
          </a:p>
          <a:p>
            <a:pPr marL="12700" marR="482600">
              <a:lnSpc>
                <a:spcPts val="2760"/>
              </a:lnSpc>
              <a:spcBef>
                <a:spcPts val="5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Application of Non-Conventional &amp;</a:t>
            </a:r>
            <a:r>
              <a:rPr sz="2000" b="1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Renewable  Energy</a:t>
            </a: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Sources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488" y="230200"/>
            <a:ext cx="6614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SOLAR </a:t>
            </a:r>
            <a:r>
              <a:rPr sz="4000" spc="-85" dirty="0"/>
              <a:t>PHOTOVOLTAIC</a:t>
            </a:r>
            <a:r>
              <a:rPr sz="4000" spc="-5" dirty="0"/>
              <a:t> CELL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0291" y="1058777"/>
            <a:ext cx="5014595" cy="57054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Photovoltaic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is the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technical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term for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solar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electric. Photo means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"light"</a:t>
            </a:r>
            <a:r>
              <a:rPr sz="1800" b="1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voltaic</a:t>
            </a:r>
            <a:endParaRPr sz="1800">
              <a:latin typeface="Times New Roman"/>
              <a:cs typeface="Times New Roman"/>
            </a:endParaRPr>
          </a:p>
          <a:p>
            <a:pPr marL="12700" marR="497840">
              <a:lnSpc>
                <a:spcPct val="114999"/>
              </a:lnSpc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means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"electric".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PV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cells 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usually made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silicon,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element that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naturally releases electrons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when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14999"/>
              </a:lnSpc>
              <a:spcBef>
                <a:spcPts val="5"/>
              </a:spcBef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exposed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light. Amount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electrons released</a:t>
            </a:r>
            <a:r>
              <a:rPr sz="18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from 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silicon cells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depend upon intensity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 light incident 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it.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silicon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cell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is covered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with a grid of  metal that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directs the electrons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 flow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path</a:t>
            </a:r>
            <a:endParaRPr sz="1800">
              <a:latin typeface="Times New Roman"/>
              <a:cs typeface="Times New Roman"/>
            </a:endParaRPr>
          </a:p>
          <a:p>
            <a:pPr marL="12700" marR="42545">
              <a:lnSpc>
                <a:spcPct val="114999"/>
              </a:lnSpc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create an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electric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current. This current is</a:t>
            </a:r>
            <a:r>
              <a:rPr sz="18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guided 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into a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wire that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is connected to a battery or DC 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appliance.</a:t>
            </a:r>
            <a:endParaRPr sz="1800">
              <a:latin typeface="Times New Roman"/>
              <a:cs typeface="Times New Roman"/>
            </a:endParaRPr>
          </a:p>
          <a:p>
            <a:pPr marL="12700" marR="283845">
              <a:lnSpc>
                <a:spcPct val="114999"/>
              </a:lnSpc>
            </a:pP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Typically,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one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cell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produces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about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1.5 watts of  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power.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Individual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cells 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connected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together to  form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12700" marR="382905">
              <a:lnSpc>
                <a:spcPct val="114999"/>
              </a:lnSpc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Non-Conventional &amp;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Renewable 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Energy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Sources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85103" y="1301496"/>
            <a:ext cx="6163056" cy="4593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1412</Words>
  <Application>Microsoft Office PowerPoint</Application>
  <PresentationFormat>Custom</PresentationFormat>
  <Paragraphs>97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NON CONVENTIONAL ENERGY</vt:lpstr>
      <vt:lpstr>Slide 2</vt:lpstr>
      <vt:lpstr>TYPES OF ENERGY?</vt:lpstr>
      <vt:lpstr>NON CONVENTIONAL SOURCE OF ENERGY</vt:lpstr>
      <vt:lpstr>CONTENTS</vt:lpstr>
      <vt:lpstr>INTRODUCTION</vt:lpstr>
      <vt:lpstr>SOLAR ENERGY</vt:lpstr>
      <vt:lpstr>SOLAR COOKER</vt:lpstr>
      <vt:lpstr>SOLAR PHOTOVOLTAIC CELL</vt:lpstr>
      <vt:lpstr>SOLAR WATER PUMPS</vt:lpstr>
      <vt:lpstr>WIND ENERGY</vt:lpstr>
      <vt:lpstr>BIOMASS AND BIOENERGY</vt:lpstr>
      <vt:lpstr>BIOFULES</vt:lpstr>
      <vt:lpstr>OCEAN ENERGY</vt:lpstr>
      <vt:lpstr>TIDAL ENERGY</vt:lpstr>
      <vt:lpstr>GEO THERMAL ENERGY</vt:lpstr>
      <vt:lpstr>SMALL HYDROPOWER ENERGY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CONVENTIONAL ENERGY</dc:title>
  <cp:lastModifiedBy>user</cp:lastModifiedBy>
  <cp:revision>1</cp:revision>
  <dcterms:created xsi:type="dcterms:W3CDTF">2020-08-13T09:29:15Z</dcterms:created>
  <dcterms:modified xsi:type="dcterms:W3CDTF">2020-08-13T09:30:35Z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2013-05-11T00:00:00Z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2020-08-13T00:00:00Z</vt:filetime>
  </property>
</Properties>
</file>