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rgbClr val="92D0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rgbClr val="92D0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rgbClr val="92D0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670047"/>
            <a:ext cx="4037075" cy="4187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2892551"/>
            <a:ext cx="1522475" cy="2365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999476" y="0"/>
            <a:ext cx="1603247" cy="11414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606028" y="6095999"/>
            <a:ext cx="993648" cy="761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398252" y="0"/>
            <a:ext cx="765048" cy="12085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91668" y="365759"/>
            <a:ext cx="9823704" cy="62575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670047"/>
            <a:ext cx="4037075" cy="4187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2892551"/>
            <a:ext cx="1522475" cy="2365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999476" y="0"/>
            <a:ext cx="1603247" cy="11414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606028" y="6095999"/>
            <a:ext cx="993648" cy="7619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398252" y="0"/>
            <a:ext cx="765048" cy="12085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16454" y="476758"/>
            <a:ext cx="546417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 u="heavy">
                <a:solidFill>
                  <a:srgbClr val="92D0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5565" y="1298194"/>
            <a:ext cx="10100868" cy="3641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2026" y="569721"/>
            <a:ext cx="5130165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02030" marR="992505" indent="1270" algn="ctr">
              <a:lnSpc>
                <a:spcPct val="100000"/>
              </a:lnSpc>
              <a:spcBef>
                <a:spcPts val="105"/>
              </a:spcBef>
            </a:pPr>
            <a:r>
              <a:rPr sz="3200" u="none" dirty="0">
                <a:solidFill>
                  <a:srgbClr val="001F5F"/>
                </a:solidFill>
              </a:rPr>
              <a:t>A           PRESEN</a:t>
            </a:r>
            <a:r>
              <a:rPr sz="3200" u="none" spc="-245" dirty="0">
                <a:solidFill>
                  <a:srgbClr val="001F5F"/>
                </a:solidFill>
              </a:rPr>
              <a:t>T</a:t>
            </a:r>
            <a:r>
              <a:rPr sz="3200" u="none" spc="-240" dirty="0">
                <a:solidFill>
                  <a:srgbClr val="001F5F"/>
                </a:solidFill>
              </a:rPr>
              <a:t>A</a:t>
            </a:r>
            <a:r>
              <a:rPr sz="3200" u="none" dirty="0">
                <a:solidFill>
                  <a:srgbClr val="001F5F"/>
                </a:solidFill>
              </a:rPr>
              <a:t>TION  ON</a:t>
            </a:r>
            <a:endParaRPr sz="3200"/>
          </a:p>
          <a:p>
            <a:pPr algn="ctr">
              <a:lnSpc>
                <a:spcPct val="100000"/>
              </a:lnSpc>
            </a:pPr>
            <a:r>
              <a:rPr sz="3200" u="none" dirty="0">
                <a:solidFill>
                  <a:srgbClr val="001F5F"/>
                </a:solidFill>
              </a:rPr>
              <a:t>NUCLEAR POWER</a:t>
            </a:r>
            <a:r>
              <a:rPr sz="3200" u="none" spc="-90" dirty="0">
                <a:solidFill>
                  <a:srgbClr val="001F5F"/>
                </a:solidFill>
              </a:rPr>
              <a:t> </a:t>
            </a:r>
            <a:r>
              <a:rPr sz="3200" u="none" dirty="0">
                <a:solidFill>
                  <a:srgbClr val="001F5F"/>
                </a:solidFill>
              </a:rPr>
              <a:t>PLANT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10517251" y="7456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8938" y="476758"/>
            <a:ext cx="53397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COMPONENTS </a:t>
            </a:r>
            <a:r>
              <a:rPr spc="-5" dirty="0"/>
              <a:t>OF A</a:t>
            </a:r>
            <a:r>
              <a:rPr spc="-204" dirty="0"/>
              <a:t> </a:t>
            </a:r>
            <a:r>
              <a:rPr spc="-15" dirty="0"/>
              <a:t>REACTOR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1206220"/>
            <a:ext cx="9241155" cy="35312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934460">
              <a:lnSpc>
                <a:spcPct val="100000"/>
              </a:lnSpc>
              <a:spcBef>
                <a:spcPts val="109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5. </a:t>
            </a:r>
            <a:r>
              <a:rPr sz="20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Feed</a:t>
            </a:r>
            <a:r>
              <a:rPr sz="2000" u="heavy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0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Pump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buClr>
                <a:srgbClr val="89D0D5"/>
              </a:buClr>
              <a:buSzPct val="80000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Steam coming out of the turbine, flows through the condenser for</a:t>
            </a:r>
            <a:r>
              <a:rPr sz="20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condensation  and recalculated for the next cycle of</a:t>
            </a: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operation.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89D0D5"/>
              </a:buClr>
              <a:buSzPct val="80000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 feed pump circulates the condensed water in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working fluid</a:t>
            </a:r>
            <a:r>
              <a:rPr sz="20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loop.</a:t>
            </a:r>
            <a:endParaRPr sz="2000">
              <a:latin typeface="Arial"/>
              <a:cs typeface="Arial"/>
            </a:endParaRPr>
          </a:p>
          <a:p>
            <a:pPr marL="3968115"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6.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Condenser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89D0D5"/>
              </a:buClr>
              <a:buSzPct val="80000"/>
              <a:buFont typeface="Wingdings"/>
              <a:buChar char=""/>
              <a:tabLst>
                <a:tab pos="354965" algn="l"/>
                <a:tab pos="355600" algn="l"/>
                <a:tab pos="2203450" algn="l"/>
                <a:tab pos="482536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Condenser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	device or unit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is	used to condense vapor into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liquid.</a:t>
            </a:r>
            <a:endParaRPr sz="2000">
              <a:latin typeface="Arial"/>
              <a:cs typeface="Arial"/>
            </a:endParaRPr>
          </a:p>
          <a:p>
            <a:pPr marL="355600" marR="38100" indent="-342900">
              <a:lnSpc>
                <a:spcPct val="100000"/>
              </a:lnSpc>
              <a:spcBef>
                <a:spcPts val="1010"/>
              </a:spcBef>
              <a:buClr>
                <a:srgbClr val="89D0D5"/>
              </a:buClr>
              <a:buSzPct val="80000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 objective of the condenser are to reduce the turbine exhaust pressure to  increase the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efficiency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 to recover high quality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feed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water in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form of  condensate &amp; feed back it to the steam generator without any further</a:t>
            </a:r>
            <a:r>
              <a:rPr sz="20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treatment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17251" y="7456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8938" y="476758"/>
            <a:ext cx="53397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COMPONENTS </a:t>
            </a:r>
            <a:r>
              <a:rPr spc="-5" dirty="0"/>
              <a:t>OF A</a:t>
            </a:r>
            <a:r>
              <a:rPr spc="-204" dirty="0"/>
              <a:t> </a:t>
            </a:r>
            <a:r>
              <a:rPr spc="-15" dirty="0"/>
              <a:t>REACTOR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0338" y="1531834"/>
            <a:ext cx="9319260" cy="193167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735704">
              <a:lnSpc>
                <a:spcPct val="100000"/>
              </a:lnSpc>
              <a:spcBef>
                <a:spcPts val="1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7. </a:t>
            </a:r>
            <a:r>
              <a:rPr sz="20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Cooling</a:t>
            </a:r>
            <a:r>
              <a:rPr sz="2000" u="heavy" spc="-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000" u="heavy" spc="-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Tower</a:t>
            </a:r>
            <a:endParaRPr sz="200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1000"/>
              </a:spcBef>
              <a:buClr>
                <a:srgbClr val="89D0D5"/>
              </a:buClr>
              <a:buSzPct val="80000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Cooling towers are heat removal devices used to transfer process waste heat</a:t>
            </a:r>
            <a:r>
              <a:rPr sz="2000" spc="-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to  the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atmosphere.</a:t>
            </a:r>
            <a:endParaRPr sz="2000">
              <a:latin typeface="Arial"/>
              <a:cs typeface="Arial"/>
            </a:endParaRPr>
          </a:p>
          <a:p>
            <a:pPr marL="354965" marR="11430" indent="-342900">
              <a:lnSpc>
                <a:spcPct val="100000"/>
              </a:lnSpc>
              <a:spcBef>
                <a:spcPts val="1005"/>
              </a:spcBef>
              <a:buClr>
                <a:srgbClr val="89D0D5"/>
              </a:buClr>
              <a:buSzPct val="80000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Water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circulating through the condenser is taken to the cooling tower for</a:t>
            </a:r>
            <a:r>
              <a:rPr sz="20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cooling  and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reuse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30331" y="758697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TYPES </a:t>
            </a:r>
            <a:r>
              <a:rPr spc="-5" dirty="0"/>
              <a:t>OF </a:t>
            </a:r>
            <a:r>
              <a:rPr spc="-10" dirty="0"/>
              <a:t>NUCLEAR</a:t>
            </a:r>
            <a:r>
              <a:rPr spc="15" dirty="0"/>
              <a:t> </a:t>
            </a:r>
            <a:r>
              <a:rPr spc="-15" dirty="0"/>
              <a:t>REACTOR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1245" y="837057"/>
            <a:ext cx="9995535" cy="4885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525" algn="r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Times New Roman"/>
              <a:cs typeface="Times New Roman"/>
            </a:endParaRPr>
          </a:p>
          <a:p>
            <a:pPr marL="354965" marR="546100" indent="-342900">
              <a:lnSpc>
                <a:spcPct val="90000"/>
              </a:lnSpc>
              <a:spcBef>
                <a:spcPts val="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Reactors can be heterogeneous or homogeneous. A heterogeneous reactor has  a large number of fuel rods 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coolant circulating around them and carrying  away the heat released by nuclear fission. In a homogeneous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reactor,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 fuel  and moderator are mixed, e.g. A</a:t>
            </a:r>
            <a:r>
              <a:rPr sz="2000" spc="-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fissionable salt of uranium like uranium sulphate  or nitrate dissolved in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moderator like H2O Or</a:t>
            </a:r>
            <a:r>
              <a:rPr sz="20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D2O.</a:t>
            </a:r>
            <a:endParaRPr sz="2000">
              <a:latin typeface="Arial"/>
              <a:cs typeface="Arial"/>
            </a:endParaRPr>
          </a:p>
          <a:p>
            <a:pPr marL="3784600">
              <a:lnSpc>
                <a:spcPct val="100000"/>
              </a:lnSpc>
              <a:spcBef>
                <a:spcPts val="755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------TYPES:------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765"/>
              </a:spcBef>
              <a:buClr>
                <a:srgbClr val="89D0D5"/>
              </a:buClr>
              <a:buSzPct val="80000"/>
              <a:buAutoNum type="alphaLcParenR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Boiling water reactor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(BWR)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760"/>
              </a:spcBef>
              <a:buClr>
                <a:srgbClr val="89D0D5"/>
              </a:buClr>
              <a:buSzPct val="80000"/>
              <a:buAutoNum type="alphaLcParenR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Pressurized water reactor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(PWR)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755"/>
              </a:spcBef>
              <a:buClr>
                <a:srgbClr val="89D0D5"/>
              </a:buClr>
              <a:buSzPct val="80000"/>
              <a:buAutoNum type="alphaLcParenR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Pressurized heavy water reactor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(PHWR)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Clr>
                <a:srgbClr val="89D0D5"/>
              </a:buClr>
              <a:buSzPct val="80000"/>
              <a:buAutoNum type="alphaLcParenR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High-temperature gas-cooled reactor reactor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(HTGR)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755"/>
              </a:spcBef>
              <a:buClr>
                <a:srgbClr val="89D0D5"/>
              </a:buClr>
              <a:buSzPct val="80000"/>
              <a:buAutoNum type="alphaLcParenR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Liquid-metal fast breeder reactor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(LMFBR)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755"/>
              </a:spcBef>
              <a:buClr>
                <a:srgbClr val="89D0D5"/>
              </a:buClr>
              <a:buSzPct val="80000"/>
              <a:buAutoNum type="alphaLcParenR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Show turbine/generator plant common to all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types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3826" y="476758"/>
            <a:ext cx="63709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heavy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</a:rPr>
              <a:t>HOW A NUCLEAR </a:t>
            </a:r>
            <a:r>
              <a:rPr u="heavy" spc="-1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</a:rPr>
              <a:t>REACTOR</a:t>
            </a:r>
            <a:r>
              <a:rPr u="heavy" spc="-20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</a:rPr>
              <a:t> </a:t>
            </a:r>
            <a:r>
              <a:rPr u="heavy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</a:rPr>
              <a:t>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7912" y="1197101"/>
            <a:ext cx="9218295" cy="43853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4965" marR="436245" indent="-342900">
              <a:lnSpc>
                <a:spcPts val="2160"/>
              </a:lnSpc>
              <a:spcBef>
                <a:spcPts val="375"/>
              </a:spcBef>
              <a:buClr>
                <a:srgbClr val="89D0D5"/>
              </a:buClr>
              <a:buSzPct val="80000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235U fissions by absorbing a neutron and producing 2 to 3 neutrons,</a:t>
            </a:r>
            <a:r>
              <a:rPr sz="2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which  initiate on average one more fission to make a controlled chain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reaction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ts val="2280"/>
              </a:lnSpc>
              <a:spcBef>
                <a:spcPts val="725"/>
              </a:spcBef>
              <a:buClr>
                <a:srgbClr val="89D0D5"/>
              </a:buClr>
              <a:buSzPct val="80000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Normal water is used as a moderator to slow the neutrons since slow</a:t>
            </a:r>
            <a:r>
              <a:rPr sz="20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neutrons</a:t>
            </a:r>
            <a:endParaRPr sz="2000">
              <a:latin typeface="Arial"/>
              <a:cs typeface="Arial"/>
            </a:endParaRPr>
          </a:p>
          <a:p>
            <a:pPr marL="354965">
              <a:lnSpc>
                <a:spcPts val="228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take longer to pass by a U nucleus and have more time to be</a:t>
            </a:r>
            <a:r>
              <a:rPr sz="2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absorbed</a:t>
            </a:r>
            <a:endParaRPr sz="2000">
              <a:latin typeface="Arial"/>
              <a:cs typeface="Arial"/>
            </a:endParaRPr>
          </a:p>
          <a:p>
            <a:pPr marL="354965" marR="198755" indent="-342900">
              <a:lnSpc>
                <a:spcPts val="2160"/>
              </a:lnSpc>
              <a:spcBef>
                <a:spcPts val="1040"/>
              </a:spcBef>
              <a:buClr>
                <a:srgbClr val="89D0D5"/>
              </a:buClr>
              <a:buSzPct val="80000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 protons in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hydrogen in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water have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same mass as the</a:t>
            </a:r>
            <a:r>
              <a:rPr sz="20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neutron  and stop them by a billiard ball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effect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25"/>
              </a:spcBef>
              <a:buClr>
                <a:srgbClr val="89D0D5"/>
              </a:buClr>
              <a:buSzPct val="80000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extra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neutrons are taken up by protons to form</a:t>
            </a:r>
            <a:r>
              <a:rPr sz="20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deuterons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ts val="2280"/>
              </a:lnSpc>
              <a:spcBef>
                <a:spcPts val="755"/>
              </a:spcBef>
              <a:buClr>
                <a:srgbClr val="89D0D5"/>
              </a:buClr>
              <a:buSzPct val="80000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235U is enriched from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0.7% in nature to about 3%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produce the</a:t>
            </a:r>
            <a:r>
              <a:rPr sz="20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reaction,</a:t>
            </a:r>
            <a:endParaRPr sz="2000">
              <a:latin typeface="Arial"/>
              <a:cs typeface="Arial"/>
            </a:endParaRPr>
          </a:p>
          <a:p>
            <a:pPr marL="354965">
              <a:lnSpc>
                <a:spcPts val="228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 is contained in rods in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water</a:t>
            </a:r>
            <a:endParaRPr sz="2000">
              <a:latin typeface="Arial"/>
              <a:cs typeface="Arial"/>
            </a:endParaRPr>
          </a:p>
          <a:p>
            <a:pPr marL="354965" marR="5080" indent="-342900">
              <a:lnSpc>
                <a:spcPts val="2160"/>
              </a:lnSpc>
              <a:spcBef>
                <a:spcPts val="1040"/>
              </a:spcBef>
              <a:buClr>
                <a:srgbClr val="89D0D5"/>
              </a:buClr>
              <a:buSzPct val="80000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Boron control rods are inserted to absorb neutrons when it is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time to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shut</a:t>
            </a:r>
            <a:r>
              <a:rPr sz="20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down  the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reactor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ts val="2280"/>
              </a:lnSpc>
              <a:spcBef>
                <a:spcPts val="725"/>
              </a:spcBef>
              <a:buClr>
                <a:srgbClr val="89D0D5"/>
              </a:buClr>
              <a:buSzPct val="80000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 hot water is boiled or sent through a heat exchanger to produce</a:t>
            </a:r>
            <a:r>
              <a:rPr sz="20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steam.</a:t>
            </a:r>
            <a:endParaRPr sz="2000">
              <a:latin typeface="Arial"/>
              <a:cs typeface="Arial"/>
            </a:endParaRPr>
          </a:p>
          <a:p>
            <a:pPr marL="354965">
              <a:lnSpc>
                <a:spcPts val="228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 steam then powers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turbines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30331" y="706373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6785" y="476758"/>
            <a:ext cx="47237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NUCLEAR POWER </a:t>
            </a:r>
            <a:r>
              <a:rPr spc="-5" dirty="0"/>
              <a:t>IN</a:t>
            </a:r>
            <a:r>
              <a:rPr spc="25" dirty="0"/>
              <a:t> </a:t>
            </a:r>
            <a:r>
              <a:rPr spc="-5" dirty="0"/>
              <a:t>INDIA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5565" y="1298194"/>
            <a:ext cx="9105900" cy="36417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5600" marR="5080" indent="-343535" algn="just">
              <a:lnSpc>
                <a:spcPct val="101200"/>
              </a:lnSpc>
              <a:spcBef>
                <a:spcPts val="75"/>
              </a:spcBef>
              <a:buClr>
                <a:srgbClr val="89D0D5"/>
              </a:buClr>
              <a:buSzPct val="80000"/>
              <a:buFont typeface="Wingdings"/>
              <a:buChar char=""/>
              <a:tabLst>
                <a:tab pos="356235" algn="l"/>
                <a:tab pos="2024380" algn="l"/>
                <a:tab pos="3508375" algn="l"/>
                <a:tab pos="4485640" algn="l"/>
                <a:tab pos="56305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Nuclear	power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is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	</a:t>
            </a:r>
            <a:r>
              <a:rPr sz="2000" spc="5" dirty="0">
                <a:solidFill>
                  <a:srgbClr val="EC5553"/>
                </a:solidFill>
                <a:latin typeface="Arial Black"/>
                <a:cs typeface="Arial Black"/>
              </a:rPr>
              <a:t>fourth-largest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source  of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electricity in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India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after thermal, hydroelectric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 renewable sources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of  electricity.</a:t>
            </a:r>
            <a:endParaRPr sz="2000">
              <a:latin typeface="Arial"/>
              <a:cs typeface="Arial"/>
            </a:endParaRPr>
          </a:p>
          <a:p>
            <a:pPr marL="355600" marR="390525" indent="-343535" algn="just">
              <a:lnSpc>
                <a:spcPct val="100000"/>
              </a:lnSpc>
              <a:spcBef>
                <a:spcPts val="1000"/>
              </a:spcBef>
              <a:buClr>
                <a:srgbClr val="89D0D5"/>
              </a:buClr>
              <a:buSzPct val="80000"/>
              <a:buFont typeface="Wingdings"/>
              <a:buChar char=""/>
              <a:tabLst>
                <a:tab pos="35623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As of 2017, India has 25 nuclear reactors in operation in six nuclear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power  plants, generating 4,780 MW while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five other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plants are under</a:t>
            </a:r>
            <a:r>
              <a:rPr sz="20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construction  and are expected to generate an additional 3,153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MW.</a:t>
            </a:r>
            <a:endParaRPr sz="2000">
              <a:latin typeface="Arial"/>
              <a:cs typeface="Arial"/>
            </a:endParaRPr>
          </a:p>
          <a:p>
            <a:pPr marL="355600" marR="450215" indent="-343535">
              <a:lnSpc>
                <a:spcPct val="100000"/>
              </a:lnSpc>
              <a:spcBef>
                <a:spcPts val="1005"/>
              </a:spcBef>
              <a:buClr>
                <a:srgbClr val="89D0D5"/>
              </a:buClr>
              <a:buSzPct val="80000"/>
              <a:buFont typeface="Wingdings"/>
              <a:buChar char=""/>
              <a:tabLst>
                <a:tab pos="354965" algn="l"/>
                <a:tab pos="35623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India's nuclear power industry is undergoing rapid expansion with plans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to  increase nuclear power output to 64,000 MW by 2032. The country is  involved in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development of nuclear fusion reactors through its  participation in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the ITER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project and is a global leader in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development  of thorium-based fast breeder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reactors.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17251" y="771905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5054" y="476758"/>
            <a:ext cx="5003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Nuclear Power Plants in</a:t>
            </a:r>
            <a:r>
              <a:rPr spc="10" dirty="0"/>
              <a:t> </a:t>
            </a:r>
            <a:r>
              <a:rPr spc="-5" dirty="0"/>
              <a:t>India</a:t>
            </a:r>
          </a:p>
        </p:txBody>
      </p:sp>
      <p:sp>
        <p:nvSpPr>
          <p:cNvPr id="3" name="object 3"/>
          <p:cNvSpPr/>
          <p:nvPr/>
        </p:nvSpPr>
        <p:spPr>
          <a:xfrm>
            <a:off x="487680" y="1193291"/>
            <a:ext cx="10533888" cy="5164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9704" y="1385316"/>
            <a:ext cx="10149840" cy="4780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517251" y="837057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9163" y="476758"/>
            <a:ext cx="17399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10" dirty="0">
                <a:solidFill>
                  <a:srgbClr val="E6B729"/>
                </a:solidFill>
              </a:rPr>
              <a:t>CONTENT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1127861"/>
            <a:ext cx="5989955" cy="416179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89D0D5"/>
              </a:buClr>
              <a:buSzPct val="80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HISTORY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 NUCLEAR POWER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PLANT.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89D0D5"/>
              </a:buClr>
              <a:buSzPct val="80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NUCLEAR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FUEL.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89D0D5"/>
              </a:buClr>
              <a:buSzPct val="80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NUCLEAR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FISSION.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89D0D5"/>
              </a:buClr>
              <a:buSzPct val="80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NUCLEAR CHAIN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REACTION.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89D0D5"/>
              </a:buClr>
              <a:buSzPct val="80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NUCLEAR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REACTOR.</a:t>
            </a:r>
            <a:endParaRPr sz="2000">
              <a:latin typeface="Arial"/>
              <a:cs typeface="Arial"/>
            </a:endParaRPr>
          </a:p>
          <a:p>
            <a:pPr marL="2973705" lvl="1" indent="-306705">
              <a:lnSpc>
                <a:spcPct val="100000"/>
              </a:lnSpc>
              <a:spcBef>
                <a:spcPts val="1410"/>
              </a:spcBef>
              <a:buAutoNum type="alphaLcParenBoth"/>
              <a:tabLst>
                <a:tab pos="2974340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Components of a nuclear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reactor.</a:t>
            </a:r>
            <a:endParaRPr sz="1600">
              <a:latin typeface="Arial"/>
              <a:cs typeface="Arial"/>
            </a:endParaRPr>
          </a:p>
          <a:p>
            <a:pPr marL="3058795" lvl="1" indent="-303530">
              <a:lnSpc>
                <a:spcPct val="100000"/>
              </a:lnSpc>
              <a:spcBef>
                <a:spcPts val="1090"/>
              </a:spcBef>
              <a:buAutoNum type="alphaLcParenBoth"/>
              <a:tabLst>
                <a:tab pos="3059430" algn="l"/>
              </a:tabLst>
            </a:pP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Types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of Nuclear</a:t>
            </a:r>
            <a:r>
              <a:rPr sz="16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Reactor.</a:t>
            </a:r>
            <a:endParaRPr sz="1600">
              <a:latin typeface="Arial"/>
              <a:cs typeface="Arial"/>
            </a:endParaRPr>
          </a:p>
          <a:p>
            <a:pPr marL="3051175" lvl="1" indent="-295910">
              <a:lnSpc>
                <a:spcPct val="100000"/>
              </a:lnSpc>
              <a:spcBef>
                <a:spcPts val="1000"/>
              </a:spcBef>
              <a:buAutoNum type="alphaLcParenBoth"/>
              <a:tabLst>
                <a:tab pos="3051810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Working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Principle.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89D0D5"/>
              </a:buClr>
              <a:buSzPct val="8055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NUCLEAR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POWER PLANT IN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INDIA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89D0D5"/>
              </a:buClr>
              <a:buSzPct val="8055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CONCLUSION.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43884" y="3514344"/>
            <a:ext cx="0" cy="927735"/>
          </a:xfrm>
          <a:custGeom>
            <a:avLst/>
            <a:gdLst/>
            <a:ahLst/>
            <a:cxnLst/>
            <a:rect l="l" t="t" r="r" b="b"/>
            <a:pathLst>
              <a:path h="927735">
                <a:moveTo>
                  <a:pt x="0" y="0"/>
                </a:moveTo>
                <a:lnTo>
                  <a:pt x="0" y="927480"/>
                </a:lnTo>
              </a:path>
            </a:pathLst>
          </a:custGeom>
          <a:ln w="9144">
            <a:solidFill>
              <a:srgbClr val="AF15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517251" y="81089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5722" y="478282"/>
            <a:ext cx="49847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/>
              <a:t>HISTORY </a:t>
            </a:r>
            <a:r>
              <a:rPr sz="2000" dirty="0"/>
              <a:t>OF NUCLEAR</a:t>
            </a:r>
            <a:r>
              <a:rPr sz="2000" spc="-100" dirty="0"/>
              <a:t> </a:t>
            </a:r>
            <a:r>
              <a:rPr sz="2000" spc="-15" dirty="0"/>
              <a:t>POWER-PLANT:-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1182116" y="2078863"/>
            <a:ext cx="8792845" cy="3277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Electricity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was generated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first time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ever by a nuclear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reactor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December 20, 1951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at the EBR-I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experimental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station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near Arco,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Idaho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 United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States.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1875"/>
              </a:spcBef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On June 27, 1954, the world's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first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nuclear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power plant to generate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electricity for a power grid started operations at Obninsk,</a:t>
            </a:r>
            <a:r>
              <a:rPr sz="20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USSR.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1864"/>
              </a:spcBef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 world's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first commercial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scale power station, Calder  Hall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England opened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October 17,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1956.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25036" y="1098296"/>
            <a:ext cx="36277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71717"/>
                </a:solidFill>
                <a:latin typeface="Arial"/>
                <a:cs typeface="Arial"/>
              </a:rPr>
              <a:t>FIRST </a:t>
            </a:r>
            <a:r>
              <a:rPr sz="1800" b="1" spc="-10" dirty="0">
                <a:solidFill>
                  <a:srgbClr val="171717"/>
                </a:solidFill>
                <a:latin typeface="Arial"/>
                <a:cs typeface="Arial"/>
              </a:rPr>
              <a:t>NUCLEAR</a:t>
            </a:r>
            <a:r>
              <a:rPr sz="1800" b="1" spc="-2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71717"/>
                </a:solidFill>
                <a:latin typeface="Arial"/>
                <a:cs typeface="Arial"/>
              </a:rPr>
              <a:t>POWER-PLANT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17251" y="86334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4882" y="473709"/>
            <a:ext cx="31896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NUCLEAR</a:t>
            </a:r>
            <a:r>
              <a:rPr sz="3200" spc="-85" dirty="0"/>
              <a:t> </a:t>
            </a:r>
            <a:r>
              <a:rPr sz="3200" dirty="0"/>
              <a:t>FUEL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182116" y="2078863"/>
            <a:ext cx="8678545" cy="2110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5954395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Nuclear fuel is any material that can be consumed to derive nuclear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energy.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 most common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type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 nuclear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fuel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is	fissile elements that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can  be made to undergo nuclear fission chain reactions in a nuclear</a:t>
            </a:r>
            <a:r>
              <a:rPr sz="20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reactor.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355600" marR="455930" indent="-342900">
              <a:lnSpc>
                <a:spcPct val="100000"/>
              </a:lnSpc>
              <a:spcBef>
                <a:spcPts val="1875"/>
              </a:spcBef>
              <a:tabLst>
                <a:tab pos="354965" algn="l"/>
                <a:tab pos="2596515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most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common	nuclear fuels are 235U and 239Pu. Not all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nuclear  fuels are used in fission chain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reactions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04169" y="85013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1417" y="473709"/>
            <a:ext cx="37534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NUCLEAR</a:t>
            </a:r>
            <a:r>
              <a:rPr sz="3200" spc="-80" dirty="0"/>
              <a:t> </a:t>
            </a:r>
            <a:r>
              <a:rPr sz="3200" dirty="0"/>
              <a:t>FISSION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182116" y="1319021"/>
            <a:ext cx="8533765" cy="2110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6383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4089400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When a neutron strikes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atom	of uranium, the uranium splits into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two  lighter atoms and releases heat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simultaneously.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87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Fission of heavy elements is an exothermic reaction which can release  large amounts of energy both as electromagnetic radiation and as</a:t>
            </a:r>
            <a:r>
              <a:rPr sz="20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kinetic  energy of the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fragments.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51760" y="4337303"/>
            <a:ext cx="5714999" cy="2520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0" y="4571999"/>
            <a:ext cx="3047999" cy="228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530331" y="75869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1966" y="473709"/>
            <a:ext cx="56515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NUCLEAR CHAIN</a:t>
            </a:r>
            <a:r>
              <a:rPr sz="3200" spc="-75" dirty="0"/>
              <a:t> </a:t>
            </a:r>
            <a:r>
              <a:rPr sz="3200" dirty="0"/>
              <a:t>REACTION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79272" y="1384172"/>
            <a:ext cx="7851775" cy="357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2388235" algn="l"/>
              </a:tabLst>
            </a:pPr>
            <a:r>
              <a:rPr sz="1900" spc="1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900" spc="1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chain reaction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refers 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 process in which neutrons  released in fission produce an additional fission in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at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least one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further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nucleus. This nucleus in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turn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produces  neutrons, and the process repeats.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If 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process is  controlled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	used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nuclear power or if uncontrolled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it is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nuclear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weapons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900" spc="1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900" spc="1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U235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+ n → fission + 2 or 3 n +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200</a:t>
            </a:r>
            <a:r>
              <a:rPr sz="24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MeV</a:t>
            </a:r>
            <a:endParaRPr sz="2400">
              <a:latin typeface="Arial"/>
              <a:cs typeface="Arial"/>
            </a:endParaRPr>
          </a:p>
          <a:p>
            <a:pPr marL="354965" marR="33782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1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900" spc="1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each neutron releases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more neutrons,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then the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fissions doubles each</a:t>
            </a:r>
            <a:r>
              <a:rPr sz="24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generation.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42959" y="1331975"/>
            <a:ext cx="3749039" cy="397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517251" y="79781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9415" y="473709"/>
            <a:ext cx="2279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REA</a:t>
            </a:r>
            <a:r>
              <a:rPr sz="3600" spc="5" dirty="0"/>
              <a:t>C</a:t>
            </a:r>
            <a:r>
              <a:rPr sz="3600" spc="-65" dirty="0"/>
              <a:t>T</a:t>
            </a:r>
            <a:r>
              <a:rPr sz="3600" spc="-5" dirty="0"/>
              <a:t>OR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04800" y="617220"/>
            <a:ext cx="11416284" cy="5173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17251" y="82397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8938" y="476758"/>
            <a:ext cx="53397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COMPONENTS </a:t>
            </a:r>
            <a:r>
              <a:rPr spc="-5" dirty="0"/>
              <a:t>OF A</a:t>
            </a:r>
            <a:r>
              <a:rPr spc="-204" dirty="0"/>
              <a:t> </a:t>
            </a:r>
            <a:r>
              <a:rPr spc="-15" dirty="0"/>
              <a:t>REACTOR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1697481"/>
            <a:ext cx="2063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89D0D5"/>
                </a:solidFill>
                <a:latin typeface="Wingdings"/>
                <a:cs typeface="Wingdings"/>
              </a:rPr>
              <a:t>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2116" y="2435479"/>
            <a:ext cx="2063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89D0D5"/>
                </a:solidFill>
                <a:latin typeface="Wingdings"/>
                <a:cs typeface="Wingdings"/>
              </a:rPr>
              <a:t>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9570" y="1088491"/>
            <a:ext cx="8335009" cy="23622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333750" indent="-281305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3334385" algn="l"/>
              </a:tabLst>
            </a:pPr>
            <a:r>
              <a:rPr sz="20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Control</a:t>
            </a:r>
            <a:r>
              <a:rPr sz="2000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0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Rods</a:t>
            </a:r>
            <a:endParaRPr sz="20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994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sz="2000" spc="3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rods</a:t>
            </a:r>
            <a:r>
              <a:rPr sz="2000" spc="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made</a:t>
            </a:r>
            <a:r>
              <a:rPr sz="2000" spc="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3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material</a:t>
            </a:r>
            <a:r>
              <a:rPr sz="2000" spc="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000" spc="3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absorbs</a:t>
            </a:r>
            <a:r>
              <a:rPr sz="2000" spc="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neutrons</a:t>
            </a:r>
            <a:r>
              <a:rPr sz="2000" spc="3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000" spc="3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inserted</a:t>
            </a:r>
            <a:endParaRPr sz="2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tabLst>
                <a:tab pos="97218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the	bundle using a mechanism that can rise or lower the control</a:t>
            </a:r>
            <a:r>
              <a:rPr sz="20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rods.</a:t>
            </a:r>
            <a:endParaRPr sz="2000">
              <a:latin typeface="Arial"/>
              <a:cs typeface="Arial"/>
            </a:endParaRPr>
          </a:p>
          <a:p>
            <a:pPr marL="12700" marR="5080" indent="415925">
              <a:lnSpc>
                <a:spcPct val="100000"/>
              </a:lnSpc>
              <a:spcBef>
                <a:spcPts val="1010"/>
              </a:spcBef>
              <a:tabLst>
                <a:tab pos="993775" algn="l"/>
                <a:tab pos="1885314" algn="l"/>
                <a:tab pos="2508885" algn="l"/>
                <a:tab pos="3822700" algn="l"/>
                <a:tab pos="4772660" algn="l"/>
                <a:tab pos="5761355" algn="l"/>
                <a:tab pos="7020559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The	control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rods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essentially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contain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neutron	absorbers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like, boron,  cadmium or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indium.</a:t>
            </a:r>
            <a:endParaRPr sz="2000">
              <a:latin typeface="Arial"/>
              <a:cs typeface="Arial"/>
            </a:endParaRPr>
          </a:p>
          <a:p>
            <a:pPr marL="3318510" indent="-281305">
              <a:lnSpc>
                <a:spcPct val="100000"/>
              </a:lnSpc>
              <a:spcBef>
                <a:spcPts val="994"/>
              </a:spcBef>
              <a:buAutoNum type="arabicPeriod" startAt="2"/>
              <a:tabLst>
                <a:tab pos="3319145" algn="l"/>
              </a:tabLst>
            </a:pPr>
            <a:r>
              <a:rPr sz="20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Steam</a:t>
            </a:r>
            <a:r>
              <a:rPr sz="2000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0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Generators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2116" y="3550742"/>
            <a:ext cx="8618220" cy="1069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5"/>
              </a:spcBef>
              <a:buClr>
                <a:srgbClr val="89D0D5"/>
              </a:buClr>
              <a:buSzPct val="80000"/>
              <a:buFont typeface="Wingdings"/>
              <a:buChar char=""/>
              <a:tabLst>
                <a:tab pos="469900" algn="l"/>
                <a:tab pos="470534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Steam generators are heat exchangers used to convert water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20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steam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from heat produced in a nuclear reactor</a:t>
            </a:r>
            <a:r>
              <a:rPr sz="20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core.</a:t>
            </a:r>
            <a:endParaRPr sz="20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010"/>
              </a:spcBef>
              <a:buClr>
                <a:srgbClr val="89D0D5"/>
              </a:buClr>
              <a:buSzPct val="80000"/>
              <a:buFont typeface="Wingdings"/>
              <a:buChar char=""/>
              <a:tabLst>
                <a:tab pos="469900" algn="l"/>
                <a:tab pos="470534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Either ordinary water or heavy water is used as the</a:t>
            </a:r>
            <a:r>
              <a:rPr sz="20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coolant.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17251" y="784301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8938" y="476758"/>
            <a:ext cx="53397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COMPONENTS </a:t>
            </a:r>
            <a:r>
              <a:rPr spc="-5" dirty="0"/>
              <a:t>OF A</a:t>
            </a:r>
            <a:r>
              <a:rPr spc="-204" dirty="0"/>
              <a:t> </a:t>
            </a:r>
            <a:r>
              <a:rPr spc="-15" dirty="0"/>
              <a:t>REACTOR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1284579"/>
            <a:ext cx="8545830" cy="38360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427095">
              <a:lnSpc>
                <a:spcPct val="100000"/>
              </a:lnSpc>
              <a:spcBef>
                <a:spcPts val="109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3. </a:t>
            </a:r>
            <a:r>
              <a:rPr sz="20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Steam</a:t>
            </a:r>
            <a:r>
              <a:rPr sz="2000" u="heavy" spc="-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0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Turbine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89D0D5"/>
              </a:buClr>
              <a:buSzPct val="80000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 steam turbine is a mechanical device that extracts thermal energy</a:t>
            </a:r>
            <a:r>
              <a:rPr sz="2000" spc="-3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pressurized steam, and converts it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useful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mechanical.</a:t>
            </a:r>
            <a:endParaRPr sz="2000">
              <a:latin typeface="Arial"/>
              <a:cs typeface="Arial"/>
            </a:endParaRPr>
          </a:p>
          <a:p>
            <a:pPr marL="355600" marR="396875" indent="-342900">
              <a:lnSpc>
                <a:spcPct val="100000"/>
              </a:lnSpc>
              <a:spcBef>
                <a:spcPts val="1010"/>
              </a:spcBef>
              <a:buClr>
                <a:srgbClr val="89D0D5"/>
              </a:buClr>
              <a:buSzPct val="80000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Various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high-performance alloys and super alloys have been used</a:t>
            </a:r>
            <a:r>
              <a:rPr sz="20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for  steam generator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tubing.</a:t>
            </a:r>
            <a:endParaRPr sz="2000">
              <a:latin typeface="Arial"/>
              <a:cs typeface="Arial"/>
            </a:endParaRPr>
          </a:p>
          <a:p>
            <a:pPr marL="3435985"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4. </a:t>
            </a:r>
            <a:r>
              <a:rPr sz="20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Coolant</a:t>
            </a:r>
            <a:r>
              <a:rPr sz="2000" u="heavy" spc="-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0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Pump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89D0D5"/>
              </a:buClr>
              <a:buSzPct val="80000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 coolant pump pressurizes the coolant to pressures of the order</a:t>
            </a:r>
            <a:r>
              <a:rPr sz="20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155bar</a:t>
            </a:r>
            <a:r>
              <a:rPr sz="20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55600" marR="184150" indent="-342900">
              <a:lnSpc>
                <a:spcPct val="100000"/>
              </a:lnSpc>
              <a:spcBef>
                <a:spcPts val="1005"/>
              </a:spcBef>
              <a:buClr>
                <a:srgbClr val="89D0D5"/>
              </a:buClr>
              <a:buSzPct val="80000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 pressure of the coolant loop is maintained almost constant with</a:t>
            </a:r>
            <a:r>
              <a:rPr sz="20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  help of the pump and a pressurize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unit.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91343" y="77190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7C1B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557</Words>
  <Application>Microsoft Office PowerPoint</Application>
  <PresentationFormat>Custom</PresentationFormat>
  <Paragraphs>105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           PRESENTATION  ON NUCLEAR POWER PLANT</vt:lpstr>
      <vt:lpstr>CONTENT</vt:lpstr>
      <vt:lpstr>HISTORY OF NUCLEAR POWER-PLANT:-</vt:lpstr>
      <vt:lpstr>NUCLEAR FUEL</vt:lpstr>
      <vt:lpstr>NUCLEAR FISSION</vt:lpstr>
      <vt:lpstr>NUCLEAR CHAIN REACTION</vt:lpstr>
      <vt:lpstr>REACTOR</vt:lpstr>
      <vt:lpstr>COMPONENTS OF A REACTOR</vt:lpstr>
      <vt:lpstr>COMPONENTS OF A REACTOR</vt:lpstr>
      <vt:lpstr>COMPONENTS OF A REACTOR</vt:lpstr>
      <vt:lpstr>COMPONENTS OF A REACTOR</vt:lpstr>
      <vt:lpstr>TYPES OF NUCLEAR REACTOR</vt:lpstr>
      <vt:lpstr>HOW A NUCLEAR REACTOR WORKS</vt:lpstr>
      <vt:lpstr>NUCLEAR POWER IN INDIA</vt:lpstr>
      <vt:lpstr>Nuclear Power Plants in India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          PRESENTATION  ON NUCLEAR POWER PLANT</dc:title>
  <cp:lastModifiedBy>user</cp:lastModifiedBy>
  <cp:revision>5</cp:revision>
  <dcterms:created xsi:type="dcterms:W3CDTF">2020-08-20T07:21:40Z</dcterms:created>
  <dcterms:modified xsi:type="dcterms:W3CDTF">2020-09-08T05:33:41Z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2017-03-06T00:00:00Z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2020-08-20T00:00:00Z</vt:filetime>
  </property>
</Properties>
</file>