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688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914400" h="6858000">
                <a:moveTo>
                  <a:pt x="0" y="0"/>
                </a:moveTo>
                <a:lnTo>
                  <a:pt x="9144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68696" y="3681984"/>
            <a:ext cx="3573145" cy="3176905"/>
          </a:xfrm>
          <a:custGeom>
            <a:avLst/>
            <a:gdLst/>
            <a:ahLst/>
            <a:cxnLst/>
            <a:rect l="l" t="t" r="r" b="b"/>
            <a:pathLst>
              <a:path w="3573145" h="3176904">
                <a:moveTo>
                  <a:pt x="357263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85433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2255520" h="6858000">
                <a:moveTo>
                  <a:pt x="2255519" y="0"/>
                </a:moveTo>
                <a:lnTo>
                  <a:pt x="1532116" y="0"/>
                </a:lnTo>
                <a:lnTo>
                  <a:pt x="0" y="6857996"/>
                </a:lnTo>
                <a:lnTo>
                  <a:pt x="2255519" y="6857996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3631" y="0"/>
            <a:ext cx="1940560" cy="6858000"/>
          </a:xfrm>
          <a:custGeom>
            <a:avLst/>
            <a:gdLst/>
            <a:ahLst/>
            <a:cxnLst/>
            <a:rect l="l" t="t" r="r" b="b"/>
            <a:pathLst>
              <a:path w="1940559" h="6858000">
                <a:moveTo>
                  <a:pt x="1940367" y="0"/>
                </a:moveTo>
                <a:lnTo>
                  <a:pt x="0" y="0"/>
                </a:lnTo>
                <a:lnTo>
                  <a:pt x="905952" y="6857996"/>
                </a:lnTo>
                <a:lnTo>
                  <a:pt x="1940367" y="6857996"/>
                </a:lnTo>
                <a:lnTo>
                  <a:pt x="194036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99504" y="3048000"/>
            <a:ext cx="2444750" cy="3810000"/>
          </a:xfrm>
          <a:custGeom>
            <a:avLst/>
            <a:gdLst/>
            <a:ahLst/>
            <a:cxnLst/>
            <a:rect l="l" t="t" r="r" b="b"/>
            <a:pathLst>
              <a:path w="2444750" h="3810000">
                <a:moveTo>
                  <a:pt x="2444496" y="0"/>
                </a:moveTo>
                <a:lnTo>
                  <a:pt x="0" y="3809999"/>
                </a:lnTo>
                <a:lnTo>
                  <a:pt x="2444496" y="38099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03722" y="0"/>
            <a:ext cx="2137410" cy="6858000"/>
          </a:xfrm>
          <a:custGeom>
            <a:avLst/>
            <a:gdLst/>
            <a:ahLst/>
            <a:cxnLst/>
            <a:rect l="l" t="t" r="r" b="b"/>
            <a:pathLst>
              <a:path w="2137409" h="6858000">
                <a:moveTo>
                  <a:pt x="2137229" y="0"/>
                </a:moveTo>
                <a:lnTo>
                  <a:pt x="0" y="0"/>
                </a:lnTo>
                <a:lnTo>
                  <a:pt x="1849700" y="6857996"/>
                </a:lnTo>
                <a:lnTo>
                  <a:pt x="2137229" y="6857996"/>
                </a:lnTo>
                <a:lnTo>
                  <a:pt x="213722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74736" y="0"/>
            <a:ext cx="966469" cy="6858000"/>
          </a:xfrm>
          <a:custGeom>
            <a:avLst/>
            <a:gdLst/>
            <a:ahLst/>
            <a:cxnLst/>
            <a:rect l="l" t="t" r="r" b="b"/>
            <a:pathLst>
              <a:path w="966470" h="6858000">
                <a:moveTo>
                  <a:pt x="966215" y="0"/>
                </a:moveTo>
                <a:lnTo>
                  <a:pt x="762760" y="0"/>
                </a:lnTo>
                <a:lnTo>
                  <a:pt x="0" y="6857996"/>
                </a:lnTo>
                <a:lnTo>
                  <a:pt x="966215" y="6857996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04799" y="0"/>
            <a:ext cx="936625" cy="6858000"/>
          </a:xfrm>
          <a:custGeom>
            <a:avLst/>
            <a:gdLst/>
            <a:ahLst/>
            <a:cxnLst/>
            <a:rect l="l" t="t" r="r" b="b"/>
            <a:pathLst>
              <a:path w="936625" h="6858000">
                <a:moveTo>
                  <a:pt x="936152" y="0"/>
                </a:moveTo>
                <a:lnTo>
                  <a:pt x="0" y="0"/>
                </a:lnTo>
                <a:lnTo>
                  <a:pt x="830868" y="6857996"/>
                </a:lnTo>
                <a:lnTo>
                  <a:pt x="936152" y="6857996"/>
                </a:lnTo>
                <a:lnTo>
                  <a:pt x="9361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78495" y="3590544"/>
            <a:ext cx="1362710" cy="3267710"/>
          </a:xfrm>
          <a:custGeom>
            <a:avLst/>
            <a:gdLst/>
            <a:ahLst/>
            <a:cxnLst/>
            <a:rect l="l" t="t" r="r" b="b"/>
            <a:pathLst>
              <a:path w="1362709" h="3267709">
                <a:moveTo>
                  <a:pt x="1362455" y="0"/>
                </a:moveTo>
                <a:lnTo>
                  <a:pt x="0" y="3267455"/>
                </a:lnTo>
                <a:lnTo>
                  <a:pt x="1362455" y="3267455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6841" y="629158"/>
            <a:ext cx="797031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688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914400" h="6858000">
                <a:moveTo>
                  <a:pt x="0" y="0"/>
                </a:moveTo>
                <a:lnTo>
                  <a:pt x="9144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68696" y="3681984"/>
            <a:ext cx="3573145" cy="3176905"/>
          </a:xfrm>
          <a:custGeom>
            <a:avLst/>
            <a:gdLst/>
            <a:ahLst/>
            <a:cxnLst/>
            <a:rect l="l" t="t" r="r" b="b"/>
            <a:pathLst>
              <a:path w="3573145" h="3176904">
                <a:moveTo>
                  <a:pt x="357263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85433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2255520" h="6858000">
                <a:moveTo>
                  <a:pt x="2255519" y="0"/>
                </a:moveTo>
                <a:lnTo>
                  <a:pt x="1532116" y="0"/>
                </a:lnTo>
                <a:lnTo>
                  <a:pt x="0" y="6857996"/>
                </a:lnTo>
                <a:lnTo>
                  <a:pt x="2255519" y="6857996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3631" y="0"/>
            <a:ext cx="1940560" cy="6858000"/>
          </a:xfrm>
          <a:custGeom>
            <a:avLst/>
            <a:gdLst/>
            <a:ahLst/>
            <a:cxnLst/>
            <a:rect l="l" t="t" r="r" b="b"/>
            <a:pathLst>
              <a:path w="1940559" h="6858000">
                <a:moveTo>
                  <a:pt x="1940367" y="0"/>
                </a:moveTo>
                <a:lnTo>
                  <a:pt x="0" y="0"/>
                </a:lnTo>
                <a:lnTo>
                  <a:pt x="905952" y="6857996"/>
                </a:lnTo>
                <a:lnTo>
                  <a:pt x="1940367" y="6857996"/>
                </a:lnTo>
                <a:lnTo>
                  <a:pt x="194036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99504" y="3048000"/>
            <a:ext cx="2444750" cy="3810000"/>
          </a:xfrm>
          <a:custGeom>
            <a:avLst/>
            <a:gdLst/>
            <a:ahLst/>
            <a:cxnLst/>
            <a:rect l="l" t="t" r="r" b="b"/>
            <a:pathLst>
              <a:path w="2444750" h="3810000">
                <a:moveTo>
                  <a:pt x="2444496" y="0"/>
                </a:moveTo>
                <a:lnTo>
                  <a:pt x="0" y="3809999"/>
                </a:lnTo>
                <a:lnTo>
                  <a:pt x="2444496" y="38099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03722" y="0"/>
            <a:ext cx="2137410" cy="6858000"/>
          </a:xfrm>
          <a:custGeom>
            <a:avLst/>
            <a:gdLst/>
            <a:ahLst/>
            <a:cxnLst/>
            <a:rect l="l" t="t" r="r" b="b"/>
            <a:pathLst>
              <a:path w="2137409" h="6858000">
                <a:moveTo>
                  <a:pt x="2137229" y="0"/>
                </a:moveTo>
                <a:lnTo>
                  <a:pt x="0" y="0"/>
                </a:lnTo>
                <a:lnTo>
                  <a:pt x="1849700" y="6857996"/>
                </a:lnTo>
                <a:lnTo>
                  <a:pt x="2137229" y="6857996"/>
                </a:lnTo>
                <a:lnTo>
                  <a:pt x="213722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74736" y="0"/>
            <a:ext cx="966469" cy="6858000"/>
          </a:xfrm>
          <a:custGeom>
            <a:avLst/>
            <a:gdLst/>
            <a:ahLst/>
            <a:cxnLst/>
            <a:rect l="l" t="t" r="r" b="b"/>
            <a:pathLst>
              <a:path w="966470" h="6858000">
                <a:moveTo>
                  <a:pt x="966215" y="0"/>
                </a:moveTo>
                <a:lnTo>
                  <a:pt x="762760" y="0"/>
                </a:lnTo>
                <a:lnTo>
                  <a:pt x="0" y="6857996"/>
                </a:lnTo>
                <a:lnTo>
                  <a:pt x="966215" y="6857996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04799" y="0"/>
            <a:ext cx="936625" cy="6858000"/>
          </a:xfrm>
          <a:custGeom>
            <a:avLst/>
            <a:gdLst/>
            <a:ahLst/>
            <a:cxnLst/>
            <a:rect l="l" t="t" r="r" b="b"/>
            <a:pathLst>
              <a:path w="936625" h="6858000">
                <a:moveTo>
                  <a:pt x="936152" y="0"/>
                </a:moveTo>
                <a:lnTo>
                  <a:pt x="0" y="0"/>
                </a:lnTo>
                <a:lnTo>
                  <a:pt x="830868" y="6857996"/>
                </a:lnTo>
                <a:lnTo>
                  <a:pt x="936152" y="6857996"/>
                </a:lnTo>
                <a:lnTo>
                  <a:pt x="9361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78495" y="3590544"/>
            <a:ext cx="1362710" cy="3267710"/>
          </a:xfrm>
          <a:custGeom>
            <a:avLst/>
            <a:gdLst/>
            <a:ahLst/>
            <a:cxnLst/>
            <a:rect l="l" t="t" r="r" b="b"/>
            <a:pathLst>
              <a:path w="1362709" h="3267709">
                <a:moveTo>
                  <a:pt x="1362455" y="0"/>
                </a:moveTo>
                <a:lnTo>
                  <a:pt x="0" y="3267455"/>
                </a:lnTo>
                <a:lnTo>
                  <a:pt x="1362455" y="3267455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24330" y="766391"/>
            <a:ext cx="5388083" cy="522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688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914400" h="6858000">
                <a:moveTo>
                  <a:pt x="0" y="0"/>
                </a:moveTo>
                <a:lnTo>
                  <a:pt x="9144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68696" y="3681984"/>
            <a:ext cx="3573145" cy="3176905"/>
          </a:xfrm>
          <a:custGeom>
            <a:avLst/>
            <a:gdLst/>
            <a:ahLst/>
            <a:cxnLst/>
            <a:rect l="l" t="t" r="r" b="b"/>
            <a:pathLst>
              <a:path w="3573145" h="3176904">
                <a:moveTo>
                  <a:pt x="357263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85433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2255520" h="6858000">
                <a:moveTo>
                  <a:pt x="2255519" y="0"/>
                </a:moveTo>
                <a:lnTo>
                  <a:pt x="1532116" y="0"/>
                </a:lnTo>
                <a:lnTo>
                  <a:pt x="0" y="6857996"/>
                </a:lnTo>
                <a:lnTo>
                  <a:pt x="2255519" y="6857996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3631" y="0"/>
            <a:ext cx="1940560" cy="6858000"/>
          </a:xfrm>
          <a:custGeom>
            <a:avLst/>
            <a:gdLst/>
            <a:ahLst/>
            <a:cxnLst/>
            <a:rect l="l" t="t" r="r" b="b"/>
            <a:pathLst>
              <a:path w="1940559" h="6858000">
                <a:moveTo>
                  <a:pt x="1940367" y="0"/>
                </a:moveTo>
                <a:lnTo>
                  <a:pt x="0" y="0"/>
                </a:lnTo>
                <a:lnTo>
                  <a:pt x="905952" y="6857996"/>
                </a:lnTo>
                <a:lnTo>
                  <a:pt x="1940367" y="6857996"/>
                </a:lnTo>
                <a:lnTo>
                  <a:pt x="194036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99504" y="3048000"/>
            <a:ext cx="2444750" cy="3810000"/>
          </a:xfrm>
          <a:custGeom>
            <a:avLst/>
            <a:gdLst/>
            <a:ahLst/>
            <a:cxnLst/>
            <a:rect l="l" t="t" r="r" b="b"/>
            <a:pathLst>
              <a:path w="2444750" h="3810000">
                <a:moveTo>
                  <a:pt x="2444496" y="0"/>
                </a:moveTo>
                <a:lnTo>
                  <a:pt x="0" y="3809999"/>
                </a:lnTo>
                <a:lnTo>
                  <a:pt x="2444496" y="38099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03722" y="0"/>
            <a:ext cx="2137410" cy="6858000"/>
          </a:xfrm>
          <a:custGeom>
            <a:avLst/>
            <a:gdLst/>
            <a:ahLst/>
            <a:cxnLst/>
            <a:rect l="l" t="t" r="r" b="b"/>
            <a:pathLst>
              <a:path w="2137409" h="6858000">
                <a:moveTo>
                  <a:pt x="2137229" y="0"/>
                </a:moveTo>
                <a:lnTo>
                  <a:pt x="0" y="0"/>
                </a:lnTo>
                <a:lnTo>
                  <a:pt x="1849700" y="6857996"/>
                </a:lnTo>
                <a:lnTo>
                  <a:pt x="2137229" y="6857996"/>
                </a:lnTo>
                <a:lnTo>
                  <a:pt x="213722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74736" y="0"/>
            <a:ext cx="966469" cy="6858000"/>
          </a:xfrm>
          <a:custGeom>
            <a:avLst/>
            <a:gdLst/>
            <a:ahLst/>
            <a:cxnLst/>
            <a:rect l="l" t="t" r="r" b="b"/>
            <a:pathLst>
              <a:path w="966470" h="6858000">
                <a:moveTo>
                  <a:pt x="966215" y="0"/>
                </a:moveTo>
                <a:lnTo>
                  <a:pt x="762760" y="0"/>
                </a:lnTo>
                <a:lnTo>
                  <a:pt x="0" y="6857996"/>
                </a:lnTo>
                <a:lnTo>
                  <a:pt x="966215" y="6857996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04799" y="0"/>
            <a:ext cx="936625" cy="6858000"/>
          </a:xfrm>
          <a:custGeom>
            <a:avLst/>
            <a:gdLst/>
            <a:ahLst/>
            <a:cxnLst/>
            <a:rect l="l" t="t" r="r" b="b"/>
            <a:pathLst>
              <a:path w="936625" h="6858000">
                <a:moveTo>
                  <a:pt x="936152" y="0"/>
                </a:moveTo>
                <a:lnTo>
                  <a:pt x="0" y="0"/>
                </a:lnTo>
                <a:lnTo>
                  <a:pt x="830868" y="6857996"/>
                </a:lnTo>
                <a:lnTo>
                  <a:pt x="936152" y="6857996"/>
                </a:lnTo>
                <a:lnTo>
                  <a:pt x="9361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78495" y="3590544"/>
            <a:ext cx="1362710" cy="3267710"/>
          </a:xfrm>
          <a:custGeom>
            <a:avLst/>
            <a:gdLst/>
            <a:ahLst/>
            <a:cxnLst/>
            <a:rect l="l" t="t" r="r" b="b"/>
            <a:pathLst>
              <a:path w="1362709" h="3267709">
                <a:moveTo>
                  <a:pt x="1362455" y="0"/>
                </a:moveTo>
                <a:lnTo>
                  <a:pt x="0" y="3267455"/>
                </a:lnTo>
                <a:lnTo>
                  <a:pt x="1362455" y="3267455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688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914400" h="6858000">
                <a:moveTo>
                  <a:pt x="0" y="0"/>
                </a:moveTo>
                <a:lnTo>
                  <a:pt x="9144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68696" y="3681984"/>
            <a:ext cx="3573145" cy="3176905"/>
          </a:xfrm>
          <a:custGeom>
            <a:avLst/>
            <a:gdLst/>
            <a:ahLst/>
            <a:cxnLst/>
            <a:rect l="l" t="t" r="r" b="b"/>
            <a:pathLst>
              <a:path w="3573145" h="3176904">
                <a:moveTo>
                  <a:pt x="357263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85433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2255520" h="6858000">
                <a:moveTo>
                  <a:pt x="2255519" y="0"/>
                </a:moveTo>
                <a:lnTo>
                  <a:pt x="1532116" y="0"/>
                </a:lnTo>
                <a:lnTo>
                  <a:pt x="0" y="6857996"/>
                </a:lnTo>
                <a:lnTo>
                  <a:pt x="2255519" y="6857996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3631" y="0"/>
            <a:ext cx="1940560" cy="6858000"/>
          </a:xfrm>
          <a:custGeom>
            <a:avLst/>
            <a:gdLst/>
            <a:ahLst/>
            <a:cxnLst/>
            <a:rect l="l" t="t" r="r" b="b"/>
            <a:pathLst>
              <a:path w="1940559" h="6858000">
                <a:moveTo>
                  <a:pt x="1940367" y="0"/>
                </a:moveTo>
                <a:lnTo>
                  <a:pt x="0" y="0"/>
                </a:lnTo>
                <a:lnTo>
                  <a:pt x="905952" y="6857996"/>
                </a:lnTo>
                <a:lnTo>
                  <a:pt x="1940367" y="6857996"/>
                </a:lnTo>
                <a:lnTo>
                  <a:pt x="194036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99504" y="3048000"/>
            <a:ext cx="2444750" cy="3810000"/>
          </a:xfrm>
          <a:custGeom>
            <a:avLst/>
            <a:gdLst/>
            <a:ahLst/>
            <a:cxnLst/>
            <a:rect l="l" t="t" r="r" b="b"/>
            <a:pathLst>
              <a:path w="2444750" h="3810000">
                <a:moveTo>
                  <a:pt x="2444496" y="0"/>
                </a:moveTo>
                <a:lnTo>
                  <a:pt x="0" y="3809999"/>
                </a:lnTo>
                <a:lnTo>
                  <a:pt x="2444496" y="38099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03722" y="0"/>
            <a:ext cx="2137410" cy="6858000"/>
          </a:xfrm>
          <a:custGeom>
            <a:avLst/>
            <a:gdLst/>
            <a:ahLst/>
            <a:cxnLst/>
            <a:rect l="l" t="t" r="r" b="b"/>
            <a:pathLst>
              <a:path w="2137409" h="6858000">
                <a:moveTo>
                  <a:pt x="2137229" y="0"/>
                </a:moveTo>
                <a:lnTo>
                  <a:pt x="0" y="0"/>
                </a:lnTo>
                <a:lnTo>
                  <a:pt x="1849700" y="6857996"/>
                </a:lnTo>
                <a:lnTo>
                  <a:pt x="2137229" y="6857996"/>
                </a:lnTo>
                <a:lnTo>
                  <a:pt x="213722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74736" y="0"/>
            <a:ext cx="966469" cy="6858000"/>
          </a:xfrm>
          <a:custGeom>
            <a:avLst/>
            <a:gdLst/>
            <a:ahLst/>
            <a:cxnLst/>
            <a:rect l="l" t="t" r="r" b="b"/>
            <a:pathLst>
              <a:path w="966470" h="6858000">
                <a:moveTo>
                  <a:pt x="966215" y="0"/>
                </a:moveTo>
                <a:lnTo>
                  <a:pt x="762760" y="0"/>
                </a:lnTo>
                <a:lnTo>
                  <a:pt x="0" y="6857996"/>
                </a:lnTo>
                <a:lnTo>
                  <a:pt x="966215" y="6857996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04799" y="0"/>
            <a:ext cx="936625" cy="6858000"/>
          </a:xfrm>
          <a:custGeom>
            <a:avLst/>
            <a:gdLst/>
            <a:ahLst/>
            <a:cxnLst/>
            <a:rect l="l" t="t" r="r" b="b"/>
            <a:pathLst>
              <a:path w="936625" h="6858000">
                <a:moveTo>
                  <a:pt x="936152" y="0"/>
                </a:moveTo>
                <a:lnTo>
                  <a:pt x="0" y="0"/>
                </a:lnTo>
                <a:lnTo>
                  <a:pt x="830868" y="6857996"/>
                </a:lnTo>
                <a:lnTo>
                  <a:pt x="936152" y="6857996"/>
                </a:lnTo>
                <a:lnTo>
                  <a:pt x="9361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78495" y="3590544"/>
            <a:ext cx="1362710" cy="3267710"/>
          </a:xfrm>
          <a:custGeom>
            <a:avLst/>
            <a:gdLst/>
            <a:ahLst/>
            <a:cxnLst/>
            <a:rect l="l" t="t" r="r" b="b"/>
            <a:pathLst>
              <a:path w="1362709" h="3267709">
                <a:moveTo>
                  <a:pt x="1362455" y="0"/>
                </a:moveTo>
                <a:lnTo>
                  <a:pt x="0" y="3267455"/>
                </a:lnTo>
                <a:lnTo>
                  <a:pt x="1362455" y="3267455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30682"/>
            <a:ext cx="8072119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776" y="1540509"/>
            <a:ext cx="8448446" cy="3887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harge_carrier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a-citta-vita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tr.ac.in/departments/AH/pages/Projects+Solar_Energy_use_in_IITR.html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pv.energytrend.com/features/20141216-79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www.che.iitm.ac.in/" TargetMode="External"/><Relationship Id="rId4" Type="http://schemas.openxmlformats.org/officeDocument/2006/relationships/hyperlink" Target="http://www.recgroup.com/en/tech/the-future-of-sola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611" y="629158"/>
            <a:ext cx="4761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80" dirty="0">
                <a:latin typeface="Trebuchet MS"/>
                <a:cs typeface="Trebuchet MS"/>
              </a:rPr>
              <a:t>PHOTOVOLTAIC</a:t>
            </a:r>
            <a:r>
              <a:rPr sz="3600" b="0" spc="-50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SYSTEM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133600"/>
            <a:ext cx="3247644" cy="290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29158"/>
            <a:ext cx="518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Construction </a:t>
            </a:r>
            <a:r>
              <a:rPr sz="3600" b="0" dirty="0">
                <a:latin typeface="Trebuchet MS"/>
                <a:cs typeface="Trebuchet MS"/>
              </a:rPr>
              <a:t>of </a:t>
            </a:r>
            <a:r>
              <a:rPr sz="3600" b="0" spc="-5" dirty="0">
                <a:latin typeface="Trebuchet MS"/>
                <a:cs typeface="Trebuchet MS"/>
              </a:rPr>
              <a:t>solar</a:t>
            </a:r>
            <a:r>
              <a:rPr sz="3600" b="0" spc="-45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cell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52600"/>
            <a:ext cx="5279136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1228" y="2251328"/>
            <a:ext cx="200913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0820" algn="l"/>
              </a:tabLst>
            </a:pPr>
            <a:r>
              <a:rPr sz="2400" spc="-5" dirty="0">
                <a:latin typeface="Trebuchet MS"/>
                <a:cs typeface="Trebuchet MS"/>
              </a:rPr>
              <a:t>Glass</a:t>
            </a:r>
            <a:endParaRPr sz="2400">
              <a:latin typeface="Trebuchet MS"/>
              <a:cs typeface="Trebuchet MS"/>
            </a:endParaRPr>
          </a:p>
          <a:p>
            <a:pPr marL="120014" indent="-107950">
              <a:lnSpc>
                <a:spcPct val="100000"/>
              </a:lnSpc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Trebuchet MS"/>
                <a:cs typeface="Trebuchet MS"/>
              </a:rPr>
              <a:t>Metal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contact</a:t>
            </a:r>
            <a:endParaRPr sz="2400">
              <a:latin typeface="Trebuchet MS"/>
              <a:cs typeface="Trebuchet MS"/>
            </a:endParaRPr>
          </a:p>
          <a:p>
            <a:pPr marL="120014" indent="-107950">
              <a:lnSpc>
                <a:spcPct val="100000"/>
              </a:lnSpc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Trebuchet MS"/>
                <a:cs typeface="Trebuchet MS"/>
              </a:rPr>
              <a:t>P-n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junction</a:t>
            </a:r>
            <a:endParaRPr sz="2400">
              <a:latin typeface="Trebuchet MS"/>
              <a:cs typeface="Trebuchet MS"/>
            </a:endParaRPr>
          </a:p>
          <a:p>
            <a:pPr marL="12700" marR="144780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spc="-10" dirty="0">
                <a:latin typeface="Trebuchet MS"/>
                <a:cs typeface="Trebuchet MS"/>
              </a:rPr>
              <a:t>p-type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semi  </a:t>
            </a:r>
            <a:r>
              <a:rPr sz="2400" spc="-5" dirty="0">
                <a:latin typeface="Trebuchet MS"/>
                <a:cs typeface="Trebuchet MS"/>
              </a:rPr>
              <a:t>conductor</a:t>
            </a:r>
            <a:endParaRPr sz="2400">
              <a:latin typeface="Trebuchet MS"/>
              <a:cs typeface="Trebuchet MS"/>
            </a:endParaRPr>
          </a:p>
          <a:p>
            <a:pPr marL="12700" marR="211454">
              <a:lnSpc>
                <a:spcPct val="100000"/>
              </a:lnSpc>
              <a:buFont typeface="Wingdings"/>
              <a:buChar char=""/>
              <a:tabLst>
                <a:tab pos="153035" algn="l"/>
              </a:tabLst>
            </a:pPr>
            <a:r>
              <a:rPr sz="2400" spc="-5" dirty="0">
                <a:latin typeface="Trebuchet MS"/>
                <a:cs typeface="Trebuchet MS"/>
              </a:rPr>
              <a:t>N-type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semi  </a:t>
            </a:r>
            <a:r>
              <a:rPr sz="2400" spc="-5" dirty="0">
                <a:latin typeface="Trebuchet MS"/>
                <a:cs typeface="Trebuchet MS"/>
              </a:rPr>
              <a:t>conductor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5254"/>
            <a:ext cx="6297295" cy="551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351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75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type semiconductors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holes are the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majority carriers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electrons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  minority carriers.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type semiconductors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are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created by doping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endParaRPr sz="2200">
              <a:latin typeface="Trebuchet MS"/>
              <a:cs typeface="Trebuchet MS"/>
            </a:endParaRPr>
          </a:p>
          <a:p>
            <a:pPr marL="355600" marR="106045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intrinsic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semiconductor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with acceptor  impurities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(or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doping a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n-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type 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semiconductor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). A common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type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dopant</a:t>
            </a:r>
            <a:r>
              <a:rPr sz="22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 silicon is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boron.</a:t>
            </a:r>
            <a:endParaRPr sz="2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75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N-type semiconductors have a larger electron  concentration than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hole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concentration. The  phrase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'n-type' comes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from the negative  charge of the electron. In 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n-type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semiconductors, electrons are the </a:t>
            </a:r>
            <a:r>
              <a:rPr sz="2200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majority </a:t>
            </a:r>
            <a:r>
              <a:rPr sz="2200" spc="-10" dirty="0">
                <a:solidFill>
                  <a:srgbClr val="99C93B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u="heavy" spc="-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carriers</a:t>
            </a:r>
            <a:r>
              <a:rPr sz="2200" spc="-5" dirty="0">
                <a:solidFill>
                  <a:srgbClr val="99C93B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and holes are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the </a:t>
            </a:r>
            <a:r>
              <a:rPr sz="2200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minority </a:t>
            </a:r>
            <a:r>
              <a:rPr sz="2200" u="heavy" spc="-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carriers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.). A  common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dopant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n-type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silicon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is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phosphorus.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84861"/>
            <a:ext cx="3769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Palatino Linotype"/>
                <a:cs typeface="Palatino Linotype"/>
              </a:rPr>
              <a:t>Applications </a:t>
            </a:r>
            <a:r>
              <a:rPr sz="3600" b="0" dirty="0">
                <a:latin typeface="Palatino Linotype"/>
                <a:cs typeface="Palatino Linotype"/>
              </a:rPr>
              <a:t>@</a:t>
            </a:r>
            <a:r>
              <a:rPr sz="3600" b="0" spc="-45" dirty="0">
                <a:latin typeface="Palatino Linotype"/>
                <a:cs typeface="Palatino Linotype"/>
              </a:rPr>
              <a:t> </a:t>
            </a:r>
            <a:r>
              <a:rPr sz="3600" b="0" dirty="0">
                <a:latin typeface="Palatino Linotype"/>
                <a:cs typeface="Palatino Linotype"/>
              </a:rPr>
              <a:t>PV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5660" marR="81280" indent="-342900">
              <a:lnSpc>
                <a:spcPct val="100000"/>
              </a:lnSpc>
              <a:spcBef>
                <a:spcPts val="105"/>
              </a:spcBef>
              <a:tabLst>
                <a:tab pos="835660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latin typeface="Palatino Linotype"/>
                <a:cs typeface="Palatino Linotype"/>
              </a:rPr>
              <a:t>Commercial Lighting: </a:t>
            </a:r>
            <a:r>
              <a:rPr dirty="0"/>
              <a:t>PV </a:t>
            </a:r>
            <a:r>
              <a:rPr spc="-10" dirty="0"/>
              <a:t>powered </a:t>
            </a:r>
            <a:r>
              <a:rPr spc="-5" dirty="0"/>
              <a:t>lighting systems </a:t>
            </a:r>
            <a:r>
              <a:rPr dirty="0"/>
              <a:t>are reliable  and low cost </a:t>
            </a:r>
            <a:r>
              <a:rPr spc="-5" dirty="0"/>
              <a:t>alternative. </a:t>
            </a:r>
            <a:r>
              <a:rPr spc="-25" dirty="0"/>
              <a:t>Security, </a:t>
            </a:r>
            <a:r>
              <a:rPr spc="-5" dirty="0"/>
              <a:t>billboard sign, </a:t>
            </a:r>
            <a:r>
              <a:rPr dirty="0"/>
              <a:t>area, and outdoor  </a:t>
            </a:r>
            <a:r>
              <a:rPr spc="-5" dirty="0"/>
              <a:t>lighting </a:t>
            </a:r>
            <a:r>
              <a:rPr dirty="0"/>
              <a:t>are all </a:t>
            </a:r>
            <a:r>
              <a:rPr spc="-5" dirty="0"/>
              <a:t>viable </a:t>
            </a:r>
            <a:r>
              <a:rPr dirty="0"/>
              <a:t>applications for</a:t>
            </a:r>
            <a:r>
              <a:rPr spc="-60" dirty="0"/>
              <a:t> </a:t>
            </a:r>
            <a:r>
              <a:rPr dirty="0"/>
              <a:t>PV</a:t>
            </a:r>
            <a:endParaRPr sz="1400">
              <a:latin typeface="Palatino Linotype"/>
              <a:cs typeface="Palatino Linotype"/>
            </a:endParaRPr>
          </a:p>
          <a:p>
            <a:pPr marL="835660" marR="414655" indent="-342900">
              <a:lnSpc>
                <a:spcPct val="100000"/>
              </a:lnSpc>
              <a:spcBef>
                <a:spcPts val="994"/>
              </a:spcBef>
              <a:tabLst>
                <a:tab pos="835660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latin typeface="Palatino Linotype"/>
                <a:cs typeface="Palatino Linotype"/>
              </a:rPr>
              <a:t>Consumer electronics: </a:t>
            </a:r>
            <a:r>
              <a:rPr dirty="0"/>
              <a:t>Solar </a:t>
            </a:r>
            <a:r>
              <a:rPr spc="-10" dirty="0"/>
              <a:t>powered </a:t>
            </a:r>
            <a:r>
              <a:rPr spc="-5" dirty="0"/>
              <a:t>watches, </a:t>
            </a:r>
            <a:r>
              <a:rPr dirty="0"/>
              <a:t>calculators, and  cameras are all </a:t>
            </a:r>
            <a:r>
              <a:rPr spc="-5" dirty="0"/>
              <a:t>everyday </a:t>
            </a:r>
            <a:r>
              <a:rPr dirty="0"/>
              <a:t>applications for PV</a:t>
            </a:r>
            <a:r>
              <a:rPr spc="-75" dirty="0"/>
              <a:t> </a:t>
            </a:r>
            <a:r>
              <a:rPr spc="-5" dirty="0"/>
              <a:t>technologies.</a:t>
            </a:r>
            <a:endParaRPr sz="1400">
              <a:latin typeface="Palatino Linotype"/>
              <a:cs typeface="Palatino Linotype"/>
            </a:endParaRPr>
          </a:p>
          <a:p>
            <a:pPr marL="492759">
              <a:lnSpc>
                <a:spcPct val="100000"/>
              </a:lnSpc>
              <a:spcBef>
                <a:spcPts val="1000"/>
              </a:spcBef>
              <a:tabLst>
                <a:tab pos="835660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b="1" spc="-10" dirty="0">
                <a:latin typeface="Palatino Linotype"/>
                <a:cs typeface="Palatino Linotype"/>
              </a:rPr>
              <a:t>Telecommunications</a:t>
            </a:r>
            <a:endParaRPr sz="1400">
              <a:latin typeface="Palatino Linotype"/>
              <a:cs typeface="Palatino Linotype"/>
            </a:endParaRPr>
          </a:p>
          <a:p>
            <a:pPr marL="835660" marR="31115" indent="-342900">
              <a:lnSpc>
                <a:spcPct val="100000"/>
              </a:lnSpc>
              <a:spcBef>
                <a:spcPts val="1010"/>
              </a:spcBef>
              <a:tabLst>
                <a:tab pos="835660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latin typeface="Palatino Linotype"/>
                <a:cs typeface="Palatino Linotype"/>
              </a:rPr>
              <a:t>Residential </a:t>
            </a:r>
            <a:r>
              <a:rPr b="1" spc="-5" dirty="0">
                <a:latin typeface="Palatino Linotype"/>
                <a:cs typeface="Palatino Linotype"/>
              </a:rPr>
              <a:t>Power: </a:t>
            </a:r>
            <a:r>
              <a:rPr b="1" dirty="0">
                <a:latin typeface="Palatino Linotype"/>
                <a:cs typeface="Palatino Linotype"/>
              </a:rPr>
              <a:t>A residence located </a:t>
            </a:r>
            <a:r>
              <a:rPr b="1" spc="-5" dirty="0">
                <a:latin typeface="Palatino Linotype"/>
                <a:cs typeface="Palatino Linotype"/>
              </a:rPr>
              <a:t>more </a:t>
            </a:r>
            <a:r>
              <a:rPr b="1" dirty="0">
                <a:latin typeface="Palatino Linotype"/>
                <a:cs typeface="Palatino Linotype"/>
              </a:rPr>
              <a:t>than a mile </a:t>
            </a:r>
            <a:r>
              <a:rPr b="1" spc="-5" dirty="0">
                <a:latin typeface="Palatino Linotype"/>
                <a:cs typeface="Palatino Linotype"/>
              </a:rPr>
              <a:t>from</a:t>
            </a:r>
            <a:r>
              <a:rPr b="1" spc="-200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the  electric grid can install a PV system </a:t>
            </a:r>
            <a:r>
              <a:rPr b="1" spc="-5" dirty="0">
                <a:latin typeface="Palatino Linotype"/>
                <a:cs typeface="Palatino Linotype"/>
              </a:rPr>
              <a:t>more </a:t>
            </a:r>
            <a:r>
              <a:rPr b="1" dirty="0">
                <a:latin typeface="Palatino Linotype"/>
                <a:cs typeface="Palatino Linotype"/>
              </a:rPr>
              <a:t>inexpensively than  extending the electric</a:t>
            </a:r>
            <a:r>
              <a:rPr b="1" spc="-95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grid</a:t>
            </a:r>
            <a:endParaRPr sz="1400">
              <a:latin typeface="Palatino Linotype"/>
              <a:cs typeface="Palatino Linotype"/>
            </a:endParaRPr>
          </a:p>
          <a:p>
            <a:pPr marL="899160" algn="ctr">
              <a:lnSpc>
                <a:spcPct val="100000"/>
              </a:lnSpc>
              <a:spcBef>
                <a:spcPts val="994"/>
              </a:spcBef>
            </a:pPr>
            <a:r>
              <a:rPr spc="-10" dirty="0"/>
              <a:t>(Over </a:t>
            </a:r>
            <a:r>
              <a:rPr spc="5" dirty="0"/>
              <a:t>500,000 </a:t>
            </a:r>
            <a:r>
              <a:rPr spc="-5" dirty="0"/>
              <a:t>homes worldwide use </a:t>
            </a:r>
            <a:r>
              <a:rPr dirty="0"/>
              <a:t>PV </a:t>
            </a:r>
            <a:r>
              <a:rPr spc="-10" dirty="0"/>
              <a:t>power </a:t>
            </a:r>
            <a:r>
              <a:rPr dirty="0"/>
              <a:t>as </a:t>
            </a:r>
            <a:r>
              <a:rPr spc="-5" dirty="0"/>
              <a:t>their </a:t>
            </a:r>
            <a:r>
              <a:rPr dirty="0"/>
              <a:t>only</a:t>
            </a:r>
            <a:r>
              <a:rPr spc="-55" dirty="0"/>
              <a:t> </a:t>
            </a:r>
            <a:r>
              <a:rPr dirty="0"/>
              <a:t>source</a:t>
            </a:r>
          </a:p>
          <a:p>
            <a:pPr marL="927735" algn="ctr">
              <a:lnSpc>
                <a:spcPct val="100000"/>
              </a:lnSpc>
            </a:pPr>
            <a:r>
              <a:rPr dirty="0"/>
              <a:t>of</a:t>
            </a:r>
            <a:r>
              <a:rPr spc="-20" dirty="0"/>
              <a:t> </a:t>
            </a:r>
            <a:r>
              <a:rPr dirty="0"/>
              <a:t>electricity)</a:t>
            </a:r>
          </a:p>
        </p:txBody>
      </p:sp>
      <p:sp>
        <p:nvSpPr>
          <p:cNvPr id="5" name="object 5"/>
          <p:cNvSpPr/>
          <p:nvPr/>
        </p:nvSpPr>
        <p:spPr>
          <a:xfrm>
            <a:off x="304800" y="228600"/>
            <a:ext cx="8610600" cy="6324600"/>
          </a:xfrm>
          <a:custGeom>
            <a:avLst/>
            <a:gdLst/>
            <a:ahLst/>
            <a:cxnLst/>
            <a:rect l="l" t="t" r="r" b="b"/>
            <a:pathLst>
              <a:path w="8610600" h="6324600">
                <a:moveTo>
                  <a:pt x="0" y="6324600"/>
                </a:moveTo>
                <a:lnTo>
                  <a:pt x="8610600" y="6324600"/>
                </a:lnTo>
                <a:lnTo>
                  <a:pt x="8610600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" y="1207008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914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87477"/>
            <a:ext cx="72974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707129" algn="l"/>
              </a:tabLst>
            </a:pPr>
            <a:r>
              <a:rPr sz="2500" spc="-40" dirty="0">
                <a:solidFill>
                  <a:srgbClr val="000000"/>
                </a:solidFill>
                <a:latin typeface="Palatino Linotype"/>
                <a:cs typeface="Palatino Linotype"/>
              </a:rPr>
              <a:t>Water </a:t>
            </a:r>
            <a:r>
              <a:rPr sz="2500" spc="-5" dirty="0">
                <a:solidFill>
                  <a:srgbClr val="000000"/>
                </a:solidFill>
                <a:latin typeface="Palatino Linotype"/>
                <a:cs typeface="Palatino Linotype"/>
              </a:rPr>
              <a:t>Pumping</a:t>
            </a:r>
            <a:r>
              <a:rPr sz="2500" spc="-5" dirty="0">
                <a:solidFill>
                  <a:srgbClr val="C0C0C0"/>
                </a:solidFill>
                <a:latin typeface="Palatino Linotype"/>
                <a:cs typeface="Palatino Linotype"/>
              </a:rPr>
              <a:t>: </a:t>
            </a:r>
            <a:r>
              <a:rPr sz="2500" b="0" spc="-5" dirty="0">
                <a:latin typeface="Palatino Linotype"/>
                <a:cs typeface="Palatino Linotype"/>
              </a:rPr>
              <a:t>PV </a:t>
            </a:r>
            <a:r>
              <a:rPr sz="2500" b="0" spc="-10" dirty="0">
                <a:latin typeface="Palatino Linotype"/>
                <a:cs typeface="Palatino Linotype"/>
              </a:rPr>
              <a:t>powered </a:t>
            </a:r>
            <a:r>
              <a:rPr sz="2500" b="0" spc="-5" dirty="0">
                <a:latin typeface="Palatino Linotype"/>
                <a:cs typeface="Palatino Linotype"/>
              </a:rPr>
              <a:t>pumping </a:t>
            </a:r>
            <a:r>
              <a:rPr sz="2500" b="0" dirty="0">
                <a:latin typeface="Palatino Linotype"/>
                <a:cs typeface="Palatino Linotype"/>
              </a:rPr>
              <a:t>systems </a:t>
            </a:r>
            <a:r>
              <a:rPr sz="2500" b="0" spc="-5" dirty="0">
                <a:latin typeface="Palatino Linotype"/>
                <a:cs typeface="Palatino Linotype"/>
              </a:rPr>
              <a:t>are  excellent</a:t>
            </a:r>
            <a:r>
              <a:rPr sz="2500" b="0" spc="15" dirty="0">
                <a:latin typeface="Palatino Linotype"/>
                <a:cs typeface="Palatino Linotype"/>
              </a:rPr>
              <a:t> </a:t>
            </a:r>
            <a:r>
              <a:rPr sz="2500" b="0" spc="-5" dirty="0">
                <a:latin typeface="Palatino Linotype"/>
                <a:cs typeface="Palatino Linotype"/>
              </a:rPr>
              <a:t>,simple</a:t>
            </a:r>
            <a:r>
              <a:rPr sz="2500" b="0" spc="25" dirty="0">
                <a:latin typeface="Palatino Linotype"/>
                <a:cs typeface="Palatino Linotype"/>
              </a:rPr>
              <a:t> </a:t>
            </a:r>
            <a:r>
              <a:rPr sz="2500" b="0" spc="-5" dirty="0">
                <a:latin typeface="Palatino Linotype"/>
                <a:cs typeface="Palatino Linotype"/>
              </a:rPr>
              <a:t>,reliable	– life 20 </a:t>
            </a:r>
            <a:r>
              <a:rPr sz="2500" b="0" spc="-10" dirty="0">
                <a:latin typeface="Palatino Linotype"/>
                <a:cs typeface="Palatino Linotype"/>
              </a:rPr>
              <a:t>yrs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286000"/>
            <a:ext cx="8077200" cy="366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27634"/>
            <a:ext cx="195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Times New Roman"/>
                <a:cs typeface="Times New Roman"/>
              </a:rPr>
              <a:t>Economic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057400"/>
            <a:ext cx="7162800" cy="2886710"/>
          </a:xfrm>
          <a:custGeom>
            <a:avLst/>
            <a:gdLst/>
            <a:ahLst/>
            <a:cxnLst/>
            <a:rect l="l" t="t" r="r" b="b"/>
            <a:pathLst>
              <a:path w="7162800" h="2886710">
                <a:moveTo>
                  <a:pt x="6914769" y="0"/>
                </a:moveTo>
                <a:lnTo>
                  <a:pt x="248056" y="0"/>
                </a:lnTo>
                <a:lnTo>
                  <a:pt x="198065" y="5037"/>
                </a:lnTo>
                <a:lnTo>
                  <a:pt x="151502" y="19484"/>
                </a:lnTo>
                <a:lnTo>
                  <a:pt x="109366" y="42346"/>
                </a:lnTo>
                <a:lnTo>
                  <a:pt x="72655" y="72628"/>
                </a:lnTo>
                <a:lnTo>
                  <a:pt x="42364" y="109332"/>
                </a:lnTo>
                <a:lnTo>
                  <a:pt x="19493" y="151465"/>
                </a:lnTo>
                <a:lnTo>
                  <a:pt x="5039" y="198029"/>
                </a:lnTo>
                <a:lnTo>
                  <a:pt x="0" y="248030"/>
                </a:lnTo>
                <a:lnTo>
                  <a:pt x="0" y="2638425"/>
                </a:lnTo>
                <a:lnTo>
                  <a:pt x="5039" y="2688426"/>
                </a:lnTo>
                <a:lnTo>
                  <a:pt x="19493" y="2734990"/>
                </a:lnTo>
                <a:lnTo>
                  <a:pt x="42364" y="2777123"/>
                </a:lnTo>
                <a:lnTo>
                  <a:pt x="72655" y="2813827"/>
                </a:lnTo>
                <a:lnTo>
                  <a:pt x="109366" y="2844109"/>
                </a:lnTo>
                <a:lnTo>
                  <a:pt x="151502" y="2866971"/>
                </a:lnTo>
                <a:lnTo>
                  <a:pt x="198065" y="2881418"/>
                </a:lnTo>
                <a:lnTo>
                  <a:pt x="248056" y="2886456"/>
                </a:lnTo>
                <a:lnTo>
                  <a:pt x="6914769" y="2886456"/>
                </a:lnTo>
                <a:lnTo>
                  <a:pt x="6964770" y="2881418"/>
                </a:lnTo>
                <a:lnTo>
                  <a:pt x="7011334" y="2866971"/>
                </a:lnTo>
                <a:lnTo>
                  <a:pt x="7053467" y="2844109"/>
                </a:lnTo>
                <a:lnTo>
                  <a:pt x="7090171" y="2813827"/>
                </a:lnTo>
                <a:lnTo>
                  <a:pt x="7120453" y="2777123"/>
                </a:lnTo>
                <a:lnTo>
                  <a:pt x="7143315" y="2734990"/>
                </a:lnTo>
                <a:lnTo>
                  <a:pt x="7157762" y="2688426"/>
                </a:lnTo>
                <a:lnTo>
                  <a:pt x="7162800" y="2638425"/>
                </a:lnTo>
                <a:lnTo>
                  <a:pt x="7162800" y="248030"/>
                </a:lnTo>
                <a:lnTo>
                  <a:pt x="7157762" y="198029"/>
                </a:lnTo>
                <a:lnTo>
                  <a:pt x="7143315" y="151465"/>
                </a:lnTo>
                <a:lnTo>
                  <a:pt x="7120453" y="109332"/>
                </a:lnTo>
                <a:lnTo>
                  <a:pt x="7090171" y="72628"/>
                </a:lnTo>
                <a:lnTo>
                  <a:pt x="7053467" y="42346"/>
                </a:lnTo>
                <a:lnTo>
                  <a:pt x="7011334" y="19484"/>
                </a:lnTo>
                <a:lnTo>
                  <a:pt x="6964770" y="5037"/>
                </a:lnTo>
                <a:lnTo>
                  <a:pt x="691476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057400"/>
            <a:ext cx="7162800" cy="2886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29158"/>
            <a:ext cx="350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PV </a:t>
            </a:r>
            <a:r>
              <a:rPr sz="3600" spc="-5" dirty="0">
                <a:solidFill>
                  <a:srgbClr val="000000"/>
                </a:solidFill>
              </a:rPr>
              <a:t>module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costs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86841" y="2152904"/>
            <a:ext cx="6195060" cy="19958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756285" marR="5080" indent="-287020">
              <a:lnSpc>
                <a:spcPct val="90000"/>
              </a:lnSpc>
              <a:spcBef>
                <a:spcPts val="359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less than one </a:t>
            </a:r>
            <a:r>
              <a:rPr sz="2200" spc="-10" dirty="0">
                <a:solidFill>
                  <a:srgbClr val="232F09"/>
                </a:solidFill>
                <a:latin typeface="Trebuchet MS"/>
                <a:cs typeface="Trebuchet MS"/>
              </a:rPr>
              <a:t>third </a:t>
            </a: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of the </a:t>
            </a:r>
            <a:r>
              <a:rPr sz="2200" spc="-10" dirty="0">
                <a:solidFill>
                  <a:srgbClr val="232F09"/>
                </a:solidFill>
                <a:latin typeface="Trebuchet MS"/>
                <a:cs typeface="Trebuchet MS"/>
              </a:rPr>
              <a:t>purchase price </a:t>
            </a: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of  a small stand-alone generator for rural  electrification in remote</a:t>
            </a:r>
            <a:r>
              <a:rPr sz="2200" spc="-20" dirty="0">
                <a:solidFill>
                  <a:srgbClr val="232F09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location</a:t>
            </a:r>
            <a:endParaRPr sz="2200">
              <a:latin typeface="Trebuchet MS"/>
              <a:cs typeface="Trebuchet MS"/>
            </a:endParaRPr>
          </a:p>
          <a:p>
            <a:pPr marL="241300" marR="859790" indent="-228600" algn="just">
              <a:lnSpc>
                <a:spcPts val="2380"/>
              </a:lnSpc>
              <a:spcBef>
                <a:spcPts val="1025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costs of PV modules is </a:t>
            </a:r>
            <a:r>
              <a:rPr sz="2200" spc="-10" dirty="0">
                <a:solidFill>
                  <a:srgbClr val="232F09"/>
                </a:solidFill>
                <a:latin typeface="Trebuchet MS"/>
                <a:cs typeface="Trebuchet MS"/>
              </a:rPr>
              <a:t>above </a:t>
            </a: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3 €/Wp for  </a:t>
            </a:r>
            <a:r>
              <a:rPr sz="2200" spc="-10" dirty="0">
                <a:solidFill>
                  <a:srgbClr val="232F09"/>
                </a:solidFill>
                <a:latin typeface="Trebuchet MS"/>
                <a:cs typeface="Trebuchet MS"/>
              </a:rPr>
              <a:t>crystalline </a:t>
            </a: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Si </a:t>
            </a:r>
            <a:r>
              <a:rPr sz="2200" spc="-10" dirty="0">
                <a:solidFill>
                  <a:srgbClr val="232F09"/>
                </a:solidFill>
                <a:latin typeface="Trebuchet MS"/>
                <a:cs typeface="Trebuchet MS"/>
              </a:rPr>
              <a:t>modules and above </a:t>
            </a: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2 €/Wp  for thin-film </a:t>
            </a:r>
            <a:r>
              <a:rPr sz="2200" spc="-10" dirty="0">
                <a:solidFill>
                  <a:srgbClr val="232F09"/>
                </a:solidFill>
                <a:latin typeface="Trebuchet MS"/>
                <a:cs typeface="Trebuchet MS"/>
              </a:rPr>
              <a:t>amorphous </a:t>
            </a:r>
            <a:r>
              <a:rPr sz="2200" spc="-5" dirty="0">
                <a:solidFill>
                  <a:srgbClr val="232F09"/>
                </a:solidFill>
                <a:latin typeface="Trebuchet MS"/>
                <a:cs typeface="Trebuchet MS"/>
              </a:rPr>
              <a:t>Si </a:t>
            </a:r>
            <a:r>
              <a:rPr sz="2200" spc="-10" dirty="0">
                <a:solidFill>
                  <a:srgbClr val="232F09"/>
                </a:solidFill>
                <a:latin typeface="Trebuchet MS"/>
                <a:cs typeface="Trebuchet MS"/>
              </a:rPr>
              <a:t>modules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13917"/>
            <a:ext cx="560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5" dirty="0">
                <a:solidFill>
                  <a:srgbClr val="93DE60"/>
                </a:solidFill>
                <a:latin typeface="Calibri Light"/>
                <a:cs typeface="Calibri Light"/>
              </a:rPr>
              <a:t>Transport </a:t>
            </a:r>
            <a:r>
              <a:rPr sz="3600" b="0" spc="-15" dirty="0">
                <a:solidFill>
                  <a:srgbClr val="93DE60"/>
                </a:solidFill>
                <a:latin typeface="Calibri Light"/>
                <a:cs typeface="Calibri Light"/>
              </a:rPr>
              <a:t>and </a:t>
            </a:r>
            <a:r>
              <a:rPr sz="3600" b="0" spc="-35" dirty="0">
                <a:solidFill>
                  <a:srgbClr val="93DE60"/>
                </a:solidFill>
                <a:latin typeface="Calibri Light"/>
                <a:cs typeface="Calibri Light"/>
              </a:rPr>
              <a:t>installation</a:t>
            </a:r>
            <a:r>
              <a:rPr sz="3600" b="0" spc="-185" dirty="0">
                <a:solidFill>
                  <a:srgbClr val="93DE60"/>
                </a:solidFill>
                <a:latin typeface="Calibri Light"/>
                <a:cs typeface="Calibri Light"/>
              </a:rPr>
              <a:t> </a:t>
            </a:r>
            <a:r>
              <a:rPr sz="3600" b="0" spc="-40" dirty="0">
                <a:solidFill>
                  <a:srgbClr val="93DE60"/>
                </a:solidFill>
                <a:latin typeface="Calibri Light"/>
                <a:cs typeface="Calibri Light"/>
              </a:rPr>
              <a:t>costs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041" y="2184908"/>
            <a:ext cx="557403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costs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transport and </a:t>
            </a:r>
            <a:r>
              <a:rPr sz="2400" spc="-10" dirty="0">
                <a:latin typeface="Trebuchet MS"/>
                <a:cs typeface="Trebuchet MS"/>
              </a:rPr>
              <a:t>installation  </a:t>
            </a:r>
            <a:r>
              <a:rPr sz="2400" spc="-5" dirty="0">
                <a:latin typeface="Trebuchet MS"/>
                <a:cs typeface="Trebuchet MS"/>
              </a:rPr>
              <a:t>are particularly </a:t>
            </a:r>
            <a:r>
              <a:rPr sz="2400" spc="-10" dirty="0">
                <a:latin typeface="Trebuchet MS"/>
                <a:cs typeface="Trebuchet MS"/>
              </a:rPr>
              <a:t>high </a:t>
            </a:r>
            <a:r>
              <a:rPr sz="2400" spc="-5" dirty="0">
                <a:latin typeface="Trebuchet MS"/>
                <a:cs typeface="Trebuchet MS"/>
              </a:rPr>
              <a:t>in </a:t>
            </a:r>
            <a:r>
              <a:rPr sz="2400" dirty="0">
                <a:latin typeface="Trebuchet MS"/>
                <a:cs typeface="Trebuchet MS"/>
              </a:rPr>
              <a:t>remote </a:t>
            </a:r>
            <a:r>
              <a:rPr sz="2400" spc="-5" dirty="0">
                <a:latin typeface="Trebuchet MS"/>
                <a:cs typeface="Trebuchet MS"/>
              </a:rPr>
              <a:t>and  </a:t>
            </a:r>
            <a:r>
              <a:rPr sz="2400" spc="-10" dirty="0">
                <a:latin typeface="Trebuchet MS"/>
                <a:cs typeface="Trebuchet MS"/>
              </a:rPr>
              <a:t>mountainous </a:t>
            </a:r>
            <a:r>
              <a:rPr sz="2400" spc="-5" dirty="0">
                <a:latin typeface="Trebuchet MS"/>
                <a:cs typeface="Trebuchet MS"/>
              </a:rPr>
              <a:t>areas. </a:t>
            </a:r>
            <a:r>
              <a:rPr sz="2400" spc="-50" dirty="0">
                <a:latin typeface="Trebuchet MS"/>
                <a:cs typeface="Trebuchet MS"/>
              </a:rPr>
              <a:t>However,  </a:t>
            </a:r>
            <a:r>
              <a:rPr sz="2400" spc="-5" dirty="0">
                <a:latin typeface="Trebuchet MS"/>
                <a:cs typeface="Trebuchet MS"/>
              </a:rPr>
              <a:t>organisations, which work in </a:t>
            </a:r>
            <a:r>
              <a:rPr sz="2400" dirty="0">
                <a:latin typeface="Trebuchet MS"/>
                <a:cs typeface="Trebuchet MS"/>
              </a:rPr>
              <a:t>such  </a:t>
            </a:r>
            <a:r>
              <a:rPr sz="2400" spc="-5" dirty="0">
                <a:latin typeface="Trebuchet MS"/>
                <a:cs typeface="Trebuchet MS"/>
              </a:rPr>
              <a:t>areas, are aware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these costs, but  they are attracted by the modular  nature </a:t>
            </a:r>
            <a:r>
              <a:rPr sz="2400" dirty="0">
                <a:latin typeface="Trebuchet MS"/>
                <a:cs typeface="Trebuchet MS"/>
              </a:rPr>
              <a:t>of PV </a:t>
            </a:r>
            <a:r>
              <a:rPr sz="2400" spc="-5" dirty="0">
                <a:latin typeface="Trebuchet MS"/>
                <a:cs typeface="Trebuchet MS"/>
              </a:rPr>
              <a:t>generators, which can be  transported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easily.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 </a:t>
            </a:r>
            <a:r>
              <a:rPr spc="-5" dirty="0"/>
              <a:t>management, design and  </a:t>
            </a:r>
            <a:r>
              <a:rPr dirty="0"/>
              <a:t>engineering</a:t>
            </a:r>
            <a:r>
              <a:rPr spc="-50" dirty="0"/>
              <a:t> </a:t>
            </a:r>
            <a:r>
              <a:rPr dirty="0"/>
              <a:t>costs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4041" y="2184908"/>
            <a:ext cx="571563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rebuchet MS"/>
                <a:cs typeface="Trebuchet MS"/>
              </a:rPr>
              <a:t>These </a:t>
            </a:r>
            <a:r>
              <a:rPr sz="2400" spc="-5" dirty="0">
                <a:latin typeface="Trebuchet MS"/>
                <a:cs typeface="Trebuchet MS"/>
              </a:rPr>
              <a:t>costs are </a:t>
            </a:r>
            <a:r>
              <a:rPr sz="2400" dirty="0">
                <a:latin typeface="Trebuchet MS"/>
                <a:cs typeface="Trebuchet MS"/>
              </a:rPr>
              <a:t>falling </a:t>
            </a:r>
            <a:r>
              <a:rPr sz="2400" spc="-5" dirty="0">
                <a:latin typeface="Trebuchet MS"/>
                <a:cs typeface="Trebuchet MS"/>
              </a:rPr>
              <a:t>as experience  grows with the </a:t>
            </a:r>
            <a:r>
              <a:rPr sz="2400" spc="-10" dirty="0">
                <a:latin typeface="Trebuchet MS"/>
                <a:cs typeface="Trebuchet MS"/>
              </a:rPr>
              <a:t>application </a:t>
            </a:r>
            <a:r>
              <a:rPr sz="2400" dirty="0">
                <a:latin typeface="Trebuchet MS"/>
                <a:cs typeface="Trebuchet MS"/>
              </a:rPr>
              <a:t>of PV  systems, </a:t>
            </a:r>
            <a:r>
              <a:rPr sz="2400" spc="-5" dirty="0">
                <a:latin typeface="Trebuchet MS"/>
                <a:cs typeface="Trebuchet MS"/>
              </a:rPr>
              <a:t>and designs are </a:t>
            </a:r>
            <a:r>
              <a:rPr sz="2400" spc="-10" dirty="0">
                <a:latin typeface="Trebuchet MS"/>
                <a:cs typeface="Trebuchet MS"/>
              </a:rPr>
              <a:t>becoming  </a:t>
            </a:r>
            <a:r>
              <a:rPr sz="2400" spc="-5" dirty="0">
                <a:latin typeface="Trebuchet MS"/>
                <a:cs typeface="Trebuchet MS"/>
              </a:rPr>
              <a:t>standardised. </a:t>
            </a:r>
            <a:r>
              <a:rPr sz="2400" dirty="0">
                <a:latin typeface="Trebuchet MS"/>
                <a:cs typeface="Trebuchet MS"/>
              </a:rPr>
              <a:t>For example, "PV </a:t>
            </a:r>
            <a:r>
              <a:rPr sz="2400" spc="-5" dirty="0">
                <a:latin typeface="Trebuchet MS"/>
                <a:cs typeface="Trebuchet MS"/>
              </a:rPr>
              <a:t>lighting  kits" are now available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rural  electrification </a:t>
            </a:r>
            <a:r>
              <a:rPr sz="2400" spc="-10" dirty="0">
                <a:latin typeface="Trebuchet MS"/>
                <a:cs typeface="Trebuchet MS"/>
              </a:rPr>
              <a:t>applications,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PV  </a:t>
            </a:r>
            <a:r>
              <a:rPr sz="2400" spc="-5" dirty="0">
                <a:latin typeface="Trebuchet MS"/>
                <a:cs typeface="Trebuchet MS"/>
              </a:rPr>
              <a:t>powered water </a:t>
            </a:r>
            <a:r>
              <a:rPr sz="2400" spc="-10" dirty="0">
                <a:latin typeface="Trebuchet MS"/>
                <a:cs typeface="Trebuchet MS"/>
              </a:rPr>
              <a:t>pumps </a:t>
            </a:r>
            <a:r>
              <a:rPr sz="2400" spc="-5" dirty="0">
                <a:latin typeface="Trebuchet MS"/>
                <a:cs typeface="Trebuchet MS"/>
              </a:rPr>
              <a:t>are </a:t>
            </a:r>
            <a:r>
              <a:rPr sz="2400" dirty="0">
                <a:latin typeface="Trebuchet MS"/>
                <a:cs typeface="Trebuchet MS"/>
              </a:rPr>
              <a:t>sold </a:t>
            </a:r>
            <a:r>
              <a:rPr sz="2400" spc="-5" dirty="0">
                <a:latin typeface="Trebuchet MS"/>
                <a:cs typeface="Trebuchet MS"/>
              </a:rPr>
              <a:t>as  packages.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782"/>
            <a:ext cx="4015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solidFill>
                  <a:srgbClr val="93DE60"/>
                </a:solidFill>
                <a:latin typeface="Trebuchet MS"/>
                <a:cs typeface="Trebuchet MS"/>
              </a:rPr>
              <a:t>Overall </a:t>
            </a:r>
            <a:r>
              <a:rPr i="1" dirty="0">
                <a:solidFill>
                  <a:srgbClr val="93DE60"/>
                </a:solidFill>
                <a:latin typeface="Trebuchet MS"/>
                <a:cs typeface="Trebuchet MS"/>
              </a:rPr>
              <a:t>systems</a:t>
            </a:r>
            <a:r>
              <a:rPr i="1" spc="-55" dirty="0">
                <a:solidFill>
                  <a:srgbClr val="93DE60"/>
                </a:solidFill>
                <a:latin typeface="Trebuchet MS"/>
                <a:cs typeface="Trebuchet MS"/>
              </a:rPr>
              <a:t> </a:t>
            </a:r>
            <a:r>
              <a:rPr i="1" dirty="0">
                <a:solidFill>
                  <a:srgbClr val="93DE60"/>
                </a:solidFill>
                <a:latin typeface="Trebuchet MS"/>
                <a:cs typeface="Trebuchet MS"/>
              </a:rPr>
              <a:t>cost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876045"/>
            <a:ext cx="7943215" cy="49949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Cost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around </a:t>
            </a:r>
            <a:r>
              <a:rPr sz="2400" dirty="0">
                <a:latin typeface="Calibri"/>
                <a:cs typeface="Calibri"/>
              </a:rPr>
              <a:t>13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€/Wp</a:t>
            </a:r>
            <a:endParaRPr sz="2400">
              <a:latin typeface="Calibri"/>
              <a:cs typeface="Calibri"/>
            </a:endParaRPr>
          </a:p>
          <a:p>
            <a:pPr marL="241300" marR="120014" indent="-228600">
              <a:lnSpc>
                <a:spcPts val="2590"/>
              </a:lnSpc>
              <a:spcBef>
                <a:spcPts val="104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relative </a:t>
            </a:r>
            <a:r>
              <a:rPr sz="2400" spc="-5" dirty="0">
                <a:latin typeface="Calibri"/>
                <a:cs typeface="Calibri"/>
              </a:rPr>
              <a:t>contributions of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PV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components 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25" dirty="0">
                <a:latin typeface="Calibri"/>
                <a:cs typeface="Calibri"/>
              </a:rPr>
              <a:t>kWp </a:t>
            </a:r>
            <a:r>
              <a:rPr sz="2400" spc="-15" dirty="0">
                <a:latin typeface="Calibri"/>
                <a:cs typeface="Calibri"/>
              </a:rPr>
              <a:t>rooftop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•module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53%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•inverter </a:t>
            </a:r>
            <a:r>
              <a:rPr sz="2400" spc="-5" dirty="0">
                <a:latin typeface="Calibri"/>
                <a:cs typeface="Calibri"/>
              </a:rPr>
              <a:t>22%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•mounting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12%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40665" algn="l"/>
              </a:tabLst>
            </a:pPr>
            <a:r>
              <a:rPr sz="1900" spc="5" dirty="0">
                <a:solidFill>
                  <a:srgbClr val="90C225"/>
                </a:solidFill>
                <a:latin typeface="Arial"/>
                <a:cs typeface="Arial"/>
              </a:rPr>
              <a:t>•	</a:t>
            </a:r>
            <a:r>
              <a:rPr sz="2400" spc="-15" dirty="0">
                <a:latin typeface="Calibri"/>
                <a:cs typeface="Calibri"/>
              </a:rPr>
              <a:t>•rest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13%.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grid-connected PV </a:t>
            </a:r>
            <a:r>
              <a:rPr sz="2400" spc="-15" dirty="0">
                <a:latin typeface="Calibri"/>
                <a:cs typeface="Calibri"/>
              </a:rPr>
              <a:t>power </a:t>
            </a:r>
            <a:r>
              <a:rPr sz="2400" spc="-10" dirty="0">
                <a:latin typeface="Calibri"/>
                <a:cs typeface="Calibri"/>
              </a:rPr>
              <a:t>stations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500 </a:t>
            </a:r>
            <a:r>
              <a:rPr sz="2400" spc="-25" dirty="0">
                <a:latin typeface="Calibri"/>
                <a:cs typeface="Calibri"/>
              </a:rPr>
              <a:t>kWp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costs  range from </a:t>
            </a:r>
            <a:r>
              <a:rPr sz="2400" dirty="0">
                <a:latin typeface="Calibri"/>
                <a:cs typeface="Calibri"/>
              </a:rPr>
              <a:t>8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€/Wp</a:t>
            </a:r>
            <a:endParaRPr sz="2400">
              <a:latin typeface="Calibri"/>
              <a:cs typeface="Calibri"/>
            </a:endParaRPr>
          </a:p>
          <a:p>
            <a:pPr marL="241300" marR="481330" indent="-228600">
              <a:lnSpc>
                <a:spcPct val="90000"/>
              </a:lnSpc>
              <a:spcBef>
                <a:spcPts val="97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Generally,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PV </a:t>
            </a:r>
            <a:r>
              <a:rPr sz="2400" dirty="0">
                <a:latin typeface="Calibri"/>
                <a:cs typeface="Calibri"/>
              </a:rPr>
              <a:t>module </a:t>
            </a:r>
            <a:r>
              <a:rPr sz="2400" spc="-15" dirty="0">
                <a:latin typeface="Calibri"/>
                <a:cs typeface="Calibri"/>
              </a:rPr>
              <a:t>costs </a:t>
            </a:r>
            <a:r>
              <a:rPr sz="2400" spc="-25" dirty="0">
                <a:latin typeface="Calibri"/>
                <a:cs typeface="Calibri"/>
              </a:rPr>
              <a:t>average </a:t>
            </a:r>
            <a:r>
              <a:rPr sz="2400" spc="-10" dirty="0">
                <a:latin typeface="Calibri"/>
                <a:cs typeface="Calibri"/>
              </a:rPr>
              <a:t>around </a:t>
            </a:r>
            <a:r>
              <a:rPr sz="2400" spc="-5" dirty="0">
                <a:latin typeface="Calibri"/>
                <a:cs typeface="Calibri"/>
              </a:rPr>
              <a:t>30% 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cost,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compared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" dirty="0">
                <a:latin typeface="Calibri"/>
                <a:cs typeface="Calibri"/>
              </a:rPr>
              <a:t>50%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thegrid- 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20" dirty="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29158"/>
            <a:ext cx="403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rebuchet MS"/>
                <a:cs typeface="Trebuchet MS"/>
              </a:rPr>
              <a:t>PV </a:t>
            </a:r>
            <a:r>
              <a:rPr sz="3600" i="1" dirty="0">
                <a:latin typeface="Trebuchet MS"/>
                <a:cs typeface="Trebuchet MS"/>
              </a:rPr>
              <a:t>electricity</a:t>
            </a:r>
            <a:r>
              <a:rPr sz="3600" i="1" spc="-100" dirty="0">
                <a:latin typeface="Trebuchet MS"/>
                <a:cs typeface="Trebuchet MS"/>
              </a:rPr>
              <a:t> </a:t>
            </a:r>
            <a:r>
              <a:rPr sz="3600" i="1" dirty="0">
                <a:latin typeface="Trebuchet MS"/>
                <a:cs typeface="Trebuchet MS"/>
              </a:rPr>
              <a:t>cost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83181"/>
            <a:ext cx="7841615" cy="499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95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Estimate </a:t>
            </a:r>
            <a:r>
              <a:rPr sz="2200" spc="-5" dirty="0">
                <a:latin typeface="Calibri"/>
                <a:cs typeface="Calibri"/>
              </a:rPr>
              <a:t>of the </a:t>
            </a:r>
            <a:r>
              <a:rPr sz="2200" spc="-15" dirty="0">
                <a:latin typeface="Calibri"/>
                <a:cs typeface="Calibri"/>
              </a:rPr>
              <a:t>cost </a:t>
            </a:r>
            <a:r>
              <a:rPr sz="2200" spc="-5" dirty="0">
                <a:latin typeface="Calibri"/>
                <a:cs typeface="Calibri"/>
              </a:rPr>
              <a:t>of electricity </a:t>
            </a:r>
            <a:r>
              <a:rPr sz="2200" spc="-15" dirty="0">
                <a:latin typeface="Calibri"/>
                <a:cs typeface="Calibri"/>
              </a:rPr>
              <a:t>produced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PV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determined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40665" algn="l"/>
              </a:tabLst>
            </a:pPr>
            <a:r>
              <a:rPr sz="1750" dirty="0">
                <a:solidFill>
                  <a:srgbClr val="90C225"/>
                </a:solidFill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•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cost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electricity </a:t>
            </a:r>
            <a:r>
              <a:rPr sz="2200" spc="-10" dirty="0">
                <a:latin typeface="Calibri"/>
                <a:cs typeface="Calibri"/>
              </a:rPr>
              <a:t>unit </a:t>
            </a:r>
            <a:r>
              <a:rPr sz="2200" spc="-5" dirty="0">
                <a:latin typeface="Calibri"/>
                <a:cs typeface="Calibri"/>
              </a:rPr>
              <a:t>[€/kWh] 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calculated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Electricity </a:t>
            </a:r>
            <a:r>
              <a:rPr sz="2200" b="1" spc="-15" dirty="0">
                <a:latin typeface="Calibri"/>
                <a:cs typeface="Calibri"/>
              </a:rPr>
              <a:t>cost </a:t>
            </a:r>
            <a:r>
              <a:rPr sz="2200" b="1" spc="-5" dirty="0">
                <a:latin typeface="Calibri"/>
                <a:cs typeface="Calibri"/>
              </a:rPr>
              <a:t>= </a:t>
            </a:r>
            <a:r>
              <a:rPr sz="2200" b="1" spc="-10" dirty="0">
                <a:latin typeface="Calibri"/>
                <a:cs typeface="Calibri"/>
              </a:rPr>
              <a:t>Cost </a:t>
            </a:r>
            <a:r>
              <a:rPr sz="2200" spc="-20" dirty="0">
                <a:latin typeface="Calibri"/>
                <a:cs typeface="Calibri"/>
              </a:rPr>
              <a:t>(System </a:t>
            </a:r>
            <a:r>
              <a:rPr sz="2200" spc="-5" dirty="0">
                <a:latin typeface="Calibri"/>
                <a:cs typeface="Calibri"/>
              </a:rPr>
              <a:t>+ </a:t>
            </a:r>
            <a:r>
              <a:rPr sz="2200" spc="-10" dirty="0">
                <a:latin typeface="Calibri"/>
                <a:cs typeface="Calibri"/>
              </a:rPr>
              <a:t>O&amp;M)</a:t>
            </a:r>
            <a:r>
              <a:rPr sz="2200" b="1" spc="-10" dirty="0">
                <a:latin typeface="Calibri"/>
                <a:cs typeface="Calibri"/>
              </a:rPr>
              <a:t>/(Yield </a:t>
            </a:r>
            <a:r>
              <a:rPr sz="2200" b="1" spc="-5" dirty="0">
                <a:latin typeface="Calibri"/>
                <a:cs typeface="Calibri"/>
              </a:rPr>
              <a:t>× </a:t>
            </a:r>
            <a:r>
              <a:rPr sz="2200" b="1" spc="-10" dirty="0">
                <a:latin typeface="Calibri"/>
                <a:cs typeface="Calibri"/>
              </a:rPr>
              <a:t>Installed power</a:t>
            </a:r>
            <a:r>
              <a:rPr sz="2200" b="1" spc="2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×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b="1" spc="-20" dirty="0">
                <a:latin typeface="Calibri"/>
                <a:cs typeface="Calibri"/>
              </a:rPr>
              <a:t>Payback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period)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•installed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price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[€],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380"/>
              </a:lnSpc>
              <a:spcBef>
                <a:spcPts val="1030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•total operating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maintenance (O&amp;M) </a:t>
            </a:r>
            <a:r>
              <a:rPr sz="2200" spc="-15" dirty="0">
                <a:latin typeface="Calibri"/>
                <a:cs typeface="Calibri"/>
              </a:rPr>
              <a:t>costs over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system  </a:t>
            </a:r>
            <a:r>
              <a:rPr sz="2200" spc="-15" dirty="0">
                <a:latin typeface="Calibri"/>
                <a:cs typeface="Calibri"/>
              </a:rPr>
              <a:t>lifetime </a:t>
            </a:r>
            <a:r>
              <a:rPr sz="2200" spc="-5" dirty="0">
                <a:latin typeface="Calibri"/>
                <a:cs typeface="Calibri"/>
              </a:rPr>
              <a:t>[€] </a:t>
            </a:r>
            <a:r>
              <a:rPr sz="2200" spc="-10" dirty="0">
                <a:latin typeface="Calibri"/>
                <a:cs typeface="Calibri"/>
              </a:rPr>
              <a:t>(often </a:t>
            </a:r>
            <a:r>
              <a:rPr sz="2200" spc="-5" dirty="0">
                <a:latin typeface="Calibri"/>
                <a:cs typeface="Calibri"/>
              </a:rPr>
              <a:t>negligible apart </a:t>
            </a:r>
            <a:r>
              <a:rPr sz="2200" spc="-15" dirty="0">
                <a:latin typeface="Calibri"/>
                <a:cs typeface="Calibri"/>
              </a:rPr>
              <a:t>from battery </a:t>
            </a:r>
            <a:r>
              <a:rPr sz="2200" spc="-10" dirty="0">
                <a:latin typeface="Calibri"/>
                <a:cs typeface="Calibri"/>
              </a:rPr>
              <a:t>replacement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costs),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•installed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nominal </a:t>
            </a:r>
            <a:r>
              <a:rPr sz="2200" spc="-10" dirty="0">
                <a:latin typeface="Calibri"/>
                <a:cs typeface="Calibri"/>
              </a:rPr>
              <a:t>power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[Wp]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•annual </a:t>
            </a:r>
            <a:r>
              <a:rPr sz="2200" spc="-5" dirty="0">
                <a:latin typeface="Calibri"/>
                <a:cs typeface="Calibri"/>
              </a:rPr>
              <a:t>yield [kWh/(year ×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kWp)</a:t>
            </a:r>
            <a:endParaRPr sz="2200">
              <a:latin typeface="Calibri"/>
              <a:cs typeface="Calibri"/>
            </a:endParaRPr>
          </a:p>
          <a:p>
            <a:pPr marL="241300" marR="323215" indent="-228600">
              <a:lnSpc>
                <a:spcPts val="2380"/>
              </a:lnSpc>
              <a:spcBef>
                <a:spcPts val="1030"/>
              </a:spcBef>
              <a:buClr>
                <a:srgbClr val="90C225"/>
              </a:buClr>
              <a:buSzPct val="79545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payback period </a:t>
            </a:r>
            <a:r>
              <a:rPr sz="2200" spc="-15" dirty="0">
                <a:latin typeface="Calibri"/>
                <a:cs typeface="Calibri"/>
              </a:rPr>
              <a:t>[years] </a:t>
            </a:r>
            <a:r>
              <a:rPr sz="2200" spc="-10" dirty="0">
                <a:latin typeface="Calibri"/>
                <a:cs typeface="Calibri"/>
              </a:rPr>
              <a:t>(dependent </a:t>
            </a:r>
            <a:r>
              <a:rPr sz="2200" spc="-5" dirty="0">
                <a:latin typeface="Calibri"/>
                <a:cs typeface="Calibri"/>
              </a:rPr>
              <a:t>on the </a:t>
            </a:r>
            <a:r>
              <a:rPr sz="2200" spc="-30" dirty="0">
                <a:latin typeface="Calibri"/>
                <a:cs typeface="Calibri"/>
              </a:rPr>
              <a:t>rate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spc="-5" dirty="0">
                <a:latin typeface="Calibri"/>
                <a:cs typeface="Calibri"/>
              </a:rPr>
              <a:t>and the  </a:t>
            </a:r>
            <a:r>
              <a:rPr sz="2200" spc="-10" dirty="0">
                <a:latin typeface="Calibri"/>
                <a:cs typeface="Calibri"/>
              </a:rPr>
              <a:t>predicted </a:t>
            </a:r>
            <a:r>
              <a:rPr sz="2200" spc="-15" dirty="0">
                <a:latin typeface="Calibri"/>
                <a:cs typeface="Calibri"/>
              </a:rPr>
              <a:t>lifetime </a:t>
            </a:r>
            <a:r>
              <a:rPr sz="2200" spc="-5" dirty="0">
                <a:latin typeface="Calibri"/>
                <a:cs typeface="Calibri"/>
              </a:rPr>
              <a:t>of 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2460" cy="5666740"/>
          </a:xfrm>
          <a:custGeom>
            <a:avLst/>
            <a:gdLst/>
            <a:ahLst/>
            <a:cxnLst/>
            <a:rect l="l" t="t" r="r" b="b"/>
            <a:pathLst>
              <a:path w="632460" h="5666740">
                <a:moveTo>
                  <a:pt x="632460" y="0"/>
                </a:moveTo>
                <a:lnTo>
                  <a:pt x="0" y="0"/>
                </a:lnTo>
                <a:lnTo>
                  <a:pt x="0" y="5666232"/>
                </a:lnTo>
                <a:lnTo>
                  <a:pt x="63246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3058" y="411225"/>
            <a:ext cx="557212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0" spc="-25" dirty="0">
                <a:latin typeface="Trebuchet MS"/>
                <a:cs typeface="Trebuchet MS"/>
              </a:rPr>
              <a:t>Photovoltaic</a:t>
            </a:r>
            <a:r>
              <a:rPr sz="4900" b="0" spc="-85" dirty="0">
                <a:latin typeface="Trebuchet MS"/>
                <a:cs typeface="Trebuchet MS"/>
              </a:rPr>
              <a:t> </a:t>
            </a:r>
            <a:r>
              <a:rPr sz="4900" b="0" spc="-5" dirty="0">
                <a:latin typeface="Trebuchet MS"/>
                <a:cs typeface="Trebuchet MS"/>
              </a:rPr>
              <a:t>system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790191"/>
            <a:ext cx="754062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rebuchet MS"/>
                <a:cs typeface="Trebuchet MS"/>
              </a:rPr>
              <a:t>A </a:t>
            </a:r>
            <a:r>
              <a:rPr sz="2100" b="1" dirty="0">
                <a:latin typeface="Trebuchet MS"/>
                <a:cs typeface="Trebuchet MS"/>
              </a:rPr>
              <a:t>photovoltaic </a:t>
            </a:r>
            <a:r>
              <a:rPr sz="2100" b="1" spc="-5" dirty="0">
                <a:latin typeface="Trebuchet MS"/>
                <a:cs typeface="Trebuchet MS"/>
              </a:rPr>
              <a:t>system</a:t>
            </a:r>
            <a:r>
              <a:rPr sz="2100" spc="-5" dirty="0">
                <a:latin typeface="Trebuchet MS"/>
                <a:cs typeface="Trebuchet MS"/>
              </a:rPr>
              <a:t>, also </a:t>
            </a:r>
            <a:r>
              <a:rPr sz="2100" b="1" spc="-5" dirty="0">
                <a:latin typeface="Trebuchet MS"/>
                <a:cs typeface="Trebuchet MS"/>
              </a:rPr>
              <a:t>photovoltaic </a:t>
            </a:r>
            <a:r>
              <a:rPr sz="2100" b="1" dirty="0">
                <a:latin typeface="Trebuchet MS"/>
                <a:cs typeface="Trebuchet MS"/>
              </a:rPr>
              <a:t>power  </a:t>
            </a:r>
            <a:r>
              <a:rPr sz="2100" b="1" spc="-5" dirty="0">
                <a:latin typeface="Trebuchet MS"/>
                <a:cs typeface="Trebuchet MS"/>
              </a:rPr>
              <a:t>system</a:t>
            </a:r>
            <a:r>
              <a:rPr sz="2100" spc="-5" dirty="0">
                <a:latin typeface="Trebuchet MS"/>
                <a:cs typeface="Trebuchet MS"/>
              </a:rPr>
              <a:t>, </a:t>
            </a:r>
            <a:r>
              <a:rPr sz="2100" b="1" dirty="0">
                <a:latin typeface="Trebuchet MS"/>
                <a:cs typeface="Trebuchet MS"/>
              </a:rPr>
              <a:t>solar PV </a:t>
            </a:r>
            <a:r>
              <a:rPr sz="2100" b="1" spc="-5" dirty="0">
                <a:latin typeface="Trebuchet MS"/>
                <a:cs typeface="Trebuchet MS"/>
              </a:rPr>
              <a:t>system</a:t>
            </a:r>
            <a:r>
              <a:rPr sz="2100" spc="-5" dirty="0">
                <a:latin typeface="Trebuchet MS"/>
                <a:cs typeface="Trebuchet MS"/>
              </a:rPr>
              <a:t>, </a:t>
            </a:r>
            <a:r>
              <a:rPr sz="2100" b="1" dirty="0">
                <a:latin typeface="Trebuchet MS"/>
                <a:cs typeface="Trebuchet MS"/>
              </a:rPr>
              <a:t>PV </a:t>
            </a:r>
            <a:r>
              <a:rPr sz="2100" b="1" spc="-5" dirty="0">
                <a:latin typeface="Trebuchet MS"/>
                <a:cs typeface="Trebuchet MS"/>
              </a:rPr>
              <a:t>system </a:t>
            </a:r>
            <a:r>
              <a:rPr sz="2100" spc="-5" dirty="0">
                <a:latin typeface="Trebuchet MS"/>
                <a:cs typeface="Trebuchet MS"/>
              </a:rPr>
              <a:t>or casually </a:t>
            </a:r>
            <a:r>
              <a:rPr sz="2100" b="1" spc="-5" dirty="0">
                <a:latin typeface="Trebuchet MS"/>
                <a:cs typeface="Trebuchet MS"/>
              </a:rPr>
              <a:t>solar </a:t>
            </a:r>
            <a:r>
              <a:rPr sz="2100" b="1" spc="-15" dirty="0">
                <a:latin typeface="Trebuchet MS"/>
                <a:cs typeface="Trebuchet MS"/>
              </a:rPr>
              <a:t>array</a:t>
            </a:r>
            <a:r>
              <a:rPr sz="2100" spc="-15" dirty="0">
                <a:latin typeface="Trebuchet MS"/>
                <a:cs typeface="Trebuchet MS"/>
              </a:rPr>
              <a:t>, </a:t>
            </a:r>
            <a:r>
              <a:rPr sz="2100" spc="60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is </a:t>
            </a:r>
            <a:r>
              <a:rPr sz="2100" dirty="0">
                <a:solidFill>
                  <a:srgbClr val="202C31"/>
                </a:solidFill>
                <a:latin typeface="Trebuchet MS"/>
                <a:cs typeface="Trebuchet MS"/>
              </a:rPr>
              <a:t>a </a:t>
            </a:r>
            <a:r>
              <a:rPr sz="2100" spc="-5" dirty="0">
                <a:solidFill>
                  <a:srgbClr val="202C31"/>
                </a:solidFill>
                <a:latin typeface="Trebuchet MS"/>
                <a:cs typeface="Trebuchet MS"/>
              </a:rPr>
              <a:t>power system </a:t>
            </a:r>
            <a:r>
              <a:rPr sz="2100" spc="-5" dirty="0">
                <a:latin typeface="Trebuchet MS"/>
                <a:cs typeface="Trebuchet MS"/>
              </a:rPr>
              <a:t>designed to </a:t>
            </a:r>
            <a:r>
              <a:rPr sz="2100" dirty="0">
                <a:latin typeface="Trebuchet MS"/>
                <a:cs typeface="Trebuchet MS"/>
              </a:rPr>
              <a:t>supply </a:t>
            </a:r>
            <a:r>
              <a:rPr sz="2100" spc="-5" dirty="0">
                <a:latin typeface="Trebuchet MS"/>
                <a:cs typeface="Trebuchet MS"/>
              </a:rPr>
              <a:t>usable </a:t>
            </a:r>
            <a:r>
              <a:rPr sz="2100" dirty="0">
                <a:latin typeface="Trebuchet MS"/>
                <a:cs typeface="Trebuchet MS"/>
              </a:rPr>
              <a:t>solar </a:t>
            </a:r>
            <a:r>
              <a:rPr sz="2100" spc="-5" dirty="0">
                <a:latin typeface="Trebuchet MS"/>
                <a:cs typeface="Trebuchet MS"/>
              </a:rPr>
              <a:t>power </a:t>
            </a:r>
            <a:r>
              <a:rPr sz="2100" spc="-10" dirty="0">
                <a:latin typeface="Trebuchet MS"/>
                <a:cs typeface="Trebuchet MS"/>
              </a:rPr>
              <a:t>by  </a:t>
            </a:r>
            <a:r>
              <a:rPr sz="2100" spc="-5" dirty="0">
                <a:latin typeface="Trebuchet MS"/>
                <a:cs typeface="Trebuchet MS"/>
              </a:rPr>
              <a:t>means </a:t>
            </a:r>
            <a:r>
              <a:rPr sz="2100" dirty="0">
                <a:latin typeface="Trebuchet MS"/>
                <a:cs typeface="Trebuchet MS"/>
              </a:rPr>
              <a:t>of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photovoltaics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rebuchet MS"/>
                <a:cs typeface="Trebuchet MS"/>
              </a:rPr>
              <a:t>Photovoltaics </a:t>
            </a:r>
            <a:r>
              <a:rPr sz="2100" spc="-5" dirty="0">
                <a:latin typeface="Trebuchet MS"/>
                <a:cs typeface="Trebuchet MS"/>
              </a:rPr>
              <a:t>(</a:t>
            </a:r>
            <a:r>
              <a:rPr sz="2100" b="1" spc="-5" dirty="0">
                <a:latin typeface="Trebuchet MS"/>
                <a:cs typeface="Trebuchet MS"/>
              </a:rPr>
              <a:t>PV</a:t>
            </a:r>
            <a:r>
              <a:rPr sz="2100" spc="-5" dirty="0">
                <a:latin typeface="Trebuchet MS"/>
                <a:cs typeface="Trebuchet MS"/>
              </a:rPr>
              <a:t>) </a:t>
            </a:r>
            <a:r>
              <a:rPr sz="2100" dirty="0">
                <a:latin typeface="Trebuchet MS"/>
                <a:cs typeface="Trebuchet MS"/>
              </a:rPr>
              <a:t>is a </a:t>
            </a:r>
            <a:r>
              <a:rPr sz="2100" spc="-5" dirty="0">
                <a:latin typeface="Trebuchet MS"/>
                <a:cs typeface="Trebuchet MS"/>
              </a:rPr>
              <a:t>method </a:t>
            </a:r>
            <a:r>
              <a:rPr sz="2100" dirty="0">
                <a:latin typeface="Trebuchet MS"/>
                <a:cs typeface="Trebuchet MS"/>
              </a:rPr>
              <a:t>of </a:t>
            </a:r>
            <a:r>
              <a:rPr sz="2100" spc="-5" dirty="0">
                <a:latin typeface="Trebuchet MS"/>
                <a:cs typeface="Trebuchet MS"/>
              </a:rPr>
              <a:t>converting solar  energy </a:t>
            </a:r>
            <a:r>
              <a:rPr sz="2100" dirty="0">
                <a:latin typeface="Trebuchet MS"/>
                <a:cs typeface="Trebuchet MS"/>
              </a:rPr>
              <a:t>into </a:t>
            </a:r>
            <a:r>
              <a:rPr sz="2100" spc="-5" dirty="0">
                <a:latin typeface="Trebuchet MS"/>
                <a:cs typeface="Trebuchet MS"/>
              </a:rPr>
              <a:t>direct </a:t>
            </a:r>
            <a:r>
              <a:rPr sz="2100" dirty="0">
                <a:latin typeface="Trebuchet MS"/>
                <a:cs typeface="Trebuchet MS"/>
              </a:rPr>
              <a:t>current </a:t>
            </a:r>
            <a:r>
              <a:rPr sz="2100" spc="-5" dirty="0">
                <a:latin typeface="Trebuchet MS"/>
                <a:cs typeface="Trebuchet MS"/>
              </a:rPr>
              <a:t>electricity using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semiconducting  materials </a:t>
            </a:r>
            <a:r>
              <a:rPr sz="2100" dirty="0">
                <a:latin typeface="Trebuchet MS"/>
                <a:cs typeface="Trebuchet MS"/>
              </a:rPr>
              <a:t>that </a:t>
            </a:r>
            <a:r>
              <a:rPr sz="2100" spc="-5" dirty="0">
                <a:latin typeface="Trebuchet MS"/>
                <a:cs typeface="Trebuchet MS"/>
              </a:rPr>
              <a:t>exhibit the photovoltaic effect. </a:t>
            </a:r>
            <a:r>
              <a:rPr sz="2100" dirty="0">
                <a:latin typeface="Trebuchet MS"/>
                <a:cs typeface="Trebuchet MS"/>
              </a:rPr>
              <a:t>A </a:t>
            </a:r>
            <a:r>
              <a:rPr sz="2100" spc="-5" dirty="0">
                <a:latin typeface="Trebuchet MS"/>
                <a:cs typeface="Trebuchet MS"/>
              </a:rPr>
              <a:t>photovoltaic  </a:t>
            </a:r>
            <a:r>
              <a:rPr sz="2100" dirty="0">
                <a:latin typeface="Trebuchet MS"/>
                <a:cs typeface="Trebuchet MS"/>
              </a:rPr>
              <a:t>system </a:t>
            </a:r>
            <a:r>
              <a:rPr sz="2100" spc="-5" dirty="0">
                <a:latin typeface="Trebuchet MS"/>
                <a:cs typeface="Trebuchet MS"/>
              </a:rPr>
              <a:t>employs solar panels composed </a:t>
            </a:r>
            <a:r>
              <a:rPr sz="2100" dirty="0">
                <a:latin typeface="Trebuchet MS"/>
                <a:cs typeface="Trebuchet MS"/>
              </a:rPr>
              <a:t>of a </a:t>
            </a:r>
            <a:r>
              <a:rPr sz="2100" spc="-5" dirty="0">
                <a:latin typeface="Trebuchet MS"/>
                <a:cs typeface="Trebuchet MS"/>
              </a:rPr>
              <a:t>number </a:t>
            </a:r>
            <a:r>
              <a:rPr sz="2100" dirty="0">
                <a:latin typeface="Trebuchet MS"/>
                <a:cs typeface="Trebuchet MS"/>
              </a:rPr>
              <a:t>of </a:t>
            </a:r>
            <a:r>
              <a:rPr sz="2100" spc="-5" dirty="0">
                <a:latin typeface="Trebuchet MS"/>
                <a:cs typeface="Trebuchet MS"/>
              </a:rPr>
              <a:t>solar  cells to </a:t>
            </a:r>
            <a:r>
              <a:rPr sz="2100" dirty="0">
                <a:latin typeface="Trebuchet MS"/>
                <a:cs typeface="Trebuchet MS"/>
              </a:rPr>
              <a:t>supply </a:t>
            </a:r>
            <a:r>
              <a:rPr sz="2100" spc="-5" dirty="0">
                <a:latin typeface="Trebuchet MS"/>
                <a:cs typeface="Trebuchet MS"/>
              </a:rPr>
              <a:t>usable </a:t>
            </a:r>
            <a:r>
              <a:rPr sz="2100" dirty="0">
                <a:latin typeface="Trebuchet MS"/>
                <a:cs typeface="Trebuchet MS"/>
              </a:rPr>
              <a:t>solar </a:t>
            </a:r>
            <a:r>
              <a:rPr sz="2100" spc="-55" dirty="0">
                <a:latin typeface="Trebuchet MS"/>
                <a:cs typeface="Trebuchet MS"/>
              </a:rPr>
              <a:t>power. </a:t>
            </a:r>
            <a:r>
              <a:rPr sz="2100" spc="-25" dirty="0">
                <a:latin typeface="Trebuchet MS"/>
                <a:cs typeface="Trebuchet MS"/>
              </a:rPr>
              <a:t>Power </a:t>
            </a:r>
            <a:r>
              <a:rPr sz="2100" spc="-5" dirty="0">
                <a:latin typeface="Trebuchet MS"/>
                <a:cs typeface="Trebuchet MS"/>
              </a:rPr>
              <a:t>generation from  solar </a:t>
            </a:r>
            <a:r>
              <a:rPr sz="2100" dirty="0">
                <a:latin typeface="Trebuchet MS"/>
                <a:cs typeface="Trebuchet MS"/>
              </a:rPr>
              <a:t>PV </a:t>
            </a:r>
            <a:r>
              <a:rPr sz="2100" spc="-5" dirty="0">
                <a:latin typeface="Trebuchet MS"/>
                <a:cs typeface="Trebuchet MS"/>
              </a:rPr>
              <a:t>has </a:t>
            </a:r>
            <a:r>
              <a:rPr sz="2100" dirty="0">
                <a:latin typeface="Trebuchet MS"/>
                <a:cs typeface="Trebuchet MS"/>
              </a:rPr>
              <a:t>long </a:t>
            </a:r>
            <a:r>
              <a:rPr sz="2100" spc="-5" dirty="0">
                <a:latin typeface="Trebuchet MS"/>
                <a:cs typeface="Trebuchet MS"/>
              </a:rPr>
              <a:t>been seen </a:t>
            </a:r>
            <a:r>
              <a:rPr sz="2100" dirty="0">
                <a:latin typeface="Trebuchet MS"/>
                <a:cs typeface="Trebuchet MS"/>
              </a:rPr>
              <a:t>as a </a:t>
            </a:r>
            <a:r>
              <a:rPr sz="2100" spc="-5" dirty="0">
                <a:latin typeface="Trebuchet MS"/>
                <a:cs typeface="Trebuchet MS"/>
              </a:rPr>
              <a:t>clean </a:t>
            </a:r>
            <a:r>
              <a:rPr sz="2100" dirty="0">
                <a:latin typeface="Trebuchet MS"/>
                <a:cs typeface="Trebuchet MS"/>
              </a:rPr>
              <a:t>sustainable </a:t>
            </a:r>
            <a:r>
              <a:rPr sz="2100" spc="-5" dirty="0">
                <a:latin typeface="Trebuchet MS"/>
                <a:cs typeface="Trebuchet MS"/>
              </a:rPr>
              <a:t>energy  technology which draws upon </a:t>
            </a:r>
            <a:r>
              <a:rPr sz="2100" dirty="0">
                <a:latin typeface="Trebuchet MS"/>
                <a:cs typeface="Trebuchet MS"/>
              </a:rPr>
              <a:t>the </a:t>
            </a:r>
            <a:r>
              <a:rPr sz="2100" spc="-20" dirty="0">
                <a:latin typeface="Trebuchet MS"/>
                <a:cs typeface="Trebuchet MS"/>
              </a:rPr>
              <a:t>planet’s </a:t>
            </a:r>
            <a:r>
              <a:rPr sz="2100" spc="-5" dirty="0">
                <a:latin typeface="Trebuchet MS"/>
                <a:cs typeface="Trebuchet MS"/>
              </a:rPr>
              <a:t>most plentiful </a:t>
            </a:r>
            <a:r>
              <a:rPr sz="2100" dirty="0">
                <a:latin typeface="Trebuchet MS"/>
                <a:cs typeface="Trebuchet MS"/>
              </a:rPr>
              <a:t>and  </a:t>
            </a:r>
            <a:r>
              <a:rPr sz="2100" spc="-5" dirty="0">
                <a:latin typeface="Trebuchet MS"/>
                <a:cs typeface="Trebuchet MS"/>
              </a:rPr>
              <a:t>widely distributed renewable energy </a:t>
            </a:r>
            <a:r>
              <a:rPr sz="2100" dirty="0">
                <a:latin typeface="Trebuchet MS"/>
                <a:cs typeface="Trebuchet MS"/>
              </a:rPr>
              <a:t>source – </a:t>
            </a:r>
            <a:r>
              <a:rPr sz="2100" spc="-5" dirty="0">
                <a:latin typeface="Trebuchet MS"/>
                <a:cs typeface="Trebuchet MS"/>
              </a:rPr>
              <a:t>the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sun.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2460" cy="5666740"/>
          </a:xfrm>
          <a:custGeom>
            <a:avLst/>
            <a:gdLst/>
            <a:ahLst/>
            <a:cxnLst/>
            <a:rect l="l" t="t" r="r" b="b"/>
            <a:pathLst>
              <a:path w="632460" h="5666740">
                <a:moveTo>
                  <a:pt x="632460" y="0"/>
                </a:moveTo>
                <a:lnTo>
                  <a:pt x="0" y="0"/>
                </a:lnTo>
                <a:lnTo>
                  <a:pt x="0" y="5666232"/>
                </a:lnTo>
                <a:lnTo>
                  <a:pt x="63246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644" y="2326970"/>
            <a:ext cx="41382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9969">
              <a:lnSpc>
                <a:spcPct val="100000"/>
              </a:lnSpc>
              <a:spcBef>
                <a:spcPts val="100"/>
              </a:spcBef>
            </a:pPr>
            <a:r>
              <a:rPr sz="5400" b="0" spc="-10" dirty="0">
                <a:latin typeface="Trebuchet MS"/>
                <a:cs typeface="Trebuchet MS"/>
              </a:rPr>
              <a:t>Growth</a:t>
            </a:r>
            <a:r>
              <a:rPr sz="5400" b="0" spc="-75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of  </a:t>
            </a:r>
            <a:r>
              <a:rPr sz="5400" b="0" spc="-5" dirty="0">
                <a:latin typeface="Trebuchet MS"/>
                <a:cs typeface="Trebuchet MS"/>
              </a:rPr>
              <a:t>photov</a:t>
            </a:r>
            <a:r>
              <a:rPr sz="5400" b="0" spc="-25" dirty="0">
                <a:latin typeface="Trebuchet MS"/>
                <a:cs typeface="Trebuchet MS"/>
              </a:rPr>
              <a:t>o</a:t>
            </a:r>
            <a:r>
              <a:rPr sz="5400" b="0" dirty="0">
                <a:latin typeface="Trebuchet MS"/>
                <a:cs typeface="Trebuchet MS"/>
              </a:rPr>
              <a:t>ltaics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381000"/>
            <a:ext cx="55626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76758"/>
            <a:ext cx="179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0" dirty="0">
                <a:latin typeface="Trebuchet MS"/>
                <a:cs typeface="Trebuchet MS"/>
              </a:rPr>
              <a:t>T</a:t>
            </a:r>
            <a:r>
              <a:rPr sz="3600" b="0" spc="-5" dirty="0">
                <a:latin typeface="Trebuchet MS"/>
                <a:cs typeface="Trebuchet MS"/>
              </a:rPr>
              <a:t>im</a:t>
            </a:r>
            <a:r>
              <a:rPr sz="3600" b="0" spc="5" dirty="0">
                <a:latin typeface="Trebuchet MS"/>
                <a:cs typeface="Trebuchet MS"/>
              </a:rPr>
              <a:t>e</a:t>
            </a:r>
            <a:r>
              <a:rPr sz="3600" b="0" dirty="0">
                <a:latin typeface="Trebuchet MS"/>
                <a:cs typeface="Trebuchet MS"/>
              </a:rPr>
              <a:t>line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04" y="1244853"/>
            <a:ext cx="6405245" cy="5233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011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1839 -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Alexandre Edmond Becquerel</a:t>
            </a:r>
            <a:r>
              <a:rPr sz="20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observes  the photovoltaic effect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via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 electrode in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conductive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solution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exposed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light.</a:t>
            </a:r>
            <a:endParaRPr sz="2000">
              <a:latin typeface="Trebuchet MS"/>
              <a:cs typeface="Trebuchet MS"/>
            </a:endParaRPr>
          </a:p>
          <a:p>
            <a:pPr marL="355600" marR="320040" indent="-343535" algn="just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1887 -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Heinrich Hertz investigates ultraviolet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light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photoconductivity and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discovers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photoelectric  effect</a:t>
            </a:r>
            <a:endParaRPr sz="20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1888-91 - Aleksandr Stoletov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creates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</a:t>
            </a:r>
            <a:endParaRPr sz="2000">
              <a:latin typeface="Trebuchet MS"/>
              <a:cs typeface="Trebuchet MS"/>
            </a:endParaRPr>
          </a:p>
          <a:p>
            <a:pPr marL="355600" marR="287655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1905 - Albert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Einstein publishes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paper</a:t>
            </a:r>
            <a:r>
              <a:rPr sz="2000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explaining  the photoelectric effect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 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quantum</a:t>
            </a:r>
            <a:r>
              <a:rPr sz="20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basis.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1954 - Bell Labs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announces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invention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practical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silicon solar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cells have about</a:t>
            </a:r>
            <a:r>
              <a:rPr sz="20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6% 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efficiency.</a:t>
            </a:r>
            <a:endParaRPr sz="2000">
              <a:latin typeface="Trebuchet MS"/>
              <a:cs typeface="Trebuchet MS"/>
            </a:endParaRPr>
          </a:p>
          <a:p>
            <a:pPr marL="355600" marR="29464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1960 - Hoffman Electronics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creates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14%</a:t>
            </a:r>
            <a:r>
              <a:rPr sz="20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efficient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97253"/>
            <a:ext cx="6426200" cy="3455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740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1988 - The Dye-sensitized solar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 is</a:t>
            </a:r>
            <a:r>
              <a:rPr sz="20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created  by Michael Grätzel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and Brian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O'Regan.</a:t>
            </a:r>
            <a:r>
              <a:rPr sz="20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endParaRPr sz="20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photoelectrochemical cells work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from an organic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dye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compound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inside the cell and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cost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half as much as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silicon solar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1989 -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Reflective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concentrators are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2000">
              <a:latin typeface="Trebuchet MS"/>
              <a:cs typeface="Trebuchet MS"/>
            </a:endParaRPr>
          </a:p>
          <a:p>
            <a:pPr marL="355600" marR="14287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1999 - 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worldwide installed photovoltaic power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reaches 1,000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megawatts.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2012 -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3D PV-cell with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30% more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efficiency.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41" y="629158"/>
            <a:ext cx="2978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Current</a:t>
            </a:r>
            <a:r>
              <a:rPr sz="3600" spc="-9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Status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74978"/>
            <a:ext cx="482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spc="-75" dirty="0">
                <a:solidFill>
                  <a:srgbClr val="404040"/>
                </a:solidFill>
                <a:latin typeface="Trebuchet MS"/>
                <a:cs typeface="Trebuchet MS"/>
              </a:rPr>
              <a:t>Top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10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PV-Countries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Year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2014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(MW)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508" y="2023872"/>
            <a:ext cx="6908292" cy="3843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6061049"/>
            <a:ext cx="3815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rebuchet MS"/>
                <a:cs typeface="Trebuchet MS"/>
              </a:rPr>
              <a:t>Data: </a:t>
            </a:r>
            <a:r>
              <a:rPr sz="1200" dirty="0">
                <a:latin typeface="Trebuchet MS"/>
                <a:cs typeface="Trebuchet MS"/>
              </a:rPr>
              <a:t>IEA-PVPS </a:t>
            </a:r>
            <a:r>
              <a:rPr sz="1200" i="1" spc="-5" dirty="0">
                <a:latin typeface="Trebuchet MS"/>
                <a:cs typeface="Trebuchet MS"/>
              </a:rPr>
              <a:t>Snapshot </a:t>
            </a:r>
            <a:r>
              <a:rPr sz="1200" i="1" dirty="0">
                <a:latin typeface="Trebuchet MS"/>
                <a:cs typeface="Trebuchet MS"/>
              </a:rPr>
              <a:t>of </a:t>
            </a:r>
            <a:r>
              <a:rPr sz="1200" i="1" spc="-5" dirty="0">
                <a:latin typeface="Trebuchet MS"/>
                <a:cs typeface="Trebuchet MS"/>
              </a:rPr>
              <a:t>Global PV </a:t>
            </a:r>
            <a:r>
              <a:rPr sz="1200" i="1" spc="-10" dirty="0">
                <a:latin typeface="Trebuchet MS"/>
                <a:cs typeface="Trebuchet MS"/>
              </a:rPr>
              <a:t>1992–2014</a:t>
            </a:r>
            <a:r>
              <a:rPr sz="1200" i="1" spc="-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report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374726"/>
            <a:ext cx="4182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Meanwhile in</a:t>
            </a:r>
            <a:r>
              <a:rPr sz="3600" b="0" spc="-10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India…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138427"/>
            <a:ext cx="2590800" cy="533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9775" y="5744667"/>
            <a:ext cx="1533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rebuchet MS"/>
                <a:cs typeface="Trebuchet MS"/>
              </a:rPr>
              <a:t>India’s </a:t>
            </a:r>
            <a:r>
              <a:rPr sz="1200" spc="-5" dirty="0">
                <a:latin typeface="Trebuchet MS"/>
                <a:cs typeface="Trebuchet MS"/>
              </a:rPr>
              <a:t>solar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resources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6600" y="1143000"/>
            <a:ext cx="3799332" cy="452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02563"/>
            <a:ext cx="6553200" cy="386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4944236"/>
            <a:ext cx="591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India’s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spc="-25" dirty="0">
                <a:latin typeface="Trebuchet MS"/>
                <a:cs typeface="Trebuchet MS"/>
              </a:rPr>
              <a:t>Asia’s </a:t>
            </a:r>
            <a:r>
              <a:rPr sz="1800" spc="-5" dirty="0">
                <a:latin typeface="Trebuchet MS"/>
                <a:cs typeface="Trebuchet MS"/>
              </a:rPr>
              <a:t>largest Solar </a:t>
            </a:r>
            <a:r>
              <a:rPr sz="1800" spc="-25" dirty="0">
                <a:latin typeface="Trebuchet MS"/>
                <a:cs typeface="Trebuchet MS"/>
              </a:rPr>
              <a:t>Park </a:t>
            </a:r>
            <a:r>
              <a:rPr sz="1800" spc="-5" dirty="0">
                <a:latin typeface="Trebuchet MS"/>
                <a:cs typeface="Trebuchet MS"/>
              </a:rPr>
              <a:t>at </a:t>
            </a:r>
            <a:r>
              <a:rPr sz="1800" dirty="0">
                <a:latin typeface="Trebuchet MS"/>
                <a:cs typeface="Trebuchet MS"/>
              </a:rPr>
              <a:t>600 </a:t>
            </a:r>
            <a:r>
              <a:rPr sz="1800" spc="-60" dirty="0">
                <a:latin typeface="Trebuchet MS"/>
                <a:cs typeface="Trebuchet MS"/>
              </a:rPr>
              <a:t>MW, </a:t>
            </a:r>
            <a:r>
              <a:rPr sz="1800" spc="-5" dirty="0">
                <a:latin typeface="Trebuchet MS"/>
                <a:cs typeface="Trebuchet MS"/>
              </a:rPr>
              <a:t>located at  </a:t>
            </a:r>
            <a:r>
              <a:rPr sz="1800" dirty="0">
                <a:latin typeface="Trebuchet MS"/>
                <a:cs typeface="Trebuchet MS"/>
              </a:rPr>
              <a:t>Charanka, </a:t>
            </a:r>
            <a:r>
              <a:rPr sz="1800" spc="-5" dirty="0">
                <a:latin typeface="Trebuchet MS"/>
                <a:cs typeface="Trebuchet MS"/>
              </a:rPr>
              <a:t>Gujarat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05" y="476758"/>
            <a:ext cx="6248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spc="-150" dirty="0">
                <a:latin typeface="Trebuchet MS"/>
                <a:cs typeface="Trebuchet MS"/>
              </a:rPr>
              <a:t>Top </a:t>
            </a:r>
            <a:r>
              <a:rPr sz="3600" b="0" spc="-5" dirty="0">
                <a:latin typeface="Trebuchet MS"/>
                <a:cs typeface="Trebuchet MS"/>
              </a:rPr>
              <a:t>photovoltaic companies in  India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904745"/>
          <a:ext cx="6724650" cy="389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/>
                <a:gridCol w="2235200"/>
                <a:gridCol w="2235200"/>
              </a:tblGrid>
              <a:tr h="835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9F2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9F2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Revenue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(in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₹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million)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9F2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  <a:tc>
                  <a:txBody>
                    <a:bodyPr/>
                    <a:lstStyle/>
                    <a:p>
                      <a:pPr marL="468630" marR="257810" indent="-203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Tata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Power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Solar 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Systems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Ltd.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5104.67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Vikram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Solar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Pvt.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Ltd.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3815.74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E8"/>
                    </a:solidFill>
                  </a:tcPr>
                </a:tc>
              </a:tr>
              <a:tr h="484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Emmvee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Group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3619.11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/>
                    <a:lstStyle/>
                    <a:p>
                      <a:pPr marL="909319" marR="264795" indent="-637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Waaree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Energies  Ltd.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2975.94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  <a:tc>
                  <a:txBody>
                    <a:bodyPr/>
                    <a:lstStyle/>
                    <a:p>
                      <a:pPr marL="808355" marR="259715" indent="-539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Moser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Baer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Solar 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Group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2421.67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05" y="476758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Government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Support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551178"/>
            <a:ext cx="6486525" cy="274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99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Ministry of New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Renewable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Energy provides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30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subsidy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the installation cost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solar 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photovoltaic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plant.</a:t>
            </a:r>
            <a:endParaRPr sz="1800">
              <a:latin typeface="Trebuchet MS"/>
              <a:cs typeface="Trebuchet MS"/>
            </a:endParaRPr>
          </a:p>
          <a:p>
            <a:pPr marL="355600" marR="7937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51 Solar Radiation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Resource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 stations have been  installed across India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MNRE to monitor the  availability of solar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energy.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GoI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has also encouraged private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solar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companies by  reducing customs duty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solar panels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5% and exempting  excise duty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solar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photovoltaic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panels.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76758"/>
            <a:ext cx="50673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rebuchet MS"/>
                <a:cs typeface="Trebuchet MS"/>
              </a:rPr>
              <a:t>Some key </a:t>
            </a:r>
            <a:r>
              <a:rPr sz="3600" b="0" spc="-5" dirty="0">
                <a:latin typeface="Trebuchet MS"/>
                <a:cs typeface="Trebuchet MS"/>
              </a:rPr>
              <a:t>environmental  concerns…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779778"/>
            <a:ext cx="6394450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Crystalline silicon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silane gas,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production  of which results in waste silicon tetrachloride which is  toxic.</a:t>
            </a:r>
            <a:endParaRPr sz="1800">
              <a:latin typeface="Trebuchet MS"/>
              <a:cs typeface="Trebuchet MS"/>
            </a:endParaRPr>
          </a:p>
          <a:p>
            <a:pPr marL="355600" marR="11874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Sulphur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Hexafluoride is used to clean the reactor used in  silicon production. If it escaped it would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very potent  greenhouse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gas.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Disposal problems of hazardous semiconductor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endParaRPr sz="1800">
              <a:latin typeface="Trebuchet MS"/>
              <a:cs typeface="Trebuchet MS"/>
            </a:endParaRPr>
          </a:p>
          <a:p>
            <a:pPr marL="355600" marR="63944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 of lead-based solder would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lead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pollution  problems if items are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landfill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incineration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Some kinds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PV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panel contain Cadmium, which is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extremely toxic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metal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marR="5080" indent="-281940">
              <a:lnSpc>
                <a:spcPct val="100000"/>
              </a:lnSpc>
              <a:spcBef>
                <a:spcPts val="1750"/>
              </a:spcBef>
              <a:tabLst>
                <a:tab pos="494030" algn="l"/>
                <a:tab pos="1227455" algn="l"/>
                <a:tab pos="1663064" algn="l"/>
                <a:tab pos="2149475" algn="l"/>
                <a:tab pos="2937510" algn="l"/>
                <a:tab pos="4653915" algn="l"/>
                <a:tab pos="587311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		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vir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nta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ncerns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	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lar 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Photovoltaic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 of the cleanest forms of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16965"/>
            <a:ext cx="413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CC00"/>
                </a:solidFill>
                <a:latin typeface="Palatino Linotype"/>
                <a:cs typeface="Palatino Linotype"/>
              </a:rPr>
              <a:t>Photovoltaic</a:t>
            </a:r>
            <a:r>
              <a:rPr sz="3600" b="0" spc="-90" dirty="0">
                <a:solidFill>
                  <a:srgbClr val="FFCC00"/>
                </a:solidFill>
                <a:latin typeface="Palatino Linotype"/>
                <a:cs typeface="Palatino Linotype"/>
              </a:rPr>
              <a:t> </a:t>
            </a:r>
            <a:r>
              <a:rPr sz="3600" b="0" dirty="0">
                <a:solidFill>
                  <a:srgbClr val="FFCC00"/>
                </a:solidFill>
                <a:latin typeface="Palatino Linotype"/>
                <a:cs typeface="Palatino Linotype"/>
              </a:rPr>
              <a:t>System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1" y="1828800"/>
            <a:ext cx="3066288" cy="4113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1676400"/>
            <a:ext cx="46482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2460" cy="5666740"/>
          </a:xfrm>
          <a:custGeom>
            <a:avLst/>
            <a:gdLst/>
            <a:ahLst/>
            <a:cxnLst/>
            <a:rect l="l" t="t" r="r" b="b"/>
            <a:pathLst>
              <a:path w="632460" h="5666740">
                <a:moveTo>
                  <a:pt x="632460" y="0"/>
                </a:moveTo>
                <a:lnTo>
                  <a:pt x="0" y="0"/>
                </a:lnTo>
                <a:lnTo>
                  <a:pt x="0" y="5666232"/>
                </a:lnTo>
                <a:lnTo>
                  <a:pt x="63246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279" y="3104391"/>
            <a:ext cx="3637837" cy="363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5571" y="3104258"/>
            <a:ext cx="3623934" cy="363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136" y="553212"/>
            <a:ext cx="7293864" cy="150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0367" y="1376172"/>
            <a:ext cx="1085088" cy="1507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5439" y="1376172"/>
            <a:ext cx="4910328" cy="1507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8444" y="739521"/>
            <a:ext cx="62249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100"/>
              </a:spcBef>
            </a:pPr>
            <a:r>
              <a:rPr sz="5400" b="0" spc="-55" dirty="0">
                <a:latin typeface="Trebuchet MS"/>
                <a:cs typeface="Trebuchet MS"/>
              </a:rPr>
              <a:t>PhotoVoltaic </a:t>
            </a:r>
            <a:r>
              <a:rPr sz="5400" b="0" dirty="0">
                <a:latin typeface="Trebuchet MS"/>
                <a:cs typeface="Trebuchet MS"/>
              </a:rPr>
              <a:t>System  </a:t>
            </a:r>
            <a:r>
              <a:rPr sz="5400" b="0" spc="-5" dirty="0">
                <a:latin typeface="Trebuchet MS"/>
                <a:cs typeface="Trebuchet MS"/>
              </a:rPr>
              <a:t>in IIT</a:t>
            </a:r>
            <a:r>
              <a:rPr sz="5400" b="0" spc="-135" dirty="0">
                <a:latin typeface="Trebuchet MS"/>
                <a:cs typeface="Trebuchet MS"/>
              </a:rPr>
              <a:t> </a:t>
            </a:r>
            <a:r>
              <a:rPr sz="5400" b="0" spc="-35" dirty="0">
                <a:latin typeface="Trebuchet MS"/>
                <a:cs typeface="Trebuchet MS"/>
              </a:rPr>
              <a:t>Roorkee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1060" y="630682"/>
            <a:ext cx="4199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rebuchet MS"/>
                <a:cs typeface="Trebuchet MS"/>
              </a:rPr>
              <a:t>Brief </a:t>
            </a:r>
            <a:r>
              <a:rPr b="0" spc="-5" dirty="0">
                <a:latin typeface="Trebuchet MS"/>
                <a:cs typeface="Trebuchet MS"/>
              </a:rPr>
              <a:t>detail </a:t>
            </a:r>
            <a:r>
              <a:rPr b="0" dirty="0">
                <a:latin typeface="Trebuchet MS"/>
                <a:cs typeface="Trebuchet MS"/>
              </a:rPr>
              <a:t>of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20" dirty="0"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617" y="1906015"/>
            <a:ext cx="6292215" cy="36366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marR="5080" indent="-342900">
              <a:lnSpc>
                <a:spcPts val="1939"/>
              </a:lnSpc>
              <a:spcBef>
                <a:spcPts val="34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Government had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launched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Jawaharlal Nehru  National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Solar Mission, which was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major initiative of  the Government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India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Governments to  promote ecologically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sustainable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growth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while addressing  India's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energy security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challenge.</a:t>
            </a:r>
            <a:endParaRPr sz="1800">
              <a:latin typeface="Trebuchet MS"/>
              <a:cs typeface="Trebuchet MS"/>
            </a:endParaRPr>
          </a:p>
          <a:p>
            <a:pPr marL="354965" marR="190500" indent="-342900">
              <a:lnSpc>
                <a:spcPct val="90000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constitute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major contribution by India to  the global effort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challenges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climate  change.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Various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off-grid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solar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photo voltaic systems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 up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maximum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capacity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100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kWp per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site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off-grid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decentralized solar thermal  applications,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meet / supplement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lighting, 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electricity/power,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heating and cooling energy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requirements would be eligible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covered under 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387" y="1816989"/>
            <a:ext cx="5276215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Chemical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Engineering</a:t>
            </a:r>
            <a:r>
              <a:rPr sz="18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Department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No.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PV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Modules: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518.0</a:t>
            </a:r>
            <a:endParaRPr sz="1800">
              <a:latin typeface="Trebuchet MS"/>
              <a:cs typeface="Trebuchet MS"/>
            </a:endParaRPr>
          </a:p>
          <a:p>
            <a:pPr marL="12700" marR="1489710">
              <a:lnSpc>
                <a:spcPts val="2160"/>
              </a:lnSpc>
              <a:spcBef>
                <a:spcPts val="70"/>
              </a:spcBef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Peak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Power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Output: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119.1 kWp  Benchmark Cost: Rs 2,50,19,400  Approximate Savings: Rs 6,24,934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 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(@Rs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3.2 per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kWh)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26084">
              <a:lnSpc>
                <a:spcPct val="100000"/>
              </a:lnSpc>
              <a:tabLst>
                <a:tab pos="5334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total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benchmark cost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system in IIT 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Roorkee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Rs 38 crore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(approx).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Maximum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subsidy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availed @90% =</a:t>
            </a:r>
            <a:r>
              <a:rPr sz="18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Rs.  34, 19,</a:t>
            </a:r>
            <a:r>
              <a:rPr sz="18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78,490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= Rs 34 crore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(approx)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2980" y="467868"/>
            <a:ext cx="6723888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4257" y="613029"/>
            <a:ext cx="6089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5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Benchmark </a:t>
            </a:r>
            <a:r>
              <a:rPr sz="4000" b="0" u="heavy" spc="-10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Cost </a:t>
            </a:r>
            <a:r>
              <a:rPr sz="4000" b="0" u="heavy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of</a:t>
            </a:r>
            <a:r>
              <a:rPr sz="4000" b="0" u="heavy" spc="-10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b="0" u="heavy" spc="-30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Project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7780" y="1178052"/>
            <a:ext cx="6114288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287" y="991262"/>
            <a:ext cx="6303199" cy="476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647" y="1895859"/>
            <a:ext cx="6409550" cy="4069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075" y="817141"/>
            <a:ext cx="1021691" cy="27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8583" y="1031747"/>
            <a:ext cx="1374647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2921" y="726186"/>
            <a:ext cx="103505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2600" b="0" spc="1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2600" b="0" spc="-5" dirty="0">
                <a:solidFill>
                  <a:srgbClr val="000000"/>
                </a:solidFill>
                <a:latin typeface="Trebuchet MS"/>
                <a:cs typeface="Trebuchet MS"/>
              </a:rPr>
              <a:t>ual  </a:t>
            </a:r>
            <a:r>
              <a:rPr sz="2600" b="0" dirty="0">
                <a:solidFill>
                  <a:srgbClr val="000000"/>
                </a:solidFill>
                <a:latin typeface="Trebuchet MS"/>
                <a:cs typeface="Trebuchet MS"/>
              </a:rPr>
              <a:t>Saving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0"/>
            <a:ext cx="72771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591" y="5359908"/>
            <a:ext cx="286512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183" y="5664708"/>
            <a:ext cx="1700783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588" y="5969508"/>
            <a:ext cx="285597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3185" y="5424627"/>
            <a:ext cx="254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marR="37465" indent="-546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0C225"/>
                </a:solidFill>
                <a:latin typeface="Trebuchet MS"/>
                <a:cs typeface="Trebuchet MS"/>
              </a:rPr>
              <a:t>Chemical</a:t>
            </a:r>
            <a:r>
              <a:rPr sz="2000" spc="-11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90C225"/>
                </a:solidFill>
                <a:latin typeface="Trebuchet MS"/>
                <a:cs typeface="Trebuchet MS"/>
              </a:rPr>
              <a:t>Engineering  Department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0C225"/>
                </a:solidFill>
                <a:latin typeface="Trebuchet MS"/>
                <a:cs typeface="Trebuchet MS"/>
              </a:rPr>
              <a:t>PV </a:t>
            </a:r>
            <a:r>
              <a:rPr sz="2000" spc="-25" dirty="0">
                <a:solidFill>
                  <a:srgbClr val="90C225"/>
                </a:solidFill>
                <a:latin typeface="Trebuchet MS"/>
                <a:cs typeface="Trebuchet MS"/>
              </a:rPr>
              <a:t>Panel</a:t>
            </a:r>
            <a:r>
              <a:rPr sz="2000" spc="-8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90C225"/>
                </a:solidFill>
                <a:latin typeface="Trebuchet MS"/>
                <a:cs typeface="Trebuchet MS"/>
              </a:rPr>
              <a:t>arrangement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181" y="634999"/>
            <a:ext cx="5392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105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Total </a:t>
            </a:r>
            <a:r>
              <a:rPr sz="4000" b="0" u="heavy" spc="-5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Economic</a:t>
            </a:r>
            <a:r>
              <a:rPr sz="4000" b="0" u="heavy" spc="-145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b="0" u="heavy" spc="-5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Analysis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4983" y="1200911"/>
            <a:ext cx="5416296" cy="8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1483" y="2390902"/>
            <a:ext cx="1664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Rs.38,06,52,300  Rs.34, 19, 78,490  Rs.3,80,65,230.0  Rs.97,25,613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116582"/>
            <a:ext cx="30219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Solar Photovoltaic Systems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Capital Cost at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Benchmark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Price 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Subsidy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Actual Capital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Savings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annum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Payback Period</a:t>
            </a:r>
            <a:r>
              <a:rPr sz="1800" b="1" u="heavy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(Years)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7766" y="3762882"/>
            <a:ext cx="296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3.9 years or 3 years </a:t>
            </a:r>
            <a:r>
              <a:rPr sz="18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11</a:t>
            </a:r>
            <a:r>
              <a:rPr sz="1800" b="1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months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476" y="612394"/>
            <a:ext cx="2879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dirty="0">
                <a:uFill>
                  <a:solidFill>
                    <a:srgbClr val="90C225"/>
                  </a:solidFill>
                </a:uFill>
                <a:latin typeface="Palatino Linotype"/>
                <a:cs typeface="Palatino Linotype"/>
              </a:rPr>
              <a:t>Indian PV</a:t>
            </a:r>
            <a:r>
              <a:rPr sz="3600" b="0" u="heavy" spc="-85" dirty="0">
                <a:uFill>
                  <a:solidFill>
                    <a:srgbClr val="90C225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3600" b="0" u="heavy" dirty="0">
                <a:uFill>
                  <a:solidFill>
                    <a:srgbClr val="90C225"/>
                  </a:solidFill>
                </a:uFill>
                <a:latin typeface="Palatino Linotype"/>
                <a:cs typeface="Palatino Linotype"/>
              </a:rPr>
              <a:t>Era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734058"/>
            <a:ext cx="6290310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energy demand continually increasing, along with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R="41910" algn="ctr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marL="136525" marR="180975" algn="ctr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and clean energy sources, solar energy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definitely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important part of the future energy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mix.</a:t>
            </a:r>
            <a:endParaRPr sz="1800">
              <a:latin typeface="Trebuchet MS"/>
              <a:cs typeface="Trebuchet MS"/>
            </a:endParaRPr>
          </a:p>
          <a:p>
            <a:pPr marL="355600" marR="103505" indent="-343535">
              <a:lnSpc>
                <a:spcPct val="100000"/>
              </a:lnSpc>
              <a:spcBef>
                <a:spcPts val="1885"/>
              </a:spcBef>
              <a:tabLst>
                <a:tab pos="355600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Arid regions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receive plentiful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solar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radiation, 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regions like Rajasthan,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Gujarat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Haryana</a:t>
            </a:r>
            <a:r>
              <a:rPr sz="2000" spc="-1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receive 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sunlight in</a:t>
            </a:r>
            <a:r>
              <a:rPr sz="2000" spc="-4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plenty.</a:t>
            </a:r>
            <a:endParaRPr sz="2000">
              <a:latin typeface="Palatino Linotype"/>
              <a:cs typeface="Palatino Linotype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IREDA is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planning to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electrify 18,000 villages</a:t>
            </a:r>
            <a:r>
              <a:rPr sz="2000" spc="-15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mainly 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through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solar PV</a:t>
            </a:r>
            <a:r>
              <a:rPr sz="2000" spc="-4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systems</a:t>
            </a:r>
            <a:endParaRPr sz="2000">
              <a:latin typeface="Palatino Linotype"/>
              <a:cs typeface="Palatino Linotype"/>
            </a:endParaRPr>
          </a:p>
          <a:p>
            <a:pPr marL="355600" marR="8890" indent="-343535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Targets </a:t>
            </a:r>
            <a:r>
              <a:rPr sz="20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have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been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set for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large scale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utilization 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of PV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technology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by different sectors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within the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next  </a:t>
            </a:r>
            <a:r>
              <a:rPr sz="20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five</a:t>
            </a:r>
            <a:r>
              <a:rPr sz="20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years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781" y="304546"/>
            <a:ext cx="5810250" cy="1249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694690">
              <a:lnSpc>
                <a:spcPct val="100699"/>
              </a:lnSpc>
              <a:spcBef>
                <a:spcPts val="60"/>
              </a:spcBef>
            </a:pPr>
            <a:r>
              <a:rPr sz="4000" b="0" spc="-5" dirty="0">
                <a:latin typeface="Palatino Linotype"/>
                <a:cs typeface="Palatino Linotype"/>
              </a:rPr>
              <a:t>Expected Future of  Solar Electrical</a:t>
            </a:r>
            <a:r>
              <a:rPr sz="4000" b="0" spc="-40" dirty="0">
                <a:latin typeface="Palatino Linotype"/>
                <a:cs typeface="Palatino Linotype"/>
              </a:rPr>
              <a:t> </a:t>
            </a:r>
            <a:r>
              <a:rPr sz="4000" b="0" spc="-5" dirty="0">
                <a:latin typeface="Palatino Linotype"/>
                <a:cs typeface="Palatino Linotype"/>
              </a:rPr>
              <a:t>Capacities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905000"/>
            <a:ext cx="6477000" cy="421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366" y="1112901"/>
            <a:ext cx="5633085" cy="35966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By 2020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global solar output could be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276 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Terawatt 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hours,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which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would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equal 30% of Africa's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energy</a:t>
            </a:r>
            <a:r>
              <a:rPr sz="1800" spc="-8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needs 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or 1% of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global demand.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would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replace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output 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 75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new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coal fired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power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stations.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global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solar 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infrastructure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would </a:t>
            </a:r>
            <a:r>
              <a:rPr sz="1800" spc="-15" dirty="0">
                <a:solidFill>
                  <a:srgbClr val="404040"/>
                </a:solidFill>
                <a:latin typeface="Palatino Linotype"/>
                <a:cs typeface="Palatino Linotype"/>
              </a:rPr>
              <a:t>have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an </a:t>
            </a:r>
            <a:r>
              <a:rPr sz="18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investment value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of  US$75 billion a </a:t>
            </a:r>
            <a:r>
              <a:rPr sz="18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year.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By 2040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global solar output could  be more than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9000 </a:t>
            </a:r>
            <a:r>
              <a:rPr sz="18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Terawatt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hours,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or 26% of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 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expected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global</a:t>
            </a:r>
            <a:r>
              <a:rPr sz="180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demand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8890">
              <a:lnSpc>
                <a:spcPct val="89600"/>
              </a:lnSpc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new world record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conversion efficiency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the multi-  junction solar cell co-developed by Soitec, CEA-Leti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Fraunhofer Institute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solar Energy Systems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ISE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has reached  a conversion efficiency of 46%,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marking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world’s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new  record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ean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Photovoltaic Industry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Association </a:t>
            </a:r>
            <a:r>
              <a:rPr sz="16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(EPIA) </a:t>
            </a:r>
            <a:r>
              <a:rPr sz="16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and  Greenpeace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29158"/>
            <a:ext cx="253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Components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041" y="2058162"/>
            <a:ext cx="2796540" cy="34753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90525" algn="l"/>
              </a:tabLst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90525" algn="l"/>
              </a:tabLst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Cabling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90525" algn="l"/>
              </a:tabLst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Mounting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90525" algn="l"/>
              </a:tabLst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trackers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90525" algn="l"/>
              </a:tabLst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inverters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90525" algn="l"/>
              </a:tabLst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Charge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controller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90525" algn="l"/>
              </a:tabLst>
            </a:pPr>
            <a:r>
              <a:rPr sz="1900" spc="1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Battery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6232" y="417766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619">
            <a:solidFill>
              <a:srgbClr val="99C9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5" y="432816"/>
            <a:ext cx="4739640" cy="3555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594" y="1555241"/>
            <a:ext cx="6619875" cy="483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5565" marR="431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new  product is  suitable 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  installed on  buildings and  car </a:t>
            </a:r>
            <a:r>
              <a:rPr sz="1800" spc="-10" dirty="0">
                <a:latin typeface="Trebuchet MS"/>
                <a:cs typeface="Trebuchet MS"/>
              </a:rPr>
              <a:t>roofs </a:t>
            </a:r>
            <a:r>
              <a:rPr sz="1800" spc="-5" dirty="0">
                <a:latin typeface="Trebuchet MS"/>
                <a:cs typeface="Trebuchet MS"/>
              </a:rPr>
              <a:t>for  solar  generation  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glare</a:t>
            </a:r>
            <a:endParaRPr sz="1800">
              <a:latin typeface="Trebuchet MS"/>
              <a:cs typeface="Trebuchet MS"/>
            </a:endParaRPr>
          </a:p>
          <a:p>
            <a:pPr marL="50800">
              <a:lnSpc>
                <a:spcPts val="1310"/>
              </a:lnSpc>
            </a:pPr>
            <a:r>
              <a:rPr sz="1000" i="1" spc="-5" dirty="0">
                <a:latin typeface="Trebuchet MS"/>
                <a:cs typeface="Trebuchet MS"/>
              </a:rPr>
              <a:t>A </a:t>
            </a:r>
            <a:r>
              <a:rPr sz="1000" i="1" spc="-10" dirty="0">
                <a:latin typeface="Trebuchet MS"/>
                <a:cs typeface="Trebuchet MS"/>
              </a:rPr>
              <a:t>building </a:t>
            </a:r>
            <a:r>
              <a:rPr sz="1000" i="1" spc="-5" dirty="0">
                <a:latin typeface="Trebuchet MS"/>
                <a:cs typeface="Trebuchet MS"/>
              </a:rPr>
              <a:t>with facade covered </a:t>
            </a:r>
            <a:r>
              <a:rPr sz="1000" i="1" spc="-10" dirty="0">
                <a:latin typeface="Trebuchet MS"/>
                <a:cs typeface="Trebuchet MS"/>
              </a:rPr>
              <a:t>by </a:t>
            </a:r>
            <a:r>
              <a:rPr sz="1000" i="1" spc="-5" dirty="0">
                <a:latin typeface="Trebuchet MS"/>
                <a:cs typeface="Trebuchet MS"/>
              </a:rPr>
              <a:t>solar cells </a:t>
            </a:r>
            <a:r>
              <a:rPr sz="1000" i="1" spc="-10" dirty="0">
                <a:latin typeface="Trebuchet MS"/>
                <a:cs typeface="Trebuchet MS"/>
              </a:rPr>
              <a:t>in </a:t>
            </a:r>
            <a:r>
              <a:rPr sz="1000" i="1" spc="-5" dirty="0">
                <a:latin typeface="Trebuchet MS"/>
                <a:cs typeface="Trebuchet MS"/>
              </a:rPr>
              <a:t>Paris. </a:t>
            </a:r>
            <a:r>
              <a:rPr sz="1000" i="1" spc="-10" dirty="0">
                <a:latin typeface="Trebuchet MS"/>
                <a:cs typeface="Trebuchet MS"/>
              </a:rPr>
              <a:t>(Photo </a:t>
            </a:r>
            <a:r>
              <a:rPr sz="1000" i="1" spc="-5" dirty="0">
                <a:latin typeface="Trebuchet MS"/>
                <a:cs typeface="Trebuchet MS"/>
              </a:rPr>
              <a:t>Credit:</a:t>
            </a:r>
            <a:r>
              <a:rPr sz="1000" i="1" spc="-5" dirty="0">
                <a:solidFill>
                  <a:srgbClr val="99C93B"/>
                </a:solidFill>
                <a:latin typeface="Trebuchet MS"/>
                <a:cs typeface="Trebuchet MS"/>
                <a:hlinkClick r:id="rId3"/>
              </a:rPr>
              <a:t>La Citta Vita</a:t>
            </a:r>
            <a:r>
              <a:rPr sz="1000" i="1" spc="40" dirty="0">
                <a:solidFill>
                  <a:srgbClr val="99C93B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000" i="1" spc="-10" dirty="0">
                <a:solidFill>
                  <a:srgbClr val="99C93B"/>
                </a:solidFill>
                <a:latin typeface="Trebuchet MS"/>
                <a:cs typeface="Trebuchet MS"/>
                <a:hlinkClick r:id="rId3"/>
              </a:rPr>
              <a:t>via </a:t>
            </a:r>
            <a:r>
              <a:rPr sz="1000" i="1" spc="-110" dirty="0">
                <a:solidFill>
                  <a:srgbClr val="99C93B"/>
                </a:solidFill>
                <a:latin typeface="Trebuchet MS"/>
                <a:cs typeface="Trebuchet MS"/>
                <a:hlinkClick r:id="rId3"/>
              </a:rPr>
              <a:t>Fli</a:t>
            </a:r>
            <a:r>
              <a:rPr sz="2700" spc="-165" baseline="-26234" dirty="0">
                <a:latin typeface="Trebuchet MS"/>
                <a:cs typeface="Trebuchet MS"/>
                <a:hlinkClick r:id="rId3"/>
              </a:rPr>
              <a:t>r</a:t>
            </a:r>
            <a:r>
              <a:rPr sz="1000" i="1" spc="-110" dirty="0">
                <a:solidFill>
                  <a:srgbClr val="99C93B"/>
                </a:solidFill>
                <a:latin typeface="Trebuchet MS"/>
                <a:cs typeface="Trebuchet MS"/>
                <a:hlinkClick r:id="rId3"/>
              </a:rPr>
              <a:t>ck</a:t>
            </a:r>
            <a:r>
              <a:rPr sz="2700" spc="-165" baseline="-26234" dirty="0">
                <a:latin typeface="Trebuchet MS"/>
                <a:cs typeface="Trebuchet MS"/>
                <a:hlinkClick r:id="rId3"/>
              </a:rPr>
              <a:t>e</a:t>
            </a:r>
            <a:r>
              <a:rPr sz="1000" i="1" spc="-110" dirty="0">
                <a:solidFill>
                  <a:srgbClr val="99C93B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sz="1000" i="1" spc="-110" dirty="0">
                <a:latin typeface="Trebuchet MS"/>
                <a:cs typeface="Trebuchet MS"/>
              </a:rPr>
              <a:t>)</a:t>
            </a:r>
            <a:r>
              <a:rPr sz="2700" spc="-165" baseline="-26234" dirty="0">
                <a:latin typeface="Trebuchet MS"/>
                <a:cs typeface="Trebuchet MS"/>
              </a:rPr>
              <a:t>duction.</a:t>
            </a:r>
            <a:endParaRPr sz="2700" baseline="-262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50800" marR="1330325">
              <a:lnSpc>
                <a:spcPct val="100000"/>
              </a:lnSpc>
            </a:pPr>
            <a:r>
              <a:rPr sz="1800" spc="-114" dirty="0">
                <a:latin typeface="Trebuchet MS"/>
                <a:cs typeface="Trebuchet MS"/>
              </a:rPr>
              <a:t>To </a:t>
            </a:r>
            <a:r>
              <a:rPr sz="1800" spc="-10" dirty="0">
                <a:latin typeface="Trebuchet MS"/>
                <a:cs typeface="Trebuchet MS"/>
              </a:rPr>
              <a:t>overcome </a:t>
            </a:r>
            <a:r>
              <a:rPr sz="1800" spc="-5" dirty="0">
                <a:latin typeface="Trebuchet MS"/>
                <a:cs typeface="Trebuchet MS"/>
              </a:rPr>
              <a:t>silicon solar cells’ </a:t>
            </a:r>
            <a:r>
              <a:rPr sz="1800" spc="-10" dirty="0">
                <a:latin typeface="Trebuchet MS"/>
                <a:cs typeface="Trebuchet MS"/>
              </a:rPr>
              <a:t>color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light-  shading </a:t>
            </a:r>
            <a:r>
              <a:rPr sz="1800" spc="-5" dirty="0">
                <a:latin typeface="Trebuchet MS"/>
                <a:cs typeface="Trebuchet MS"/>
              </a:rPr>
              <a:t>limitations, </a:t>
            </a:r>
            <a:r>
              <a:rPr sz="1800" dirty="0">
                <a:latin typeface="Trebuchet MS"/>
                <a:cs typeface="Trebuchet MS"/>
              </a:rPr>
              <a:t>many researchers have  </a:t>
            </a:r>
            <a:r>
              <a:rPr sz="1800" spc="-5" dirty="0">
                <a:latin typeface="Trebuchet MS"/>
                <a:cs typeface="Trebuchet MS"/>
              </a:rPr>
              <a:t>endeavored for developing </a:t>
            </a:r>
            <a:r>
              <a:rPr sz="1800" dirty="0">
                <a:latin typeface="Trebuchet MS"/>
                <a:cs typeface="Trebuchet MS"/>
              </a:rPr>
              <a:t>solar </a:t>
            </a:r>
            <a:r>
              <a:rPr sz="1800" spc="-5" dirty="0">
                <a:latin typeface="Trebuchet MS"/>
                <a:cs typeface="Trebuchet MS"/>
              </a:rPr>
              <a:t>cells </a:t>
            </a:r>
            <a:r>
              <a:rPr sz="1800" dirty="0">
                <a:latin typeface="Trebuchet MS"/>
                <a:cs typeface="Trebuchet MS"/>
              </a:rPr>
              <a:t>using various  </a:t>
            </a:r>
            <a:r>
              <a:rPr sz="1800" spc="-5" dirty="0">
                <a:latin typeface="Trebuchet MS"/>
                <a:cs typeface="Trebuchet MS"/>
              </a:rPr>
              <a:t>materials and technologies. </a:t>
            </a:r>
            <a:r>
              <a:rPr sz="1800" dirty="0">
                <a:latin typeface="Trebuchet MS"/>
                <a:cs typeface="Trebuchet MS"/>
              </a:rPr>
              <a:t>For example, </a:t>
            </a:r>
            <a:r>
              <a:rPr sz="1800" spc="-15" dirty="0">
                <a:latin typeface="Trebuchet MS"/>
                <a:cs typeface="Trebuchet MS"/>
              </a:rPr>
              <a:t>thin-film  </a:t>
            </a:r>
            <a:r>
              <a:rPr sz="1800" dirty="0">
                <a:latin typeface="Trebuchet MS"/>
                <a:cs typeface="Trebuchet MS"/>
              </a:rPr>
              <a:t>solar </a:t>
            </a:r>
            <a:r>
              <a:rPr sz="1800" spc="-5" dirty="0">
                <a:latin typeface="Trebuchet MS"/>
                <a:cs typeface="Trebuchet MS"/>
              </a:rPr>
              <a:t>cells are one of the candidates for </a:t>
            </a:r>
            <a:r>
              <a:rPr sz="1800" dirty="0">
                <a:latin typeface="Trebuchet MS"/>
                <a:cs typeface="Trebuchet MS"/>
              </a:rPr>
              <a:t>solar  windows because </a:t>
            </a:r>
            <a:r>
              <a:rPr sz="1800" spc="-5" dirty="0">
                <a:latin typeface="Trebuchet MS"/>
                <a:cs typeface="Trebuchet MS"/>
              </a:rPr>
              <a:t>they </a:t>
            </a:r>
            <a:r>
              <a:rPr sz="1800" dirty="0">
                <a:latin typeface="Trebuchet MS"/>
                <a:cs typeface="Trebuchet MS"/>
              </a:rPr>
              <a:t>have </a:t>
            </a:r>
            <a:r>
              <a:rPr sz="1800" spc="-5" dirty="0">
                <a:latin typeface="Trebuchet MS"/>
                <a:cs typeface="Trebuchet MS"/>
              </a:rPr>
              <a:t>better transmittancy  than </a:t>
            </a:r>
            <a:r>
              <a:rPr sz="1800" dirty="0">
                <a:latin typeface="Trebuchet MS"/>
                <a:cs typeface="Trebuchet MS"/>
              </a:rPr>
              <a:t>silicon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cells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4576698"/>
            <a:ext cx="56368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research team at Michigan State University has  developed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“transparent luminescent solar  </a:t>
            </a:r>
            <a:r>
              <a:rPr sz="1800" spc="-10" dirty="0">
                <a:latin typeface="Trebuchet MS"/>
                <a:cs typeface="Trebuchet MS"/>
              </a:rPr>
              <a:t>concentrator” </a:t>
            </a:r>
            <a:r>
              <a:rPr sz="1800" spc="-5" dirty="0">
                <a:latin typeface="Trebuchet MS"/>
                <a:cs typeface="Trebuchet MS"/>
              </a:rPr>
              <a:t>that absorbs only ultraviolet and near  infrared wavelengths to </a:t>
            </a:r>
            <a:r>
              <a:rPr sz="1800" dirty="0">
                <a:latin typeface="Trebuchet MS"/>
                <a:cs typeface="Trebuchet MS"/>
              </a:rPr>
              <a:t>generate </a:t>
            </a:r>
            <a:r>
              <a:rPr sz="1800" spc="-5" dirty="0">
                <a:latin typeface="Trebuchet MS"/>
                <a:cs typeface="Trebuchet MS"/>
              </a:rPr>
              <a:t>power </a:t>
            </a:r>
            <a:r>
              <a:rPr sz="1800" dirty="0">
                <a:latin typeface="Trebuchet MS"/>
                <a:cs typeface="Trebuchet MS"/>
              </a:rPr>
              <a:t>– allowing </a:t>
            </a:r>
            <a:r>
              <a:rPr sz="1800" spc="-5" dirty="0">
                <a:latin typeface="Trebuchet MS"/>
                <a:cs typeface="Trebuchet MS"/>
              </a:rPr>
              <a:t>the  solar cell to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almost transparent.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25" dirty="0">
                <a:latin typeface="Trebuchet MS"/>
                <a:cs typeface="Trebuchet MS"/>
              </a:rPr>
              <a:t>efficiency,  </a:t>
            </a:r>
            <a:r>
              <a:rPr sz="1800" spc="-5" dirty="0">
                <a:latin typeface="Trebuchet MS"/>
                <a:cs typeface="Trebuchet MS"/>
              </a:rPr>
              <a:t>which is as low as around 1%, is the major defect and  the team hopes to increase it up to around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5%.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6132" y="521208"/>
            <a:ext cx="4210812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6250" y="644728"/>
            <a:ext cx="4786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5" dirty="0">
                <a:uFill>
                  <a:solidFill>
                    <a:srgbClr val="90C225"/>
                  </a:solidFill>
                </a:uFill>
                <a:latin typeface="Palatino Linotype"/>
                <a:cs typeface="Palatino Linotype"/>
              </a:rPr>
              <a:t>Concluding</a:t>
            </a:r>
            <a:r>
              <a:rPr sz="4000" b="0" u="heavy" spc="-30" dirty="0">
                <a:uFill>
                  <a:solidFill>
                    <a:srgbClr val="90C225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b="0" u="heavy" spc="-5" dirty="0">
                <a:uFill>
                  <a:solidFill>
                    <a:srgbClr val="90C225"/>
                  </a:solidFill>
                </a:uFill>
                <a:latin typeface="Palatino Linotype"/>
                <a:cs typeface="Palatino Linotype"/>
              </a:rPr>
              <a:t>Remarks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411" y="1563115"/>
            <a:ext cx="6006465" cy="48063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49554" indent="-343535">
              <a:lnSpc>
                <a:spcPts val="216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key to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successful solar energy installation</a:t>
            </a:r>
            <a:r>
              <a:rPr sz="2000" spc="-9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is 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to use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quality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components that </a:t>
            </a:r>
            <a:r>
              <a:rPr sz="20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have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long 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lifetimes and require minimal</a:t>
            </a:r>
            <a:r>
              <a:rPr sz="2000" spc="-5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maintenance.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marR="168275" indent="-343535">
              <a:lnSpc>
                <a:spcPts val="2160"/>
              </a:lnSpc>
              <a:tabLst>
                <a:tab pos="354965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future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bright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continued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PV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technology 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dissemination.</a:t>
            </a:r>
            <a:endParaRPr sz="2000">
              <a:latin typeface="Palatino Linotype"/>
              <a:cs typeface="Palatino Linotype"/>
            </a:endParaRPr>
          </a:p>
          <a:p>
            <a:pPr marL="355600" marR="5080" indent="-26034">
              <a:lnSpc>
                <a:spcPts val="216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PV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technology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fills a significant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need in supplying  </a:t>
            </a:r>
            <a:r>
              <a:rPr sz="20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electricity,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creating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local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jobs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promoting 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economic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development in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rural areas,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avoiding  the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external environmental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costs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associated with 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traditional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electrical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generation</a:t>
            </a:r>
            <a:r>
              <a:rPr sz="2000" spc="-3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technologies.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marR="157480" indent="-343535">
              <a:lnSpc>
                <a:spcPts val="2160"/>
              </a:lnSpc>
              <a:tabLst>
                <a:tab pos="354965" algn="l"/>
              </a:tabLst>
            </a:pPr>
            <a:r>
              <a:rPr sz="14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Major </a:t>
            </a:r>
            <a:r>
              <a:rPr sz="20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power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policy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reforms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tax incentives 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will play a major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role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if all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Palatino Linotype"/>
                <a:cs typeface="Palatino Linotype"/>
              </a:rPr>
              <a:t>above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said </a:t>
            </a: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is to be  effectively</a:t>
            </a:r>
            <a:r>
              <a:rPr sz="2000" spc="-2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realized.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1076959"/>
            <a:ext cx="6559550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113601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404040"/>
                </a:solidFill>
                <a:latin typeface="Palatino Linotype"/>
                <a:cs typeface="Palatino Linotype"/>
              </a:rPr>
              <a:t>“ By the year 2030, India </a:t>
            </a:r>
            <a:r>
              <a:rPr sz="1800" i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should achieve </a:t>
            </a:r>
            <a:r>
              <a:rPr sz="1800" i="1" spc="-10" dirty="0">
                <a:solidFill>
                  <a:srgbClr val="404040"/>
                </a:solidFill>
                <a:latin typeface="Palatino Linotype"/>
                <a:cs typeface="Palatino Linotype"/>
              </a:rPr>
              <a:t>Energy </a:t>
            </a:r>
            <a:r>
              <a:rPr sz="1800" i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Independence </a:t>
            </a:r>
            <a:r>
              <a:rPr sz="1800" i="1" spc="-10" dirty="0">
                <a:solidFill>
                  <a:srgbClr val="404040"/>
                </a:solidFill>
                <a:latin typeface="Palatino Linotype"/>
                <a:cs typeface="Palatino Linotype"/>
              </a:rPr>
              <a:t>through  </a:t>
            </a:r>
            <a:r>
              <a:rPr sz="1800" i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solar </a:t>
            </a:r>
            <a:r>
              <a:rPr sz="1800" i="1" dirty="0">
                <a:solidFill>
                  <a:srgbClr val="404040"/>
                </a:solidFill>
                <a:latin typeface="Palatino Linotype"/>
                <a:cs typeface="Palatino Linotype"/>
              </a:rPr>
              <a:t>power and </a:t>
            </a:r>
            <a:r>
              <a:rPr sz="1800" i="1" spc="-5" dirty="0">
                <a:solidFill>
                  <a:srgbClr val="404040"/>
                </a:solidFill>
                <a:latin typeface="Palatino Linotype"/>
                <a:cs typeface="Palatino Linotype"/>
              </a:rPr>
              <a:t>other forms </a:t>
            </a:r>
            <a:r>
              <a:rPr sz="1800" i="1" dirty="0">
                <a:solidFill>
                  <a:srgbClr val="404040"/>
                </a:solidFill>
                <a:latin typeface="Palatino Linotype"/>
                <a:cs typeface="Palatino Linotype"/>
              </a:rPr>
              <a:t>of </a:t>
            </a:r>
            <a:r>
              <a:rPr sz="1800" i="1" spc="-10" dirty="0">
                <a:solidFill>
                  <a:srgbClr val="404040"/>
                </a:solidFill>
                <a:latin typeface="Palatino Linotype"/>
                <a:cs typeface="Palatino Linotype"/>
              </a:rPr>
              <a:t>renewable </a:t>
            </a:r>
            <a:r>
              <a:rPr sz="1800" i="1" spc="-15" dirty="0">
                <a:solidFill>
                  <a:srgbClr val="404040"/>
                </a:solidFill>
                <a:latin typeface="Palatino Linotype"/>
                <a:cs typeface="Palatino Linotype"/>
              </a:rPr>
              <a:t>energy</a:t>
            </a:r>
            <a:r>
              <a:rPr sz="1800" i="1" spc="1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1800" i="1" dirty="0">
                <a:solidFill>
                  <a:srgbClr val="404040"/>
                </a:solidFill>
                <a:latin typeface="Palatino Linotype"/>
                <a:cs typeface="Palatino Linotype"/>
              </a:rPr>
              <a:t>”</a:t>
            </a:r>
            <a:endParaRPr sz="1800">
              <a:latin typeface="Palatino Linotype"/>
              <a:cs typeface="Palatino Linotype"/>
            </a:endParaRPr>
          </a:p>
          <a:p>
            <a:pPr marL="2878455">
              <a:lnSpc>
                <a:spcPct val="100000"/>
              </a:lnSpc>
              <a:spcBef>
                <a:spcPts val="1360"/>
              </a:spcBef>
            </a:pPr>
            <a:r>
              <a:rPr sz="2000" spc="-40" dirty="0">
                <a:solidFill>
                  <a:srgbClr val="404040"/>
                </a:solidFill>
                <a:latin typeface="Palatino Linotype"/>
                <a:cs typeface="Palatino Linotype"/>
              </a:rPr>
              <a:t>Dr.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A. </a:t>
            </a:r>
            <a:r>
              <a:rPr sz="2000" spc="-130" dirty="0">
                <a:solidFill>
                  <a:srgbClr val="404040"/>
                </a:solidFill>
                <a:latin typeface="Palatino Linotype"/>
                <a:cs typeface="Palatino Linotype"/>
              </a:rPr>
              <a:t>P.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J. Abdul</a:t>
            </a:r>
            <a:r>
              <a:rPr sz="2000" spc="-2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Kalam</a:t>
            </a:r>
            <a:endParaRPr sz="2000">
              <a:latin typeface="Palatino Linotype"/>
              <a:cs typeface="Palatino Linotype"/>
            </a:endParaRPr>
          </a:p>
          <a:p>
            <a:pPr marL="2878455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Palatino Linotype"/>
                <a:cs typeface="Palatino Linotype"/>
              </a:rPr>
              <a:t>Former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President of</a:t>
            </a:r>
            <a:r>
              <a:rPr sz="2000" spc="-4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India</a:t>
            </a:r>
            <a:endParaRPr sz="2000">
              <a:latin typeface="Palatino Linotype"/>
              <a:cs typeface="Palatino Linotype"/>
            </a:endParaRPr>
          </a:p>
          <a:p>
            <a:pPr marL="2878455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Independence Day Speech,</a:t>
            </a:r>
            <a:r>
              <a:rPr sz="2000" spc="-65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/>
                <a:cs typeface="Palatino Linotype"/>
              </a:rPr>
              <a:t>2005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4372" y="3941064"/>
            <a:ext cx="3535679" cy="1507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6679" y="4128592"/>
            <a:ext cx="26758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THE</a:t>
            </a:r>
            <a:r>
              <a:rPr sz="5400" spc="-9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END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8027" y="1779778"/>
            <a:ext cx="63150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http://pv.energytrend.com/features/20141216-7939.html </a:t>
            </a:r>
            <a:r>
              <a:rPr sz="1800" spc="-10" dirty="0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sz="1800" b="1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3"/>
              </a:rPr>
              <a:t>http://www.iitr.ac.in/departments/AH/pages/Projects+Sola </a:t>
            </a:r>
            <a:r>
              <a:rPr sz="1800" b="1" spc="-10" dirty="0">
                <a:solidFill>
                  <a:srgbClr val="99C93B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b="1" u="heavy" spc="-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3"/>
              </a:rPr>
              <a:t>r_Energy_use_in_IITR.html </a:t>
            </a:r>
            <a:r>
              <a:rPr sz="1800" b="1" spc="-5" dirty="0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sz="1800" b="1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4"/>
              </a:rPr>
              <a:t>http://www.recgroup.com/en/tech/the-future-of-solar/ </a:t>
            </a:r>
            <a:r>
              <a:rPr sz="1800" b="1" spc="-10" dirty="0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sz="1800" u="heavy" spc="-1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5"/>
              </a:rPr>
              <a:t>www.che.iitm.ac.in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2531" y="798395"/>
            <a:ext cx="2808335" cy="522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0720" y="659968"/>
            <a:ext cx="2839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5" dirty="0">
                <a:uFill>
                  <a:solidFill>
                    <a:srgbClr val="90C225"/>
                  </a:solidFill>
                </a:uFill>
                <a:latin typeface="Trebuchet MS"/>
                <a:cs typeface="Trebuchet MS"/>
              </a:rPr>
              <a:t>Bibliography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5100" y="1232916"/>
            <a:ext cx="2865120" cy="86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324358"/>
            <a:ext cx="172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5" dirty="0">
                <a:latin typeface="Trebuchet MS"/>
                <a:cs typeface="Trebuchet MS"/>
              </a:rPr>
              <a:t>Tracking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317498"/>
            <a:ext cx="7403465" cy="530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272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75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Fixed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tracking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 PV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either be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fixed,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sun- 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tracking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 one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axis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rotation,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or sun-tracking with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two 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axes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rotation.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default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fixed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PV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array.</a:t>
            </a:r>
            <a:endParaRPr sz="2200">
              <a:latin typeface="Calibri"/>
              <a:cs typeface="Calibri"/>
            </a:endParaRPr>
          </a:p>
          <a:p>
            <a:pPr marL="355600" marR="3619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75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PV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tilt angle (0°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90°)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fixed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PV 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array,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tilt angle  is the angle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horizontal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inclination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PV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array 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(0° =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horizontal,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90°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vertical).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suntracking PV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array 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 one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axis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rotation,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tilt angle is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angle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from 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horizontal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the inclination of the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tracker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axis.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tilt angle  is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applicable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sun-tracking PV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arrays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axes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rotation.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75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default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 a tilt angle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equal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station's</a:t>
            </a:r>
            <a:r>
              <a:rPr sz="22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latitude.</a:t>
            </a:r>
            <a:endParaRPr sz="2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This normally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maximizes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annual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energy production. Increasing 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tilt angle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favours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energy production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winter,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while 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decreasing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tilt angle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favours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energy production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summer.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16965"/>
            <a:ext cx="5923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202C31"/>
                </a:solidFill>
                <a:latin typeface="Palatino Linotype"/>
                <a:cs typeface="Palatino Linotype"/>
              </a:rPr>
              <a:t>PV </a:t>
            </a:r>
            <a:r>
              <a:rPr sz="3600" b="0" spc="-25" dirty="0">
                <a:solidFill>
                  <a:srgbClr val="202C31"/>
                </a:solidFill>
                <a:latin typeface="Palatino Linotype"/>
                <a:cs typeface="Palatino Linotype"/>
              </a:rPr>
              <a:t>Technology</a:t>
            </a:r>
            <a:r>
              <a:rPr sz="3600" b="0" spc="-60" dirty="0">
                <a:solidFill>
                  <a:srgbClr val="202C31"/>
                </a:solidFill>
                <a:latin typeface="Palatino Linotype"/>
                <a:cs typeface="Palatino Linotype"/>
              </a:rPr>
              <a:t> </a:t>
            </a:r>
            <a:r>
              <a:rPr sz="3600" b="0" spc="-5" dirty="0">
                <a:solidFill>
                  <a:srgbClr val="202C31"/>
                </a:solidFill>
                <a:latin typeface="Palatino Linotype"/>
                <a:cs typeface="Palatino Linotype"/>
              </a:rPr>
              <a:t>Classification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28600"/>
            <a:ext cx="8610600" cy="6324600"/>
          </a:xfrm>
          <a:custGeom>
            <a:avLst/>
            <a:gdLst/>
            <a:ahLst/>
            <a:cxnLst/>
            <a:rect l="l" t="t" r="r" b="b"/>
            <a:pathLst>
              <a:path w="8610600" h="6324600">
                <a:moveTo>
                  <a:pt x="0" y="6324600"/>
                </a:moveTo>
                <a:lnTo>
                  <a:pt x="8610600" y="6324600"/>
                </a:lnTo>
                <a:lnTo>
                  <a:pt x="8610600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1913585"/>
            <a:ext cx="361759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010" algn="l"/>
              </a:tabLst>
            </a:pPr>
            <a:r>
              <a:rPr sz="2400" spc="-5" dirty="0">
                <a:latin typeface="Trebuchet MS"/>
                <a:cs typeface="Trebuchet MS"/>
              </a:rPr>
              <a:t>Thin‐film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Technology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11454" marR="5080" indent="-211454">
              <a:lnSpc>
                <a:spcPct val="100000"/>
              </a:lnSpc>
              <a:buFont typeface="Arial"/>
              <a:buChar char="•"/>
              <a:tabLst>
                <a:tab pos="211454" algn="l"/>
              </a:tabLst>
            </a:pPr>
            <a:r>
              <a:rPr sz="2400" spc="-5" dirty="0">
                <a:latin typeface="Trebuchet MS"/>
                <a:cs typeface="Trebuchet MS"/>
              </a:rPr>
              <a:t>Silicon </a:t>
            </a:r>
            <a:r>
              <a:rPr sz="2400" dirty="0">
                <a:latin typeface="Trebuchet MS"/>
                <a:cs typeface="Trebuchet MS"/>
              </a:rPr>
              <a:t>Film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Technology:-  </a:t>
            </a:r>
            <a:r>
              <a:rPr sz="2400" spc="-5" dirty="0">
                <a:latin typeface="Trebuchet MS"/>
                <a:cs typeface="Trebuchet MS"/>
              </a:rPr>
              <a:t>Monocrystalline  </a:t>
            </a:r>
            <a:r>
              <a:rPr sz="2400" spc="-10" dirty="0">
                <a:latin typeface="Trebuchet MS"/>
                <a:cs typeface="Trebuchet MS"/>
              </a:rPr>
              <a:t>Polycrystalline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16965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202C31"/>
                </a:solidFill>
                <a:latin typeface="Palatino Linotype"/>
                <a:cs typeface="Palatino Linotype"/>
              </a:rPr>
              <a:t>Thin </a:t>
            </a:r>
            <a:r>
              <a:rPr sz="3600" b="0" spc="-5" dirty="0">
                <a:solidFill>
                  <a:srgbClr val="202C31"/>
                </a:solidFill>
                <a:latin typeface="Palatino Linotype"/>
                <a:cs typeface="Palatino Linotype"/>
              </a:rPr>
              <a:t>Film</a:t>
            </a:r>
            <a:r>
              <a:rPr sz="3600" b="0" spc="-90" dirty="0">
                <a:solidFill>
                  <a:srgbClr val="202C31"/>
                </a:solidFill>
                <a:latin typeface="Palatino Linotype"/>
                <a:cs typeface="Palatino Linotype"/>
              </a:rPr>
              <a:t> </a:t>
            </a:r>
            <a:r>
              <a:rPr sz="3600" b="0" spc="-25" dirty="0">
                <a:solidFill>
                  <a:srgbClr val="202C31"/>
                </a:solidFill>
                <a:latin typeface="Palatino Linotype"/>
                <a:cs typeface="Palatino Linotype"/>
              </a:rPr>
              <a:t>Technology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41" y="1479041"/>
            <a:ext cx="6199505" cy="469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49325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Silicon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deposited in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continuous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 a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base  material such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glass,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metal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polymers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90C225"/>
              </a:buClr>
              <a:buSzPct val="7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efficiency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ranges from 5% to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13%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Thin-film crystalline solar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consists of layers  about 10μm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thick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compared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200-300μm</a:t>
            </a:r>
            <a:r>
              <a:rPr sz="20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layers  for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crystalline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silicon</a:t>
            </a:r>
            <a:r>
              <a:rPr sz="20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PROS</a:t>
            </a:r>
            <a:endParaRPr sz="200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5000"/>
              <a:buChar char="•"/>
              <a:tabLst>
                <a:tab pos="431165" algn="l"/>
                <a:tab pos="4318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Low cost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substrate and fabrication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Trebuchet MS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  <a:tabLst>
                <a:tab pos="354965" algn="l"/>
              </a:tabLst>
            </a:pPr>
            <a:r>
              <a:rPr sz="170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700" spc="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CONS</a:t>
            </a:r>
            <a:endParaRPr sz="200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5000"/>
              <a:buChar char="•"/>
              <a:tabLst>
                <a:tab pos="431165" algn="l"/>
                <a:tab pos="4318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Not very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stable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12394"/>
            <a:ext cx="617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202C31"/>
                </a:solidFill>
                <a:latin typeface="Palatino Linotype"/>
                <a:cs typeface="Palatino Linotype"/>
              </a:rPr>
              <a:t>Silicon Crystalline</a:t>
            </a:r>
            <a:r>
              <a:rPr sz="3600" b="0" spc="-25" dirty="0">
                <a:solidFill>
                  <a:srgbClr val="202C31"/>
                </a:solidFill>
                <a:latin typeface="Palatino Linotype"/>
                <a:cs typeface="Palatino Linotype"/>
              </a:rPr>
              <a:t> Technology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41" y="2058162"/>
            <a:ext cx="5972175" cy="137665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Currently makes up 86%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PV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market</a:t>
            </a:r>
            <a:endParaRPr sz="2400">
              <a:latin typeface="Trebuchet MS"/>
              <a:cs typeface="Trebuchet MS"/>
            </a:endParaRPr>
          </a:p>
          <a:p>
            <a:pPr marL="447040" indent="-43434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68750"/>
              <a:buFont typeface="Wingdings"/>
              <a:buChar char=""/>
              <a:tabLst>
                <a:tab pos="446405" algn="l"/>
                <a:tab pos="447040" algn="l"/>
              </a:tabLst>
            </a:pP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stable with module </a:t>
            </a:r>
            <a:r>
              <a:rPr sz="2400" spc="-5">
                <a:solidFill>
                  <a:srgbClr val="404040"/>
                </a:solidFill>
                <a:latin typeface="Trebuchet MS"/>
                <a:cs typeface="Trebuchet MS"/>
              </a:rPr>
              <a:t>efficiencies</a:t>
            </a:r>
            <a:r>
              <a:rPr sz="24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" smtClean="0">
                <a:solidFill>
                  <a:srgbClr val="404040"/>
                </a:solidFill>
                <a:latin typeface="Trebuchet MS"/>
                <a:cs typeface="Trebuchet MS"/>
              </a:rPr>
              <a:t>10-</a:t>
            </a:r>
            <a:r>
              <a:rPr lang="en-US" sz="2400" spc="10" dirty="0" smtClean="0">
                <a:solidFill>
                  <a:srgbClr val="404040"/>
                </a:solidFill>
                <a:latin typeface="Trebuchet MS"/>
                <a:cs typeface="Trebuchet MS"/>
              </a:rPr>
              <a:t>16%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3124200"/>
            <a:ext cx="3299460" cy="940642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35"/>
              </a:spcBef>
            </a:pPr>
            <a:endParaRPr sz="2000">
              <a:latin typeface="Trebuchet MS"/>
              <a:cs typeface="Trebuchet MS"/>
            </a:endParaRPr>
          </a:p>
          <a:p>
            <a:pPr marL="130810">
              <a:lnSpc>
                <a:spcPct val="100000"/>
              </a:lnSpc>
              <a:spcBef>
                <a:spcPts val="1125"/>
              </a:spcBef>
            </a:pPr>
            <a:r>
              <a:rPr sz="2000" spc="-5" dirty="0">
                <a:latin typeface="Trebuchet MS"/>
                <a:cs typeface="Trebuchet MS"/>
              </a:rPr>
              <a:t>Monocrystalline </a:t>
            </a:r>
            <a:r>
              <a:rPr sz="2000" dirty="0">
                <a:latin typeface="Trebuchet MS"/>
                <a:cs typeface="Trebuchet MS"/>
              </a:rPr>
              <a:t>Si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cells: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4419600"/>
            <a:ext cx="39116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conversion efficiency </a:t>
            </a: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this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type 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cells </a:t>
            </a:r>
            <a:r>
              <a:rPr sz="2000" dirty="0">
                <a:latin typeface="Trebuchet MS"/>
                <a:cs typeface="Trebuchet MS"/>
              </a:rPr>
              <a:t>ranges from 13% </a:t>
            </a:r>
            <a:r>
              <a:rPr sz="2000" spc="-5" dirty="0">
                <a:latin typeface="Trebuchet MS"/>
                <a:cs typeface="Trebuchet MS"/>
              </a:rPr>
              <a:t>to 17%,  and </a:t>
            </a:r>
            <a:r>
              <a:rPr sz="2000" dirty="0">
                <a:latin typeface="Trebuchet MS"/>
                <a:cs typeface="Trebuchet MS"/>
              </a:rPr>
              <a:t>can generally </a:t>
            </a:r>
            <a:r>
              <a:rPr sz="2000" spc="-5" dirty="0">
                <a:latin typeface="Trebuchet MS"/>
                <a:cs typeface="Trebuchet MS"/>
              </a:rPr>
              <a:t>be </a:t>
            </a:r>
            <a:r>
              <a:rPr sz="2000" dirty="0">
                <a:latin typeface="Trebuchet MS"/>
                <a:cs typeface="Trebuchet MS"/>
              </a:rPr>
              <a:t>said </a:t>
            </a:r>
            <a:r>
              <a:rPr sz="2000" spc="-5" dirty="0">
                <a:latin typeface="Trebuchet MS"/>
                <a:cs typeface="Trebuchet MS"/>
              </a:rPr>
              <a:t>to be in  wide commercial use. </a:t>
            </a:r>
            <a:r>
              <a:rPr sz="2000" dirty="0">
                <a:latin typeface="Trebuchet MS"/>
                <a:cs typeface="Trebuchet MS"/>
              </a:rPr>
              <a:t>In good  light </a:t>
            </a:r>
            <a:r>
              <a:rPr sz="2000" spc="-5" dirty="0">
                <a:latin typeface="Trebuchet MS"/>
                <a:cs typeface="Trebuchet MS"/>
              </a:rPr>
              <a:t>conditions it is the </a:t>
            </a:r>
            <a:r>
              <a:rPr sz="2000" dirty="0">
                <a:latin typeface="Trebuchet MS"/>
                <a:cs typeface="Trebuchet MS"/>
              </a:rPr>
              <a:t>most  </a:t>
            </a:r>
            <a:r>
              <a:rPr sz="2000" spc="-5" dirty="0">
                <a:latin typeface="Trebuchet MS"/>
                <a:cs typeface="Trebuchet MS"/>
              </a:rPr>
              <a:t>efficient photovoltaic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8828" y="3074390"/>
            <a:ext cx="3388995" cy="2465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05410" indent="-93345">
              <a:lnSpc>
                <a:spcPct val="100000"/>
              </a:lnSpc>
              <a:spcBef>
                <a:spcPts val="1300"/>
              </a:spcBef>
            </a:pPr>
            <a:r>
              <a:rPr sz="2000" b="1" spc="-25" dirty="0">
                <a:latin typeface="Trebuchet MS"/>
                <a:cs typeface="Trebuchet MS"/>
              </a:rPr>
              <a:t>Poly </a:t>
            </a:r>
            <a:r>
              <a:rPr sz="2000" b="1" dirty="0">
                <a:latin typeface="Trebuchet MS"/>
                <a:cs typeface="Trebuchet MS"/>
              </a:rPr>
              <a:t>Crystalline PV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Cells</a:t>
            </a:r>
            <a:endParaRPr sz="2000">
              <a:latin typeface="Trebuchet MS"/>
              <a:cs typeface="Trebuchet MS"/>
            </a:endParaRPr>
          </a:p>
          <a:p>
            <a:pPr marL="12700" marR="5080" indent="927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5" dirty="0">
                <a:latin typeface="Trebuchet MS"/>
                <a:cs typeface="Trebuchet MS"/>
              </a:rPr>
              <a:t>production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these  cells is economically </a:t>
            </a:r>
            <a:r>
              <a:rPr sz="2000" dirty="0">
                <a:latin typeface="Trebuchet MS"/>
                <a:cs typeface="Trebuchet MS"/>
              </a:rPr>
              <a:t>more  </a:t>
            </a:r>
            <a:r>
              <a:rPr sz="2000" spc="-5" dirty="0">
                <a:latin typeface="Trebuchet MS"/>
                <a:cs typeface="Trebuchet MS"/>
              </a:rPr>
              <a:t>efficient compared to  monocrystalline. </a:t>
            </a:r>
            <a:r>
              <a:rPr sz="200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efficiency </a:t>
            </a:r>
            <a:r>
              <a:rPr sz="2000" dirty="0">
                <a:latin typeface="Trebuchet MS"/>
                <a:cs typeface="Trebuchet MS"/>
              </a:rPr>
              <a:t>ranges from 10%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  14%.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337185" cy="2845435"/>
          </a:xfrm>
          <a:custGeom>
            <a:avLst/>
            <a:gdLst/>
            <a:ahLst/>
            <a:cxnLst/>
            <a:rect l="l" t="t" r="r" b="b"/>
            <a:pathLst>
              <a:path w="337185" h="2845434">
                <a:moveTo>
                  <a:pt x="0" y="0"/>
                </a:moveTo>
                <a:lnTo>
                  <a:pt x="0" y="2845307"/>
                </a:lnTo>
                <a:lnTo>
                  <a:pt x="33680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629158"/>
            <a:ext cx="4252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Working </a:t>
            </a:r>
            <a:r>
              <a:rPr sz="3600" b="0" dirty="0">
                <a:latin typeface="Trebuchet MS"/>
                <a:cs typeface="Trebuchet MS"/>
              </a:rPr>
              <a:t>of Solar</a:t>
            </a:r>
            <a:r>
              <a:rPr sz="3600" b="0" spc="-6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cell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41" y="1525270"/>
            <a:ext cx="7202805" cy="48647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290195" indent="-342900">
              <a:lnSpc>
                <a:spcPts val="1839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35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photovoltaic (PV) cells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 made up of at least 2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semi-conductor  layers.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One layer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containing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positive charge, the other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negative  charge.</a:t>
            </a:r>
            <a:endParaRPr sz="1700">
              <a:latin typeface="Trebuchet MS"/>
              <a:cs typeface="Trebuchet MS"/>
            </a:endParaRPr>
          </a:p>
          <a:p>
            <a:pPr marL="355600" marR="38100" indent="-342900" algn="just">
              <a:lnSpc>
                <a:spcPts val="1839"/>
              </a:lnSpc>
              <a:spcBef>
                <a:spcPts val="985"/>
              </a:spcBef>
            </a:pPr>
            <a:r>
              <a:rPr sz="135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Sunlight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consists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little particles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solar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energy called photons.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As a  PV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cell is exposed to this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sunlight, many of 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photons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reflected,  pass right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through, or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absorbed by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cell.</a:t>
            </a:r>
            <a:endParaRPr sz="1700">
              <a:latin typeface="Trebuchet MS"/>
              <a:cs typeface="Trebuchet MS"/>
            </a:endParaRPr>
          </a:p>
          <a:p>
            <a:pPr marL="355600" marR="133350" indent="-342900">
              <a:lnSpc>
                <a:spcPct val="90000"/>
              </a:lnSpc>
              <a:spcBef>
                <a:spcPts val="960"/>
              </a:spcBef>
              <a:tabLst>
                <a:tab pos="354965" algn="l"/>
              </a:tabLst>
            </a:pPr>
            <a:r>
              <a:rPr sz="135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enough photons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absorbed by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negative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layer of the 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photovoltaic cell, electrons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freed from the negative  semiconductor material. Due 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manufacturing process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 positive 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layer,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these freed electrons naturally migrate 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positive 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layer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creating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voltage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differential, similar 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household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battery.</a:t>
            </a:r>
            <a:endParaRPr sz="1700">
              <a:latin typeface="Trebuchet MS"/>
              <a:cs typeface="Trebuchet MS"/>
            </a:endParaRPr>
          </a:p>
          <a:p>
            <a:pPr marL="355600" marR="5080" indent="-342900">
              <a:lnSpc>
                <a:spcPct val="90000"/>
              </a:lnSpc>
              <a:spcBef>
                <a:spcPts val="1010"/>
              </a:spcBef>
              <a:tabLst>
                <a:tab pos="354965" algn="l"/>
                <a:tab pos="4765040" algn="l"/>
              </a:tabLst>
            </a:pPr>
            <a:r>
              <a:rPr sz="135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2 layers 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connected 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external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load,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electrons  flow through the circuit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electricity.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solar  energy cell produces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only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1-2 watts. 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increase power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output,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cells 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combined in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weather-tight package called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solar module. These  modules (from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several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thousand)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then wired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endParaRPr sz="1700">
              <a:latin typeface="Trebuchet MS"/>
              <a:cs typeface="Trebuchet MS"/>
            </a:endParaRPr>
          </a:p>
          <a:p>
            <a:pPr marL="355600" marR="514350">
              <a:lnSpc>
                <a:spcPts val="1839"/>
              </a:lnSpc>
              <a:spcBef>
                <a:spcPts val="25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serial and/or parallel with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another,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into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what’s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solar 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array,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create the desired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voltage and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amperage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05"/>
              </a:lnSpc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required by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given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project.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1077</Words>
  <Application>Microsoft Office PowerPoint</Application>
  <PresentationFormat>On-screen Show (4:3)</PresentationFormat>
  <Paragraphs>206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PHOTOVOLTAIC SYSTEM</vt:lpstr>
      <vt:lpstr>Photovoltaic system</vt:lpstr>
      <vt:lpstr>Photovoltaic System</vt:lpstr>
      <vt:lpstr>Components</vt:lpstr>
      <vt:lpstr>Tracking</vt:lpstr>
      <vt:lpstr>PV Technology Classification</vt:lpstr>
      <vt:lpstr>Thin Film Technology</vt:lpstr>
      <vt:lpstr>Silicon Crystalline Technology</vt:lpstr>
      <vt:lpstr>Working of Solar cell</vt:lpstr>
      <vt:lpstr>Construction of solar cell</vt:lpstr>
      <vt:lpstr>Slide 11</vt:lpstr>
      <vt:lpstr>Applications @ PV</vt:lpstr>
      <vt:lpstr>Water Pumping: PV powered pumping systems are  excellent ,simple ,reliable – life 20 yrs</vt:lpstr>
      <vt:lpstr>Economic</vt:lpstr>
      <vt:lpstr>PV module costs</vt:lpstr>
      <vt:lpstr>Transport and installation costs</vt:lpstr>
      <vt:lpstr>Project management, design and  engineering costs</vt:lpstr>
      <vt:lpstr>Overall systems cost</vt:lpstr>
      <vt:lpstr>PV electricity cost</vt:lpstr>
      <vt:lpstr>Growth of  photovoltaics</vt:lpstr>
      <vt:lpstr>Slide 21</vt:lpstr>
      <vt:lpstr>Timeline</vt:lpstr>
      <vt:lpstr>Slide 23</vt:lpstr>
      <vt:lpstr>Slide 24</vt:lpstr>
      <vt:lpstr>Meanwhile in India…</vt:lpstr>
      <vt:lpstr>Slide 26</vt:lpstr>
      <vt:lpstr>Top photovoltaic companies in  India</vt:lpstr>
      <vt:lpstr>Government Support</vt:lpstr>
      <vt:lpstr>Some key environmental  concerns…</vt:lpstr>
      <vt:lpstr>PhotoVoltaic System  in IIT Roorkee</vt:lpstr>
      <vt:lpstr>Brief detail of Program</vt:lpstr>
      <vt:lpstr>Benchmark Cost of Project</vt:lpstr>
      <vt:lpstr>Slide 33</vt:lpstr>
      <vt:lpstr>Annual  Saving</vt:lpstr>
      <vt:lpstr>Slide 35</vt:lpstr>
      <vt:lpstr>Total Economic Analysis</vt:lpstr>
      <vt:lpstr>Indian PV Era</vt:lpstr>
      <vt:lpstr>Expected Future of  Solar Electrical Capacities</vt:lpstr>
      <vt:lpstr>Slide 39</vt:lpstr>
      <vt:lpstr>Slide 40</vt:lpstr>
      <vt:lpstr>Slide 41</vt:lpstr>
      <vt:lpstr>Concluding Remarks</vt:lpstr>
      <vt:lpstr>Slide 43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PHOTOVOLTAIC SYSTEM</dc:title>
  <dc:creator>user</dc:creator>
  <cp:lastModifiedBy>user</cp:lastModifiedBy>
  <cp:revision>2</cp:revision>
  <dcterms:created xsi:type="dcterms:W3CDTF">2020-09-22T05:43:40Z</dcterms:created>
  <dcterms:modified xsi:type="dcterms:W3CDTF">2020-09-24T04:40:48Z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2020-09-22T00:00:00Z</vt:filetime>
  </property>
</Properties>
</file>