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1" r:id="rId8"/>
    <p:sldId id="272" r:id="rId9"/>
    <p:sldId id="273" r:id="rId10"/>
    <p:sldId id="262" r:id="rId11"/>
    <p:sldId id="274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hotel reservation Cancellations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Abhishek 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2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90274"/>
            <a:ext cx="7729728" cy="446772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Feature Set 1</a:t>
            </a:r>
            <a:r>
              <a:rPr lang="en-IN" b="1" dirty="0" smtClean="0"/>
              <a:t>:</a:t>
            </a:r>
            <a:endParaRPr lang="en-IN" b="1" dirty="0" smtClean="0"/>
          </a:p>
          <a:p>
            <a:pPr lvl="1"/>
            <a:r>
              <a:rPr lang="en-US" dirty="0"/>
              <a:t>['</a:t>
            </a:r>
            <a:r>
              <a:rPr lang="en-US" dirty="0" err="1"/>
              <a:t>no_of_adults</a:t>
            </a:r>
            <a:r>
              <a:rPr lang="en-US" dirty="0"/>
              <a:t>', '</a:t>
            </a:r>
            <a:r>
              <a:rPr lang="en-US" dirty="0" err="1"/>
              <a:t>no_of_children</a:t>
            </a:r>
            <a:r>
              <a:rPr lang="en-US" dirty="0"/>
              <a:t>', '</a:t>
            </a:r>
            <a:r>
              <a:rPr lang="en-US" dirty="0" err="1"/>
              <a:t>no_of_weekend_nights</a:t>
            </a:r>
            <a:r>
              <a:rPr lang="en-US" dirty="0"/>
              <a:t>', '</a:t>
            </a:r>
            <a:r>
              <a:rPr lang="en-US" dirty="0" err="1"/>
              <a:t>no_of_week_nights</a:t>
            </a:r>
            <a:r>
              <a:rPr lang="en-US" dirty="0"/>
              <a:t>', '</a:t>
            </a:r>
            <a:r>
              <a:rPr lang="en-US" dirty="0" err="1"/>
              <a:t>arrival_month</a:t>
            </a:r>
            <a:r>
              <a:rPr lang="en-US" dirty="0"/>
              <a:t>', '</a:t>
            </a:r>
            <a:r>
              <a:rPr lang="en-US" dirty="0" err="1"/>
              <a:t>arrival_date</a:t>
            </a:r>
            <a:r>
              <a:rPr lang="en-US" dirty="0"/>
              <a:t>', '</a:t>
            </a:r>
            <a:r>
              <a:rPr lang="en-US" dirty="0" err="1"/>
              <a:t>lead_time</a:t>
            </a:r>
            <a:r>
              <a:rPr lang="en-US" dirty="0"/>
              <a:t>', '</a:t>
            </a:r>
            <a:r>
              <a:rPr lang="en-US" dirty="0" err="1"/>
              <a:t>no_of_previous_cancellations</a:t>
            </a:r>
            <a:r>
              <a:rPr lang="en-US" dirty="0"/>
              <a:t>', '</a:t>
            </a:r>
            <a:r>
              <a:rPr lang="en-US" dirty="0" err="1"/>
              <a:t>no_of_previous_bookings_not_canceled</a:t>
            </a:r>
            <a:r>
              <a:rPr lang="en-US" dirty="0"/>
              <a:t>', '</a:t>
            </a:r>
            <a:r>
              <a:rPr lang="en-US" dirty="0" err="1"/>
              <a:t>avg_price_per_room</a:t>
            </a:r>
            <a:r>
              <a:rPr lang="en-US" dirty="0"/>
              <a:t>', '</a:t>
            </a:r>
            <a:r>
              <a:rPr lang="en-US" dirty="0" err="1"/>
              <a:t>no_of_special_requests</a:t>
            </a:r>
            <a:r>
              <a:rPr lang="en-US" dirty="0"/>
              <a:t>', '</a:t>
            </a:r>
            <a:r>
              <a:rPr lang="en-US" dirty="0" err="1"/>
              <a:t>meal_Meal</a:t>
            </a:r>
            <a:r>
              <a:rPr lang="en-US" dirty="0"/>
              <a:t> Plan 1', '</a:t>
            </a:r>
            <a:r>
              <a:rPr lang="en-US" dirty="0" err="1"/>
              <a:t>meal_Meal</a:t>
            </a:r>
            <a:r>
              <a:rPr lang="en-US" dirty="0"/>
              <a:t> Plan 2', '</a:t>
            </a:r>
            <a:r>
              <a:rPr lang="en-US" dirty="0" err="1"/>
              <a:t>meal_Meal</a:t>
            </a:r>
            <a:r>
              <a:rPr lang="en-US" dirty="0"/>
              <a:t> Plan 3', '</a:t>
            </a:r>
            <a:r>
              <a:rPr lang="en-US" dirty="0" err="1"/>
              <a:t>meal_Not</a:t>
            </a:r>
            <a:r>
              <a:rPr lang="en-US" dirty="0"/>
              <a:t> Selected', '</a:t>
            </a:r>
            <a:r>
              <a:rPr lang="en-US" dirty="0" err="1"/>
              <a:t>room_Room_Type</a:t>
            </a:r>
            <a:r>
              <a:rPr lang="en-US" dirty="0"/>
              <a:t> 1', '</a:t>
            </a:r>
            <a:r>
              <a:rPr lang="en-US" dirty="0" err="1"/>
              <a:t>room_Room_Type</a:t>
            </a:r>
            <a:r>
              <a:rPr lang="en-US" dirty="0"/>
              <a:t> 2', '</a:t>
            </a:r>
            <a:r>
              <a:rPr lang="en-US" dirty="0" err="1"/>
              <a:t>room_Room_Type</a:t>
            </a:r>
            <a:r>
              <a:rPr lang="en-US" dirty="0"/>
              <a:t> 3', '</a:t>
            </a:r>
            <a:r>
              <a:rPr lang="en-US" dirty="0" err="1"/>
              <a:t>room_Room_Type</a:t>
            </a:r>
            <a:r>
              <a:rPr lang="en-US" dirty="0"/>
              <a:t> 4', '</a:t>
            </a:r>
            <a:r>
              <a:rPr lang="en-US" dirty="0" err="1"/>
              <a:t>room_Room_Type</a:t>
            </a:r>
            <a:r>
              <a:rPr lang="en-US" dirty="0"/>
              <a:t> 5', '</a:t>
            </a:r>
            <a:r>
              <a:rPr lang="en-US" dirty="0" err="1"/>
              <a:t>room_Room_Type</a:t>
            </a:r>
            <a:r>
              <a:rPr lang="en-US" dirty="0"/>
              <a:t> 6', '</a:t>
            </a:r>
            <a:r>
              <a:rPr lang="en-US" dirty="0" err="1"/>
              <a:t>room_Room_Type</a:t>
            </a:r>
            <a:r>
              <a:rPr lang="en-US" dirty="0"/>
              <a:t> 7', '</a:t>
            </a:r>
            <a:r>
              <a:rPr lang="en-US" dirty="0" err="1"/>
              <a:t>market_Aviation</a:t>
            </a:r>
            <a:r>
              <a:rPr lang="en-US" dirty="0"/>
              <a:t>', '</a:t>
            </a:r>
            <a:r>
              <a:rPr lang="en-US" dirty="0" err="1"/>
              <a:t>market_Complementary</a:t>
            </a:r>
            <a:r>
              <a:rPr lang="en-US" dirty="0"/>
              <a:t>', '</a:t>
            </a:r>
            <a:r>
              <a:rPr lang="en-US" dirty="0" err="1"/>
              <a:t>market_Corporate</a:t>
            </a:r>
            <a:r>
              <a:rPr lang="en-US" dirty="0"/>
              <a:t>', '</a:t>
            </a:r>
            <a:r>
              <a:rPr lang="en-US" dirty="0" err="1"/>
              <a:t>market_Offline</a:t>
            </a:r>
            <a:r>
              <a:rPr lang="en-US" dirty="0"/>
              <a:t>', '</a:t>
            </a:r>
            <a:r>
              <a:rPr lang="en-US" dirty="0" err="1"/>
              <a:t>market_Online</a:t>
            </a:r>
            <a:r>
              <a:rPr lang="en-US" dirty="0"/>
              <a:t>', '</a:t>
            </a:r>
            <a:r>
              <a:rPr lang="en-US" dirty="0" err="1"/>
              <a:t>required_car_parking_space</a:t>
            </a:r>
            <a:r>
              <a:rPr lang="en-US" dirty="0"/>
              <a:t>', '</a:t>
            </a:r>
            <a:r>
              <a:rPr lang="en-US" dirty="0" err="1"/>
              <a:t>repeated_guest</a:t>
            </a:r>
            <a:r>
              <a:rPr lang="en-US" dirty="0"/>
              <a:t>', '</a:t>
            </a:r>
            <a:r>
              <a:rPr lang="en-US" dirty="0" err="1"/>
              <a:t>booking_status</a:t>
            </a:r>
            <a:r>
              <a:rPr lang="en-US" dirty="0"/>
              <a:t>']</a:t>
            </a:r>
            <a:endParaRPr lang="en-US" dirty="0" smtClean="0"/>
          </a:p>
          <a:p>
            <a:r>
              <a:rPr lang="en-IN" b="1" dirty="0" smtClean="0"/>
              <a:t>Feature Set 2: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'</a:t>
            </a:r>
            <a:r>
              <a:rPr lang="en-US" dirty="0" err="1"/>
              <a:t>lead_time</a:t>
            </a:r>
            <a:r>
              <a:rPr lang="en-US" dirty="0"/>
              <a:t>', '</a:t>
            </a:r>
            <a:r>
              <a:rPr lang="en-US" dirty="0" err="1"/>
              <a:t>no_of_special_requests</a:t>
            </a:r>
            <a:r>
              <a:rPr lang="en-US" dirty="0"/>
              <a:t>', '</a:t>
            </a:r>
            <a:r>
              <a:rPr lang="en-US" dirty="0" err="1"/>
              <a:t>avg_price_per_room</a:t>
            </a:r>
            <a:r>
              <a:rPr lang="en-US" dirty="0"/>
              <a:t>', '</a:t>
            </a:r>
            <a:r>
              <a:rPr lang="en-US" dirty="0" err="1"/>
              <a:t>no_of_previous_bookings_not_canceled</a:t>
            </a:r>
            <a:r>
              <a:rPr lang="en-US" dirty="0"/>
              <a:t>', '</a:t>
            </a:r>
            <a:r>
              <a:rPr lang="en-US" dirty="0" err="1"/>
              <a:t>repeated_guest</a:t>
            </a:r>
            <a:r>
              <a:rPr lang="en-US" dirty="0"/>
              <a:t>', '</a:t>
            </a:r>
            <a:r>
              <a:rPr lang="en-US" dirty="0" err="1"/>
              <a:t>market_Online</a:t>
            </a:r>
            <a:r>
              <a:rPr lang="en-US" dirty="0"/>
              <a:t>', '</a:t>
            </a:r>
            <a:r>
              <a:rPr lang="en-US" dirty="0" err="1"/>
              <a:t>market_Aviation</a:t>
            </a:r>
            <a:r>
              <a:rPr lang="en-US" dirty="0"/>
              <a:t>', '</a:t>
            </a:r>
            <a:r>
              <a:rPr lang="en-US" dirty="0" err="1"/>
              <a:t>no_of_week_nights</a:t>
            </a:r>
            <a:r>
              <a:rPr lang="en-US" dirty="0"/>
              <a:t>', '</a:t>
            </a:r>
            <a:r>
              <a:rPr lang="en-US" dirty="0" err="1"/>
              <a:t>required_car_parking_space</a:t>
            </a:r>
            <a:r>
              <a:rPr lang="en-US" dirty="0"/>
              <a:t>', '</a:t>
            </a:r>
            <a:r>
              <a:rPr lang="en-US" dirty="0" err="1"/>
              <a:t>arrival_month</a:t>
            </a:r>
            <a:r>
              <a:rPr lang="en-US" dirty="0"/>
              <a:t>', '</a:t>
            </a:r>
            <a:r>
              <a:rPr lang="en-US" dirty="0" err="1"/>
              <a:t>no_of_adults</a:t>
            </a:r>
            <a:r>
              <a:rPr lang="en-US" dirty="0"/>
              <a:t>', '</a:t>
            </a:r>
            <a:r>
              <a:rPr lang="en-US" dirty="0" err="1"/>
              <a:t>market_Complementary</a:t>
            </a:r>
            <a:r>
              <a:rPr lang="en-US" dirty="0"/>
              <a:t>', '</a:t>
            </a:r>
            <a:r>
              <a:rPr lang="en-US" dirty="0" err="1"/>
              <a:t>market_Corporate</a:t>
            </a:r>
            <a:r>
              <a:rPr lang="en-US" dirty="0"/>
              <a:t>', '</a:t>
            </a:r>
            <a:r>
              <a:rPr lang="en-US" dirty="0" err="1"/>
              <a:t>meal_Meal</a:t>
            </a:r>
            <a:r>
              <a:rPr lang="en-US" dirty="0"/>
              <a:t> Plan 2', '</a:t>
            </a:r>
            <a:r>
              <a:rPr lang="en-US" dirty="0" err="1"/>
              <a:t>arrival_date</a:t>
            </a:r>
            <a:r>
              <a:rPr lang="en-US" dirty="0"/>
              <a:t>', '</a:t>
            </a:r>
            <a:r>
              <a:rPr lang="en-US" dirty="0" err="1"/>
              <a:t>market_Offline</a:t>
            </a:r>
            <a:r>
              <a:rPr lang="en-US" dirty="0"/>
              <a:t>', '</a:t>
            </a:r>
            <a:r>
              <a:rPr lang="en-US" dirty="0" err="1"/>
              <a:t>no_of_previous_cancellations</a:t>
            </a:r>
            <a:r>
              <a:rPr lang="en-US" dirty="0"/>
              <a:t>', '</a:t>
            </a:r>
            <a:r>
              <a:rPr lang="en-US" dirty="0" err="1"/>
              <a:t>meal_Meal</a:t>
            </a:r>
            <a:r>
              <a:rPr lang="en-US" dirty="0"/>
              <a:t> Plan 1', '</a:t>
            </a:r>
            <a:r>
              <a:rPr lang="en-US" dirty="0" err="1"/>
              <a:t>no_of_weekend_nights</a:t>
            </a:r>
            <a:r>
              <a:rPr lang="en-US" dirty="0"/>
              <a:t>', '</a:t>
            </a:r>
            <a:r>
              <a:rPr lang="en-US" dirty="0" err="1"/>
              <a:t>no_of_children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IN" b="1" dirty="0"/>
              <a:t>Feature Set </a:t>
            </a:r>
            <a:r>
              <a:rPr lang="en-IN" b="1" dirty="0" smtClean="0"/>
              <a:t>2 was Selected after Testing</a:t>
            </a:r>
            <a:endParaRPr lang="en-IN" b="1" dirty="0"/>
          </a:p>
          <a:p>
            <a:pPr lvl="1"/>
            <a:endParaRPr lang="en-IN" dirty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52397"/>
            <a:ext cx="7729728" cy="1188720"/>
          </a:xfrm>
        </p:spPr>
        <p:txBody>
          <a:bodyPr/>
          <a:lstStyle/>
          <a:p>
            <a:r>
              <a:rPr lang="en-IN" dirty="0" smtClean="0"/>
              <a:t>Model development &amp;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874"/>
            <a:ext cx="4249875" cy="446772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Multiple Models were Tested including:</a:t>
            </a:r>
            <a:endParaRPr lang="en-IN" b="1" dirty="0" smtClean="0"/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Gradient Boosting</a:t>
            </a:r>
          </a:p>
          <a:p>
            <a:pPr lvl="1"/>
            <a:r>
              <a:rPr lang="en-IN" dirty="0"/>
              <a:t>SVM</a:t>
            </a:r>
          </a:p>
          <a:p>
            <a:pPr lvl="1"/>
            <a:r>
              <a:rPr lang="en-IN" dirty="0"/>
              <a:t>K-Nearest </a:t>
            </a:r>
            <a:r>
              <a:rPr lang="en-IN" dirty="0" err="1"/>
              <a:t>Neighbors</a:t>
            </a:r>
            <a:endParaRPr lang="en-IN" dirty="0"/>
          </a:p>
          <a:p>
            <a:pPr lvl="1"/>
            <a:r>
              <a:rPr lang="en-IN" dirty="0" err="1"/>
              <a:t>XGBoost</a:t>
            </a:r>
            <a:endParaRPr lang="en-IN" dirty="0"/>
          </a:p>
          <a:p>
            <a:pPr lvl="1"/>
            <a:r>
              <a:rPr lang="en-IN" dirty="0" err="1"/>
              <a:t>LightGBM</a:t>
            </a:r>
            <a:endParaRPr lang="en-IN" dirty="0"/>
          </a:p>
          <a:p>
            <a:pPr lvl="1"/>
            <a:r>
              <a:rPr lang="en-IN" dirty="0" err="1"/>
              <a:t>CatBoost</a:t>
            </a:r>
            <a:endParaRPr lang="en-IN" dirty="0"/>
          </a:p>
          <a:p>
            <a:pPr lvl="1"/>
            <a:r>
              <a:rPr lang="en-IN" dirty="0"/>
              <a:t>Neural Network (</a:t>
            </a:r>
            <a:r>
              <a:rPr lang="en-IN" dirty="0" smtClean="0"/>
              <a:t>MLP)</a:t>
            </a:r>
          </a:p>
          <a:p>
            <a:pPr marL="228600" lvl="1" indent="0">
              <a:buNone/>
            </a:pPr>
            <a:r>
              <a:rPr lang="en-IN" b="1" dirty="0" smtClean="0"/>
              <a:t>Random Forest showed the best performance.</a:t>
            </a:r>
          </a:p>
          <a:p>
            <a:pPr lvl="1"/>
            <a:endParaRPr lang="en-IN" dirty="0"/>
          </a:p>
          <a:p>
            <a:pPr lvl="1"/>
            <a:endParaRPr lang="en-US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11" y="2390274"/>
            <a:ext cx="2608404" cy="237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15" y="2390274"/>
            <a:ext cx="2834945" cy="2374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011" y="4736431"/>
            <a:ext cx="2608404" cy="19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 Tuning Using Grid </a:t>
            </a:r>
            <a:r>
              <a:rPr lang="en-IN" dirty="0" smtClean="0"/>
              <a:t>Search for 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493665"/>
            <a:ext cx="7907475" cy="401943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Feature Set 1:</a:t>
            </a:r>
          </a:p>
          <a:p>
            <a:r>
              <a:rPr lang="en-IN" u="sng" dirty="0"/>
              <a:t>Best parameters from random search</a:t>
            </a:r>
            <a:r>
              <a:rPr lang="en-IN" dirty="0"/>
              <a:t>: {'</a:t>
            </a:r>
            <a:r>
              <a:rPr lang="en-IN" dirty="0" err="1"/>
              <a:t>n_estimators</a:t>
            </a:r>
            <a:r>
              <a:rPr lang="en-IN" dirty="0"/>
              <a:t>': 100, '</a:t>
            </a:r>
            <a:r>
              <a:rPr lang="en-IN" dirty="0" err="1"/>
              <a:t>min_samples_split</a:t>
            </a:r>
            <a:r>
              <a:rPr lang="en-IN" dirty="0"/>
              <a:t>': 10, '</a:t>
            </a:r>
            <a:r>
              <a:rPr lang="en-IN" dirty="0" err="1"/>
              <a:t>min_samples_leaf</a:t>
            </a:r>
            <a:r>
              <a:rPr lang="en-IN" dirty="0"/>
              <a:t>': 2, '</a:t>
            </a:r>
            <a:r>
              <a:rPr lang="en-IN" dirty="0" err="1"/>
              <a:t>max_features</a:t>
            </a:r>
            <a:r>
              <a:rPr lang="en-IN" dirty="0"/>
              <a:t>': '</a:t>
            </a:r>
            <a:r>
              <a:rPr lang="en-IN" dirty="0" err="1"/>
              <a:t>sqrt</a:t>
            </a:r>
            <a:r>
              <a:rPr lang="en-IN" dirty="0"/>
              <a:t>', '</a:t>
            </a:r>
            <a:r>
              <a:rPr lang="en-IN" dirty="0" err="1"/>
              <a:t>max_depth</a:t>
            </a:r>
            <a:r>
              <a:rPr lang="en-IN" dirty="0"/>
              <a:t>': 30, '</a:t>
            </a:r>
            <a:r>
              <a:rPr lang="en-IN" dirty="0" err="1"/>
              <a:t>class_weight</a:t>
            </a:r>
            <a:r>
              <a:rPr lang="en-IN" dirty="0"/>
              <a:t>': 'balanced', 'bootstrap': </a:t>
            </a:r>
            <a:r>
              <a:rPr lang="en-IN" dirty="0" smtClean="0"/>
              <a:t>False}</a:t>
            </a:r>
          </a:p>
          <a:p>
            <a:r>
              <a:rPr lang="en-IN" u="sng" dirty="0"/>
              <a:t>Best parameters from grid search</a:t>
            </a:r>
            <a:r>
              <a:rPr lang="en-IN" dirty="0"/>
              <a:t>: {'</a:t>
            </a:r>
            <a:r>
              <a:rPr lang="en-IN" dirty="0" err="1"/>
              <a:t>class_weight</a:t>
            </a:r>
            <a:r>
              <a:rPr lang="en-IN" dirty="0"/>
              <a:t>': '</a:t>
            </a:r>
            <a:r>
              <a:rPr lang="en-IN" dirty="0" err="1"/>
              <a:t>balanced_subsample</a:t>
            </a:r>
            <a:r>
              <a:rPr lang="en-IN" dirty="0"/>
              <a:t>', '</a:t>
            </a:r>
            <a:r>
              <a:rPr lang="en-IN" dirty="0" err="1"/>
              <a:t>max_depth</a:t>
            </a:r>
            <a:r>
              <a:rPr lang="en-IN" dirty="0"/>
              <a:t>': 35, '</a:t>
            </a:r>
            <a:r>
              <a:rPr lang="en-IN" dirty="0" err="1"/>
              <a:t>max_features</a:t>
            </a:r>
            <a:r>
              <a:rPr lang="en-IN" dirty="0"/>
              <a:t>': '</a:t>
            </a:r>
            <a:r>
              <a:rPr lang="en-IN" dirty="0" err="1"/>
              <a:t>sqrt</a:t>
            </a:r>
            <a:r>
              <a:rPr lang="en-IN" dirty="0"/>
              <a:t>', '</a:t>
            </a:r>
            <a:r>
              <a:rPr lang="en-IN" dirty="0" err="1"/>
              <a:t>min_samples_leaf</a:t>
            </a:r>
            <a:r>
              <a:rPr lang="en-IN" dirty="0"/>
              <a:t>': 2, '</a:t>
            </a:r>
            <a:r>
              <a:rPr lang="en-IN" dirty="0" err="1"/>
              <a:t>min_samples_split</a:t>
            </a:r>
            <a:r>
              <a:rPr lang="en-IN" dirty="0"/>
              <a:t>': 10, '</a:t>
            </a:r>
            <a:r>
              <a:rPr lang="en-IN" dirty="0" err="1"/>
              <a:t>n_estimators</a:t>
            </a:r>
            <a:r>
              <a:rPr lang="en-IN" dirty="0"/>
              <a:t>': 150</a:t>
            </a:r>
            <a:r>
              <a:rPr lang="en-IN" dirty="0" smtClean="0"/>
              <a:t>}</a:t>
            </a:r>
          </a:p>
          <a:p>
            <a:r>
              <a:rPr lang="en-IN" b="1" dirty="0"/>
              <a:t>Feature Set </a:t>
            </a:r>
            <a:r>
              <a:rPr lang="en-IN" b="1" dirty="0" smtClean="0"/>
              <a:t>2:</a:t>
            </a:r>
            <a:endParaRPr lang="en-IN" b="1" dirty="0"/>
          </a:p>
          <a:p>
            <a:r>
              <a:rPr lang="en-IN" u="sng" dirty="0"/>
              <a:t>Best parameters from random search</a:t>
            </a:r>
            <a:r>
              <a:rPr lang="en-IN" dirty="0"/>
              <a:t>: {'</a:t>
            </a:r>
            <a:r>
              <a:rPr lang="en-IN" dirty="0" err="1"/>
              <a:t>n_estimators</a:t>
            </a:r>
            <a:r>
              <a:rPr lang="en-IN" dirty="0"/>
              <a:t>': 400, '</a:t>
            </a:r>
            <a:r>
              <a:rPr lang="en-IN" dirty="0" err="1"/>
              <a:t>min_samples_split</a:t>
            </a:r>
            <a:r>
              <a:rPr lang="en-IN" dirty="0"/>
              <a:t>': 5, '</a:t>
            </a:r>
            <a:r>
              <a:rPr lang="en-IN" dirty="0" err="1"/>
              <a:t>min_samples_leaf</a:t>
            </a:r>
            <a:r>
              <a:rPr lang="en-IN" dirty="0"/>
              <a:t>': 4, '</a:t>
            </a:r>
            <a:r>
              <a:rPr lang="en-IN" dirty="0" err="1"/>
              <a:t>max_features</a:t>
            </a:r>
            <a:r>
              <a:rPr lang="en-IN" dirty="0"/>
              <a:t>': '</a:t>
            </a:r>
            <a:r>
              <a:rPr lang="en-IN" dirty="0" err="1"/>
              <a:t>sqrt</a:t>
            </a:r>
            <a:r>
              <a:rPr lang="en-IN" dirty="0"/>
              <a:t>', '</a:t>
            </a:r>
            <a:r>
              <a:rPr lang="en-IN" dirty="0" err="1"/>
              <a:t>max_depth</a:t>
            </a:r>
            <a:r>
              <a:rPr lang="en-IN" dirty="0"/>
              <a:t>': None, '</a:t>
            </a:r>
            <a:r>
              <a:rPr lang="en-IN" dirty="0" err="1"/>
              <a:t>class_weight</a:t>
            </a:r>
            <a:r>
              <a:rPr lang="en-IN" dirty="0"/>
              <a:t>': 'balanced', 'bootstrap': False</a:t>
            </a:r>
            <a:r>
              <a:rPr lang="en-IN" dirty="0" smtClean="0"/>
              <a:t>}</a:t>
            </a:r>
          </a:p>
          <a:p>
            <a:r>
              <a:rPr lang="en-IN" u="sng" dirty="0"/>
              <a:t>Best parameters from grid search</a:t>
            </a:r>
            <a:r>
              <a:rPr lang="en-IN" dirty="0"/>
              <a:t>: {'</a:t>
            </a:r>
            <a:r>
              <a:rPr lang="en-IN" dirty="0" err="1"/>
              <a:t>class_weight</a:t>
            </a:r>
            <a:r>
              <a:rPr lang="en-IN" dirty="0"/>
              <a:t>': '</a:t>
            </a:r>
            <a:r>
              <a:rPr lang="en-IN" dirty="0" err="1"/>
              <a:t>balanced_subsample</a:t>
            </a:r>
            <a:r>
              <a:rPr lang="en-IN" dirty="0"/>
              <a:t>', '</a:t>
            </a:r>
            <a:r>
              <a:rPr lang="en-IN" dirty="0" err="1"/>
              <a:t>max_depth</a:t>
            </a:r>
            <a:r>
              <a:rPr lang="en-IN" dirty="0"/>
              <a:t>': None, '</a:t>
            </a:r>
            <a:r>
              <a:rPr lang="en-IN" dirty="0" err="1"/>
              <a:t>max_features</a:t>
            </a:r>
            <a:r>
              <a:rPr lang="en-IN" dirty="0"/>
              <a:t>': '</a:t>
            </a:r>
            <a:r>
              <a:rPr lang="en-IN" dirty="0" err="1"/>
              <a:t>sqrt</a:t>
            </a:r>
            <a:r>
              <a:rPr lang="en-IN" dirty="0"/>
              <a:t>', '</a:t>
            </a:r>
            <a:r>
              <a:rPr lang="en-IN" dirty="0" err="1"/>
              <a:t>min_samples_leaf</a:t>
            </a:r>
            <a:r>
              <a:rPr lang="en-IN" dirty="0"/>
              <a:t>': 3, '</a:t>
            </a:r>
            <a:r>
              <a:rPr lang="en-IN" dirty="0" err="1"/>
              <a:t>min_samples_split</a:t>
            </a:r>
            <a:r>
              <a:rPr lang="en-IN" dirty="0"/>
              <a:t>': 3, '</a:t>
            </a:r>
            <a:r>
              <a:rPr lang="en-IN" dirty="0" err="1"/>
              <a:t>n_estimators</a:t>
            </a:r>
            <a:r>
              <a:rPr lang="en-IN" dirty="0"/>
              <a:t>': 350}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1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52" y="2645183"/>
            <a:ext cx="6174927" cy="35381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is the Best Model</a:t>
            </a:r>
          </a:p>
          <a:p>
            <a:r>
              <a:rPr lang="en-US" dirty="0" smtClean="0"/>
              <a:t>Feature Set 2 </a:t>
            </a:r>
            <a:r>
              <a:rPr lang="en-US" dirty="0"/>
              <a:t>is the Best Feature Set</a:t>
            </a:r>
          </a:p>
          <a:p>
            <a:r>
              <a:rPr lang="en-IN" dirty="0"/>
              <a:t>Best Parameter List for Random Forest is :{'</a:t>
            </a:r>
            <a:r>
              <a:rPr lang="en-IN" dirty="0" err="1"/>
              <a:t>class_weight</a:t>
            </a:r>
            <a:r>
              <a:rPr lang="en-IN" dirty="0"/>
              <a:t>': '</a:t>
            </a:r>
            <a:r>
              <a:rPr lang="en-IN" dirty="0" err="1"/>
              <a:t>balanced_subsample</a:t>
            </a:r>
            <a:r>
              <a:rPr lang="en-IN" dirty="0"/>
              <a:t>', '</a:t>
            </a:r>
            <a:r>
              <a:rPr lang="en-IN" dirty="0" err="1"/>
              <a:t>max_depth</a:t>
            </a:r>
            <a:r>
              <a:rPr lang="en-IN" dirty="0"/>
              <a:t>': None, '</a:t>
            </a:r>
            <a:r>
              <a:rPr lang="en-IN" dirty="0" err="1"/>
              <a:t>max_features</a:t>
            </a:r>
            <a:r>
              <a:rPr lang="en-IN" dirty="0"/>
              <a:t>': '</a:t>
            </a:r>
            <a:r>
              <a:rPr lang="en-IN" dirty="0" err="1"/>
              <a:t>sqrt</a:t>
            </a:r>
            <a:r>
              <a:rPr lang="en-IN" dirty="0"/>
              <a:t>', '</a:t>
            </a:r>
            <a:r>
              <a:rPr lang="en-IN" dirty="0" err="1"/>
              <a:t>min_samples_leaf</a:t>
            </a:r>
            <a:r>
              <a:rPr lang="en-IN" dirty="0"/>
              <a:t>': 3, '</a:t>
            </a:r>
            <a:r>
              <a:rPr lang="en-IN" dirty="0" err="1"/>
              <a:t>min_samples_split</a:t>
            </a:r>
            <a:r>
              <a:rPr lang="en-IN" dirty="0"/>
              <a:t>': 3, '</a:t>
            </a:r>
            <a:r>
              <a:rPr lang="en-IN" dirty="0" err="1"/>
              <a:t>n_estimators</a:t>
            </a:r>
            <a:r>
              <a:rPr lang="en-IN" dirty="0"/>
              <a:t>': 350}</a:t>
            </a:r>
          </a:p>
          <a:p>
            <a:r>
              <a:rPr lang="en-US" dirty="0"/>
              <a:t>Recall is the Metric for Evaluation for this particular Problem: Hotel Reservation Cancelation Prediction</a:t>
            </a:r>
          </a:p>
          <a:p>
            <a:r>
              <a:rPr lang="en-US" dirty="0" smtClean="0"/>
              <a:t>We </a:t>
            </a:r>
            <a:r>
              <a:rPr lang="en-US" dirty="0"/>
              <a:t>achieved an average of 88 in Recall {Not-Canceled Class: 89 ,Canceled Class:87}</a:t>
            </a:r>
          </a:p>
          <a:p>
            <a:r>
              <a:rPr lang="en-US" dirty="0" smtClean="0"/>
              <a:t>Final </a:t>
            </a:r>
            <a:r>
              <a:rPr lang="en-US" dirty="0"/>
              <a:t>Accuracy of the Model is : </a:t>
            </a:r>
            <a:r>
              <a:rPr lang="en-US" dirty="0" smtClean="0"/>
              <a:t>88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48" y="2645182"/>
            <a:ext cx="4018368" cy="35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report outlines the methodology, data preprocessing steps, model development, and evaluation processes employed in the </a:t>
            </a:r>
            <a:r>
              <a:rPr lang="en-US" dirty="0" smtClean="0"/>
              <a:t>hotel reservation cancellations prediction </a:t>
            </a:r>
            <a:r>
              <a:rPr lang="en-US" dirty="0"/>
              <a:t>project. The goal </a:t>
            </a:r>
            <a:r>
              <a:rPr lang="en-US" dirty="0" smtClean="0"/>
              <a:t>is </a:t>
            </a:r>
            <a:r>
              <a:rPr lang="en-US" dirty="0"/>
              <a:t>to </a:t>
            </a:r>
            <a:r>
              <a:rPr lang="en-US" dirty="0" smtClean="0"/>
              <a:t>predict potential cancellations.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Dataset Source: </a:t>
            </a:r>
            <a:r>
              <a:rPr lang="en-IN" b="1" dirty="0"/>
              <a:t>Spinnaker </a:t>
            </a:r>
            <a:r>
              <a:rPr lang="en-IN" b="1" dirty="0" smtClean="0"/>
              <a:t>Analytics </a:t>
            </a:r>
            <a:endParaRPr lang="en-IN" dirty="0" smtClean="0"/>
          </a:p>
          <a:p>
            <a:r>
              <a:rPr lang="en-IN" b="1" dirty="0" smtClean="0"/>
              <a:t>Features: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Booking_ID</a:t>
            </a:r>
            <a:r>
              <a:rPr lang="en-US" dirty="0"/>
              <a:t>', '</a:t>
            </a:r>
            <a:r>
              <a:rPr lang="en-US" dirty="0" err="1"/>
              <a:t>no_of_adults</a:t>
            </a:r>
            <a:r>
              <a:rPr lang="en-US" dirty="0"/>
              <a:t>', '</a:t>
            </a:r>
            <a:r>
              <a:rPr lang="en-US" dirty="0" err="1"/>
              <a:t>no_of_children</a:t>
            </a:r>
            <a:r>
              <a:rPr lang="en-US" dirty="0"/>
              <a:t>', '</a:t>
            </a:r>
            <a:r>
              <a:rPr lang="en-US" dirty="0" err="1"/>
              <a:t>no_of_weekend_nights</a:t>
            </a:r>
            <a:r>
              <a:rPr lang="en-US" dirty="0"/>
              <a:t>', '</a:t>
            </a:r>
            <a:r>
              <a:rPr lang="en-US" dirty="0" err="1"/>
              <a:t>no_of_week_nights</a:t>
            </a:r>
            <a:r>
              <a:rPr lang="en-US" dirty="0"/>
              <a:t>', '</a:t>
            </a:r>
            <a:r>
              <a:rPr lang="en-US" dirty="0" err="1"/>
              <a:t>type_of_meal_plan</a:t>
            </a:r>
            <a:r>
              <a:rPr lang="en-US" dirty="0"/>
              <a:t>', '</a:t>
            </a:r>
            <a:r>
              <a:rPr lang="en-US" dirty="0" err="1"/>
              <a:t>required_car_parking_space</a:t>
            </a:r>
            <a:r>
              <a:rPr lang="en-US" dirty="0"/>
              <a:t>', '</a:t>
            </a:r>
            <a:r>
              <a:rPr lang="en-US" dirty="0" err="1"/>
              <a:t>room_type_reserved</a:t>
            </a:r>
            <a:r>
              <a:rPr lang="en-US" dirty="0"/>
              <a:t>', '</a:t>
            </a:r>
            <a:r>
              <a:rPr lang="en-US" dirty="0" err="1"/>
              <a:t>lead_time</a:t>
            </a:r>
            <a:r>
              <a:rPr lang="en-US" dirty="0"/>
              <a:t>', '</a:t>
            </a:r>
            <a:r>
              <a:rPr lang="en-US" dirty="0" err="1"/>
              <a:t>arrival_year</a:t>
            </a:r>
            <a:r>
              <a:rPr lang="en-US" dirty="0"/>
              <a:t>', '</a:t>
            </a:r>
            <a:r>
              <a:rPr lang="en-US" dirty="0" err="1"/>
              <a:t>arrival_month</a:t>
            </a:r>
            <a:r>
              <a:rPr lang="en-US" dirty="0"/>
              <a:t>', '</a:t>
            </a:r>
            <a:r>
              <a:rPr lang="en-US" dirty="0" err="1"/>
              <a:t>arrival_date</a:t>
            </a:r>
            <a:r>
              <a:rPr lang="en-US" dirty="0"/>
              <a:t>', '</a:t>
            </a:r>
            <a:r>
              <a:rPr lang="en-US" dirty="0" err="1"/>
              <a:t>market_segment_type</a:t>
            </a:r>
            <a:r>
              <a:rPr lang="en-US" dirty="0"/>
              <a:t>', '</a:t>
            </a:r>
            <a:r>
              <a:rPr lang="en-US" dirty="0" err="1"/>
              <a:t>repeated_guest</a:t>
            </a:r>
            <a:r>
              <a:rPr lang="en-US" dirty="0"/>
              <a:t>', '</a:t>
            </a:r>
            <a:r>
              <a:rPr lang="en-US" dirty="0" err="1"/>
              <a:t>no_of_previous_cancellations</a:t>
            </a:r>
            <a:r>
              <a:rPr lang="en-US" dirty="0"/>
              <a:t>', '</a:t>
            </a:r>
            <a:r>
              <a:rPr lang="en-US" dirty="0" err="1"/>
              <a:t>no_of_previous_bookings_not_canceled</a:t>
            </a:r>
            <a:r>
              <a:rPr lang="en-US" dirty="0"/>
              <a:t>', '</a:t>
            </a:r>
            <a:r>
              <a:rPr lang="en-US" dirty="0" err="1"/>
              <a:t>avg_price_per_room</a:t>
            </a:r>
            <a:r>
              <a:rPr lang="en-US" dirty="0"/>
              <a:t>', '</a:t>
            </a:r>
            <a:r>
              <a:rPr lang="en-US" dirty="0" err="1"/>
              <a:t>no_of_special_requests</a:t>
            </a:r>
            <a:r>
              <a:rPr lang="en-US" dirty="0" smtClean="0"/>
              <a:t>'</a:t>
            </a:r>
            <a:endParaRPr lang="en-IN" dirty="0" smtClean="0"/>
          </a:p>
          <a:p>
            <a:r>
              <a:rPr lang="en-IN" b="1" dirty="0" smtClean="0"/>
              <a:t>Target:</a:t>
            </a:r>
            <a:endParaRPr lang="en-IN" b="1" dirty="0"/>
          </a:p>
          <a:p>
            <a:r>
              <a:rPr lang="en-US" dirty="0" err="1"/>
              <a:t>booking_status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6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dataset contains the following columns:</a:t>
            </a:r>
            <a:br>
              <a:rPr lang="en-IN" dirty="0" smtClean="0"/>
            </a:br>
            <a:r>
              <a:rPr lang="en-US" dirty="0"/>
              <a:t>'</a:t>
            </a:r>
            <a:r>
              <a:rPr lang="en-US" dirty="0" err="1"/>
              <a:t>Booking_ID</a:t>
            </a:r>
            <a:r>
              <a:rPr lang="en-US" dirty="0"/>
              <a:t>', '</a:t>
            </a:r>
            <a:r>
              <a:rPr lang="en-US" dirty="0" err="1"/>
              <a:t>no_of_adults</a:t>
            </a:r>
            <a:r>
              <a:rPr lang="en-US" dirty="0"/>
              <a:t>', '</a:t>
            </a:r>
            <a:r>
              <a:rPr lang="en-US" dirty="0" err="1"/>
              <a:t>no_of_children</a:t>
            </a:r>
            <a:r>
              <a:rPr lang="en-US" dirty="0"/>
              <a:t>', '</a:t>
            </a:r>
            <a:r>
              <a:rPr lang="en-US" dirty="0" err="1"/>
              <a:t>no_of_weekend_nights</a:t>
            </a:r>
            <a:r>
              <a:rPr lang="en-US" dirty="0"/>
              <a:t>', '</a:t>
            </a:r>
            <a:r>
              <a:rPr lang="en-US" dirty="0" err="1"/>
              <a:t>no_of_week_nights</a:t>
            </a:r>
            <a:r>
              <a:rPr lang="en-US" dirty="0"/>
              <a:t>', '</a:t>
            </a:r>
            <a:r>
              <a:rPr lang="en-US" dirty="0" err="1"/>
              <a:t>type_of_meal_plan</a:t>
            </a:r>
            <a:r>
              <a:rPr lang="en-US" dirty="0"/>
              <a:t>', '</a:t>
            </a:r>
            <a:r>
              <a:rPr lang="en-US" dirty="0" err="1"/>
              <a:t>required_car_parking_space</a:t>
            </a:r>
            <a:r>
              <a:rPr lang="en-US" dirty="0"/>
              <a:t>', '</a:t>
            </a:r>
            <a:r>
              <a:rPr lang="en-US" dirty="0" err="1"/>
              <a:t>room_type_reserved</a:t>
            </a:r>
            <a:r>
              <a:rPr lang="en-US" dirty="0"/>
              <a:t>', '</a:t>
            </a:r>
            <a:r>
              <a:rPr lang="en-US" dirty="0" err="1"/>
              <a:t>lead_time</a:t>
            </a:r>
            <a:r>
              <a:rPr lang="en-US" dirty="0"/>
              <a:t>', '</a:t>
            </a:r>
            <a:r>
              <a:rPr lang="en-US" dirty="0" err="1"/>
              <a:t>arrival_year</a:t>
            </a:r>
            <a:r>
              <a:rPr lang="en-US" dirty="0"/>
              <a:t>', '</a:t>
            </a:r>
            <a:r>
              <a:rPr lang="en-US" dirty="0" err="1"/>
              <a:t>arrival_month</a:t>
            </a:r>
            <a:r>
              <a:rPr lang="en-US" dirty="0"/>
              <a:t>', '</a:t>
            </a:r>
            <a:r>
              <a:rPr lang="en-US" dirty="0" err="1"/>
              <a:t>arrival_date</a:t>
            </a:r>
            <a:r>
              <a:rPr lang="en-US" dirty="0"/>
              <a:t>', '</a:t>
            </a:r>
            <a:r>
              <a:rPr lang="en-US" dirty="0" err="1"/>
              <a:t>market_segment_type</a:t>
            </a:r>
            <a:r>
              <a:rPr lang="en-US" dirty="0"/>
              <a:t>', '</a:t>
            </a:r>
            <a:r>
              <a:rPr lang="en-US" dirty="0" err="1"/>
              <a:t>repeated_guest</a:t>
            </a:r>
            <a:r>
              <a:rPr lang="en-US" dirty="0"/>
              <a:t>', '</a:t>
            </a:r>
            <a:r>
              <a:rPr lang="en-US" dirty="0" err="1"/>
              <a:t>no_of_previous_cancellations</a:t>
            </a:r>
            <a:r>
              <a:rPr lang="en-US" dirty="0"/>
              <a:t>', '</a:t>
            </a:r>
            <a:r>
              <a:rPr lang="en-US" dirty="0" err="1"/>
              <a:t>no_of_previous_bookings_not_canceled</a:t>
            </a:r>
            <a:r>
              <a:rPr lang="en-US" dirty="0"/>
              <a:t>', '</a:t>
            </a:r>
            <a:r>
              <a:rPr lang="en-US" dirty="0" err="1"/>
              <a:t>avg_price_per_room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err="1" smtClean="0"/>
              <a:t>no_of_special_requests</a:t>
            </a:r>
            <a:r>
              <a:rPr lang="en-US" dirty="0" smtClean="0"/>
              <a:t>‘</a:t>
            </a:r>
            <a:r>
              <a:rPr lang="en-IN" dirty="0" smtClean="0"/>
              <a:t>,’</a:t>
            </a:r>
            <a:r>
              <a:rPr lang="en-IN" dirty="0" err="1" smtClean="0"/>
              <a:t>booking_status</a:t>
            </a:r>
            <a:r>
              <a:rPr lang="en-IN" dirty="0" smtClean="0"/>
              <a:t>’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The dataset has </a:t>
            </a:r>
            <a:r>
              <a:rPr lang="en-IN" dirty="0" smtClean="0"/>
              <a:t>36275</a:t>
            </a:r>
            <a:r>
              <a:rPr lang="en-IN" dirty="0" smtClean="0"/>
              <a:t> </a:t>
            </a:r>
            <a:r>
              <a:rPr lang="en-IN" dirty="0" smtClean="0"/>
              <a:t>rows and </a:t>
            </a:r>
            <a:r>
              <a:rPr lang="en-IN" dirty="0" smtClean="0"/>
              <a:t>19</a:t>
            </a:r>
            <a:r>
              <a:rPr lang="en-IN" dirty="0" smtClean="0"/>
              <a:t> </a:t>
            </a:r>
            <a:r>
              <a:rPr lang="en-IN" dirty="0" smtClean="0"/>
              <a:t>columns </a:t>
            </a:r>
          </a:p>
          <a:p>
            <a:r>
              <a:rPr lang="en-IN" dirty="0" smtClean="0"/>
              <a:t>Dataset does not contain duplicates or missing values</a:t>
            </a:r>
          </a:p>
          <a:p>
            <a:r>
              <a:rPr lang="en-US" dirty="0" smtClean="0"/>
              <a:t>14 </a:t>
            </a:r>
            <a:r>
              <a:rPr lang="en-US" dirty="0"/>
              <a:t>columns are Numerical</a:t>
            </a:r>
            <a:r>
              <a:rPr lang="en-US" dirty="0" smtClean="0"/>
              <a:t>/ </a:t>
            </a:r>
            <a:r>
              <a:rPr lang="en-US" dirty="0" err="1" smtClean="0"/>
              <a:t>Continous</a:t>
            </a:r>
            <a:r>
              <a:rPr lang="en-US" dirty="0" smtClean="0"/>
              <a:t> </a:t>
            </a:r>
            <a:r>
              <a:rPr lang="en-US" dirty="0"/>
              <a:t>data columns and 5 Categorical Columns, </a:t>
            </a:r>
            <a:r>
              <a:rPr lang="en-US" dirty="0" smtClean="0"/>
              <a:t>including Target Column.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2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86446"/>
            <a:ext cx="7729728" cy="352559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Key </a:t>
            </a:r>
            <a:r>
              <a:rPr lang="en-US" b="1" dirty="0" smtClean="0"/>
              <a:t>Insights: Univariate Analysis Numerical Features</a:t>
            </a:r>
            <a:endParaRPr lang="en-US" b="1" dirty="0" smtClean="0"/>
          </a:p>
          <a:p>
            <a:r>
              <a:rPr lang="en-US" dirty="0"/>
              <a:t>The majority of room bookings are made for </a:t>
            </a:r>
            <a:r>
              <a:rPr lang="en-US" b="1" dirty="0"/>
              <a:t>2 adults</a:t>
            </a:r>
            <a:r>
              <a:rPr lang="en-US" dirty="0"/>
              <a:t>, followed by </a:t>
            </a:r>
            <a:r>
              <a:rPr lang="en-US" b="1" dirty="0"/>
              <a:t>solo travelers</a:t>
            </a:r>
            <a:r>
              <a:rPr lang="en-US" dirty="0"/>
              <a:t> and </a:t>
            </a:r>
            <a:r>
              <a:rPr lang="en-US" b="1" dirty="0"/>
              <a:t>small groups</a:t>
            </a:r>
            <a:r>
              <a:rPr lang="en-US" dirty="0"/>
              <a:t>. Most bookings are made </a:t>
            </a:r>
            <a:r>
              <a:rPr lang="en-US" b="1" dirty="0"/>
              <a:t>without </a:t>
            </a:r>
            <a:r>
              <a:rPr lang="en-US" b="1" dirty="0" smtClean="0"/>
              <a:t>children</a:t>
            </a:r>
            <a:r>
              <a:rPr lang="en-US" dirty="0" smtClean="0"/>
              <a:t>.</a:t>
            </a:r>
          </a:p>
          <a:p>
            <a:r>
              <a:rPr lang="en-US" dirty="0"/>
              <a:t>Most bookings are for </a:t>
            </a:r>
            <a:r>
              <a:rPr lang="en-US" b="1" dirty="0"/>
              <a:t>short weekend stays</a:t>
            </a:r>
            <a:r>
              <a:rPr lang="en-US" dirty="0"/>
              <a:t>, and the majority include </a:t>
            </a:r>
            <a:r>
              <a:rPr lang="en-US" b="1" dirty="0"/>
              <a:t>2-3 weeknights</a:t>
            </a:r>
            <a:r>
              <a:rPr lang="en-US" dirty="0"/>
              <a:t>, suggesting a mix of </a:t>
            </a:r>
            <a:r>
              <a:rPr lang="en-US" b="1" dirty="0"/>
              <a:t>leisure and business </a:t>
            </a:r>
            <a:r>
              <a:rPr lang="en-US" b="1" dirty="0" smtClean="0"/>
              <a:t>travelers</a:t>
            </a:r>
            <a:r>
              <a:rPr lang="en-US" dirty="0" smtClean="0"/>
              <a:t>.</a:t>
            </a:r>
          </a:p>
          <a:p>
            <a:r>
              <a:rPr lang="en-US" dirty="0"/>
              <a:t>There is a significant </a:t>
            </a:r>
            <a:r>
              <a:rPr lang="en-US" b="1" dirty="0"/>
              <a:t>increase in bookings from July to August</a:t>
            </a:r>
            <a:r>
              <a:rPr lang="en-US" dirty="0"/>
              <a:t>, peaking in August, followed by a decline.</a:t>
            </a:r>
            <a:endParaRPr lang="en-US" dirty="0"/>
          </a:p>
          <a:p>
            <a:r>
              <a:rPr lang="en-US" dirty="0"/>
              <a:t>A majority of rooms are </a:t>
            </a:r>
            <a:r>
              <a:rPr lang="en-US" b="1" dirty="0"/>
              <a:t>more affordable</a:t>
            </a:r>
            <a:r>
              <a:rPr lang="en-US" dirty="0"/>
              <a:t>, with a smaller number of </a:t>
            </a:r>
            <a:r>
              <a:rPr lang="en-US" b="1" dirty="0"/>
              <a:t>high-priced rooms</a:t>
            </a:r>
            <a:r>
              <a:rPr lang="en-US" dirty="0" smtClean="0"/>
              <a:t>.</a:t>
            </a:r>
          </a:p>
          <a:p>
            <a:r>
              <a:rPr lang="en-US" dirty="0"/>
              <a:t>The vast majority of bookings have </a:t>
            </a:r>
            <a:r>
              <a:rPr lang="en-US" b="1" dirty="0"/>
              <a:t>no special requests</a:t>
            </a:r>
            <a:r>
              <a:rPr lang="en-US" dirty="0"/>
              <a:t>, but a small segment includes multiple special </a:t>
            </a:r>
            <a:r>
              <a:rPr lang="en-US" dirty="0" smtClean="0"/>
              <a:t>requests.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86446"/>
            <a:ext cx="7729728" cy="3846438"/>
          </a:xfrm>
        </p:spPr>
        <p:txBody>
          <a:bodyPr>
            <a:normAutofit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Insights: Univariate </a:t>
            </a:r>
            <a:r>
              <a:rPr lang="en-US" b="1" dirty="0" smtClean="0"/>
              <a:t>Analysis Categorical Features</a:t>
            </a:r>
            <a:endParaRPr lang="en-US" b="1" dirty="0" smtClean="0"/>
          </a:p>
          <a:p>
            <a:r>
              <a:rPr lang="en-US" dirty="0"/>
              <a:t>Meal Plan 1 is the most popular, while Meal Plan 3 is barely selected. Many guests did not opt for a meal plan.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/>
              <a:t>Most guests do not require parking, with only a small fraction requesting </a:t>
            </a:r>
            <a:r>
              <a:rPr lang="en-US" dirty="0" smtClean="0"/>
              <a:t>it.</a:t>
            </a:r>
          </a:p>
          <a:p>
            <a:r>
              <a:rPr lang="en-US" dirty="0"/>
              <a:t>Room Type 1 dominates bookings, while other room types have minimal </a:t>
            </a:r>
            <a:r>
              <a:rPr lang="en-US" dirty="0" smtClean="0"/>
              <a:t>reservations.</a:t>
            </a:r>
            <a:endParaRPr lang="en-US" dirty="0"/>
          </a:p>
          <a:p>
            <a:r>
              <a:rPr lang="en-US" dirty="0"/>
              <a:t>Online bookings dominate, while corporate and complementary bookings are </a:t>
            </a:r>
            <a:r>
              <a:rPr lang="en-US" dirty="0" smtClean="0"/>
              <a:t>minimal.</a:t>
            </a:r>
            <a:endParaRPr lang="en-US" dirty="0"/>
          </a:p>
          <a:p>
            <a:r>
              <a:rPr lang="en-US" dirty="0"/>
              <a:t>Most guests are first-time visitors, with a low retention </a:t>
            </a:r>
            <a:r>
              <a:rPr lang="en-US" dirty="0" smtClean="0"/>
              <a:t>rate.</a:t>
            </a:r>
          </a:p>
          <a:p>
            <a:r>
              <a:rPr lang="en-US" dirty="0"/>
              <a:t>Clear imbalance in the dataset, visible in </a:t>
            </a:r>
            <a:r>
              <a:rPr lang="en-US" dirty="0" err="1"/>
              <a:t>booking_status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86446"/>
            <a:ext cx="7729728" cy="3525596"/>
          </a:xfrm>
        </p:spPr>
        <p:txBody>
          <a:bodyPr>
            <a:normAutofit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Insights: </a:t>
            </a:r>
            <a:r>
              <a:rPr lang="en-US" b="1" dirty="0" smtClean="0"/>
              <a:t>Bivariate Analysis Numerical Features</a:t>
            </a:r>
            <a:endParaRPr lang="en-US" b="1" dirty="0" smtClean="0"/>
          </a:p>
          <a:p>
            <a:r>
              <a:rPr lang="en-US" dirty="0"/>
              <a:t>Canceled bookings tend to have longer lead times, implying that longer booking horizons may correlate with a higher risk of cancellation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</a:t>
            </a:r>
            <a:r>
              <a:rPr lang="en-US" dirty="0"/>
              <a:t>with a history of cancellations are more likely to cancel </a:t>
            </a:r>
            <a:r>
              <a:rPr lang="en-US" dirty="0" smtClean="0"/>
              <a:t>again.</a:t>
            </a:r>
            <a:endParaRPr lang="en-US" dirty="0"/>
          </a:p>
          <a:p>
            <a:r>
              <a:rPr lang="en-US" dirty="0"/>
              <a:t>Customers with more non-canceled bookings are less likely to cancel.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3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86446"/>
            <a:ext cx="7729728" cy="3525596"/>
          </a:xfrm>
        </p:spPr>
        <p:txBody>
          <a:bodyPr>
            <a:normAutofit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Insights: </a:t>
            </a:r>
            <a:r>
              <a:rPr lang="en-US" b="1" dirty="0" smtClean="0"/>
              <a:t>Bivariate Analysis Categorical Features</a:t>
            </a:r>
            <a:endParaRPr lang="en-US" b="1" dirty="0" smtClean="0"/>
          </a:p>
          <a:p>
            <a:r>
              <a:rPr lang="en-US" dirty="0"/>
              <a:t>Meal Plan 1 has the highest number of bookings and </a:t>
            </a:r>
            <a:r>
              <a:rPr lang="en-US" dirty="0" smtClean="0"/>
              <a:t>cancellations.</a:t>
            </a:r>
          </a:p>
          <a:p>
            <a:r>
              <a:rPr lang="en-US" dirty="0"/>
              <a:t>Guests who require car parking spaces tend to not cancel as frequently.</a:t>
            </a:r>
            <a:endParaRPr lang="en-US" dirty="0"/>
          </a:p>
          <a:p>
            <a:r>
              <a:rPr lang="en-US" dirty="0"/>
              <a:t>Room Type 1 has the highest booking and cancellation rate</a:t>
            </a:r>
            <a:r>
              <a:rPr lang="en-US" dirty="0" smtClean="0"/>
              <a:t>.</a:t>
            </a:r>
          </a:p>
          <a:p>
            <a:r>
              <a:rPr lang="en-US" dirty="0"/>
              <a:t>Complementary bookings have a very low cancellation rate, while Online bookings have a higher cancellation rate than Offline bookings</a:t>
            </a:r>
            <a:r>
              <a:rPr lang="en-US" dirty="0" smtClean="0"/>
              <a:t>.</a:t>
            </a:r>
          </a:p>
          <a:p>
            <a:r>
              <a:rPr lang="en-US" dirty="0"/>
              <a:t>Repeated guests have a higher cancellation rate compared to first-time guests</a:t>
            </a:r>
            <a:r>
              <a:rPr lang="en-US" dirty="0" smtClean="0"/>
              <a:t>.</a:t>
            </a:r>
          </a:p>
          <a:p>
            <a:r>
              <a:rPr lang="en-US" dirty="0"/>
              <a:t>More not-canceled bookings than canceled ones, which may affect the analysis of cancellation predictors.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4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2" y="2570836"/>
            <a:ext cx="5229725" cy="3750186"/>
          </a:xfrm>
        </p:spPr>
        <p:txBody>
          <a:bodyPr>
            <a:normAutofit/>
          </a:bodyPr>
          <a:lstStyle/>
          <a:p>
            <a:r>
              <a:rPr lang="en-US" dirty="0"/>
              <a:t>Lead Time (0.38) has the highest positive correlation with booking status</a:t>
            </a:r>
            <a:r>
              <a:rPr lang="en-US" dirty="0" smtClean="0"/>
              <a:t>.</a:t>
            </a:r>
          </a:p>
          <a:p>
            <a:r>
              <a:rPr lang="en-US" dirty="0"/>
              <a:t>Negatively correlated (-0.26), meaning more special requests reduce the likelihood of booking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Average Price per Room (0.14) shows a slight positive correlation.</a:t>
            </a:r>
            <a:endParaRPr lang="en-US" dirty="0" smtClean="0"/>
          </a:p>
          <a:p>
            <a:r>
              <a:rPr lang="en-US" dirty="0"/>
              <a:t>Weak negative correlation (-0.05), suggesting past cancellations slightly reduce booking likelihood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3" y="2570836"/>
            <a:ext cx="4884070" cy="37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159</TotalTime>
  <Words>1007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Predicting hotel reservation Cancellations</vt:lpstr>
      <vt:lpstr>Introduction</vt:lpstr>
      <vt:lpstr>Data Collection</vt:lpstr>
      <vt:lpstr>Data Pre-processing</vt:lpstr>
      <vt:lpstr>Exploratory Data Analysis</vt:lpstr>
      <vt:lpstr>Exploratory Data Analysis</vt:lpstr>
      <vt:lpstr>Exploratory Data Analysis</vt:lpstr>
      <vt:lpstr>Exploratory Data Analysis</vt:lpstr>
      <vt:lpstr>Checking correlation</vt:lpstr>
      <vt:lpstr>Feature selection</vt:lpstr>
      <vt:lpstr>Model development &amp; Evaluation</vt:lpstr>
      <vt:lpstr>Hyper parameter Tuning Using Grid Search for 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Appliance Energy Consumption in Households</dc:title>
  <dc:creator>Abhishek U</dc:creator>
  <cp:lastModifiedBy>Abhishek U</cp:lastModifiedBy>
  <cp:revision>16</cp:revision>
  <dcterms:created xsi:type="dcterms:W3CDTF">2025-01-19T15:34:56Z</dcterms:created>
  <dcterms:modified xsi:type="dcterms:W3CDTF">2025-02-19T17:10:31Z</dcterms:modified>
</cp:coreProperties>
</file>