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4"/>
  </p:sldMasterIdLst>
  <p:notesMasterIdLst>
    <p:notesMasterId r:id="rId16"/>
  </p:notesMasterIdLst>
  <p:handoutMasterIdLst>
    <p:handoutMasterId r:id="rId17"/>
  </p:handoutMasterIdLst>
  <p:sldIdLst>
    <p:sldId id="273" r:id="rId5"/>
    <p:sldId id="288" r:id="rId6"/>
    <p:sldId id="290" r:id="rId7"/>
    <p:sldId id="274" r:id="rId8"/>
    <p:sldId id="275" r:id="rId9"/>
    <p:sldId id="291" r:id="rId10"/>
    <p:sldId id="292" r:id="rId11"/>
    <p:sldId id="293" r:id="rId12"/>
    <p:sldId id="294" r:id="rId13"/>
    <p:sldId id="27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varScale="1">
        <p:scale>
          <a:sx n="48" d="100"/>
          <a:sy n="48" d="100"/>
        </p:scale>
        <p:origin x="53" y="6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857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343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02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757106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827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375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4181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69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59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106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894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839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875535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9C56-D6C6-96A8-71B8-B3D29468538B}"/>
              </a:ext>
            </a:extLst>
          </p:cNvPr>
          <p:cNvSpPr>
            <a:spLocks noGrp="1"/>
          </p:cNvSpPr>
          <p:nvPr>
            <p:ph type="title"/>
          </p:nvPr>
        </p:nvSpPr>
        <p:spPr>
          <a:xfrm>
            <a:off x="2389618" y="1478859"/>
            <a:ext cx="8044701" cy="1800858"/>
          </a:xfrm>
        </p:spPr>
        <p:txBody>
          <a:bodyPr/>
          <a:lstStyle/>
          <a:p>
            <a:pPr algn="l"/>
            <a:r>
              <a:rPr lang="en-US" sz="3500" cap="none" dirty="0">
                <a:latin typeface="Calibri"/>
                <a:ea typeface="+mj-lt"/>
                <a:cs typeface="+mj-lt"/>
              </a:rPr>
              <a:t>SIGN LANGUAGE TO TEXT/SPEECH</a:t>
            </a:r>
          </a:p>
          <a:p>
            <a:r>
              <a:rPr lang="en-US" sz="3500" dirty="0">
                <a:latin typeface="Calibri"/>
                <a:cs typeface="Calibri"/>
              </a:rPr>
              <a:t>Breaking Mute walls</a:t>
            </a:r>
          </a:p>
        </p:txBody>
      </p:sp>
      <p:sp>
        <p:nvSpPr>
          <p:cNvPr id="5" name="Slide Number Placeholder 4">
            <a:extLst>
              <a:ext uri="{FF2B5EF4-FFF2-40B4-BE49-F238E27FC236}">
                <a16:creationId xmlns:a16="http://schemas.microsoft.com/office/drawing/2014/main" id="{75FFD0D1-1AFF-696E-5540-C2C0EBA65B80}"/>
              </a:ext>
            </a:extLst>
          </p:cNvPr>
          <p:cNvSpPr>
            <a:spLocks noGrp="1"/>
          </p:cNvSpPr>
          <p:nvPr>
            <p:ph type="sldNum" sz="quarter" idx="12"/>
          </p:nvPr>
        </p:nvSpPr>
        <p:spPr/>
        <p:txBody>
          <a:bodyPr/>
          <a:lstStyle/>
          <a:p>
            <a:fld id="{A49DFD55-3C28-40EF-9E31-A92D2E4017FF}" type="slidenum">
              <a:rPr lang="en-US" dirty="0" smtClean="0"/>
              <a:pPr/>
              <a:t>1</a:t>
            </a:fld>
            <a:endParaRPr lang="en-US" dirty="0"/>
          </a:p>
        </p:txBody>
      </p:sp>
      <p:pic>
        <p:nvPicPr>
          <p:cNvPr id="7" name="Picture 4">
            <a:extLst>
              <a:ext uri="{FF2B5EF4-FFF2-40B4-BE49-F238E27FC236}">
                <a16:creationId xmlns:a16="http://schemas.microsoft.com/office/drawing/2014/main" id="{EDF4B43B-AEBD-694E-74AA-585B613B04D8}"/>
              </a:ext>
            </a:extLst>
          </p:cNvPr>
          <p:cNvPicPr>
            <a:picLocks noChangeAspect="1"/>
          </p:cNvPicPr>
          <p:nvPr/>
        </p:nvPicPr>
        <p:blipFill>
          <a:blip r:embed="rId2"/>
          <a:stretch>
            <a:fillRect/>
          </a:stretch>
        </p:blipFill>
        <p:spPr>
          <a:xfrm>
            <a:off x="3590189" y="3169920"/>
            <a:ext cx="5319612" cy="2381941"/>
          </a:xfrm>
          <a:prstGeom prst="rect">
            <a:avLst/>
          </a:prstGeom>
        </p:spPr>
      </p:pic>
    </p:spTree>
    <p:extLst>
      <p:ext uri="{BB962C8B-B14F-4D97-AF65-F5344CB8AC3E}">
        <p14:creationId xmlns:p14="http://schemas.microsoft.com/office/powerpoint/2010/main" val="319832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71AD-F834-E5CD-8FE7-5C523906948A}"/>
              </a:ext>
            </a:extLst>
          </p:cNvPr>
          <p:cNvSpPr>
            <a:spLocks noGrp="1"/>
          </p:cNvSpPr>
          <p:nvPr>
            <p:ph type="title"/>
          </p:nvPr>
        </p:nvSpPr>
        <p:spPr>
          <a:xfrm>
            <a:off x="595536" y="504646"/>
            <a:ext cx="10515600" cy="1325563"/>
          </a:xfrm>
        </p:spPr>
        <p:txBody>
          <a:bodyPr>
            <a:normAutofit/>
          </a:bodyPr>
          <a:lstStyle/>
          <a:p>
            <a:r>
              <a:rPr lang="en-US" sz="4000" dirty="0">
                <a:latin typeface="Calibri"/>
                <a:cs typeface="Calibri"/>
              </a:rPr>
              <a:t>PROJECT </a:t>
            </a:r>
            <a:r>
              <a:rPr lang="en-US" sz="4000" dirty="0" err="1">
                <a:latin typeface="Calibri"/>
                <a:cs typeface="Calibri"/>
              </a:rPr>
              <a:t>MODULES</a:t>
            </a:r>
            <a:endParaRPr lang="en-US" sz="4000" dirty="0">
              <a:latin typeface="Calibri"/>
              <a:cs typeface="Calibri"/>
            </a:endParaRPr>
          </a:p>
        </p:txBody>
      </p:sp>
      <p:sp>
        <p:nvSpPr>
          <p:cNvPr id="5" name="Slide Number Placeholder 4">
            <a:extLst>
              <a:ext uri="{FF2B5EF4-FFF2-40B4-BE49-F238E27FC236}">
                <a16:creationId xmlns:a16="http://schemas.microsoft.com/office/drawing/2014/main" id="{DDAB9484-87DE-F81F-08ED-29CC3FDACC3D}"/>
              </a:ext>
            </a:extLst>
          </p:cNvPr>
          <p:cNvSpPr>
            <a:spLocks noGrp="1"/>
          </p:cNvSpPr>
          <p:nvPr>
            <p:ph type="sldNum" sz="quarter" idx="12"/>
          </p:nvPr>
        </p:nvSpPr>
        <p:spPr/>
        <p:txBody>
          <a:bodyPr/>
          <a:lstStyle/>
          <a:p>
            <a:fld id="{A49DFD55-3C28-40EF-9E31-A92D2E4017FF}" type="slidenum">
              <a:rPr lang="en-US" dirty="0" smtClean="0"/>
              <a:pPr/>
              <a:t>10</a:t>
            </a:fld>
            <a:endParaRPr lang="en-US" dirty="0"/>
          </a:p>
        </p:txBody>
      </p:sp>
      <p:sp>
        <p:nvSpPr>
          <p:cNvPr id="7" name="Title 1">
            <a:extLst>
              <a:ext uri="{FF2B5EF4-FFF2-40B4-BE49-F238E27FC236}">
                <a16:creationId xmlns:a16="http://schemas.microsoft.com/office/drawing/2014/main" id="{0001E6D4-BDB6-0EAB-23B1-205C7B6FCC46}"/>
              </a:ext>
            </a:extLst>
          </p:cNvPr>
          <p:cNvSpPr txBox="1">
            <a:spLocks/>
          </p:cNvSpPr>
          <p:nvPr/>
        </p:nvSpPr>
        <p:spPr>
          <a:xfrm>
            <a:off x="1561925" y="1718158"/>
            <a:ext cx="8809149" cy="307494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just"/>
            <a:endParaRPr lang="en-US" sz="2500"/>
          </a:p>
          <a:p>
            <a:pPr algn="just"/>
            <a:r>
              <a:rPr lang="en-US" sz="2500"/>
              <a:t>1.Data Acquisition </a:t>
            </a:r>
          </a:p>
          <a:p>
            <a:pPr algn="just"/>
            <a:endParaRPr lang="en-US" sz="2500"/>
          </a:p>
          <a:p>
            <a:pPr algn="just"/>
            <a:r>
              <a:rPr lang="en-US" sz="2500"/>
              <a:t>2.Data pre-processing and Feature extraction </a:t>
            </a:r>
          </a:p>
          <a:p>
            <a:pPr algn="just"/>
            <a:endParaRPr lang="en-US" sz="2500"/>
          </a:p>
          <a:p>
            <a:pPr algn="just"/>
            <a:r>
              <a:rPr lang="en-US" sz="2500"/>
              <a:t>3.Gesture Classification </a:t>
            </a:r>
          </a:p>
          <a:p>
            <a:pPr algn="just"/>
            <a:endParaRPr lang="en-US" sz="2500"/>
          </a:p>
          <a:p>
            <a:pPr algn="just"/>
            <a:r>
              <a:rPr lang="en-US" sz="2500"/>
              <a:t>4. Text and Speech Translation </a:t>
            </a:r>
          </a:p>
        </p:txBody>
      </p:sp>
    </p:spTree>
    <p:extLst>
      <p:ext uri="{BB962C8B-B14F-4D97-AF65-F5344CB8AC3E}">
        <p14:creationId xmlns:p14="http://schemas.microsoft.com/office/powerpoint/2010/main" val="56277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D900-2F78-80E1-D75D-83B09EA2281B}"/>
              </a:ext>
            </a:extLst>
          </p:cNvPr>
          <p:cNvSpPr>
            <a:spLocks noGrp="1"/>
          </p:cNvSpPr>
          <p:nvPr>
            <p:ph type="title"/>
          </p:nvPr>
        </p:nvSpPr>
        <p:spPr>
          <a:xfrm>
            <a:off x="1669473" y="1354735"/>
            <a:ext cx="8368145" cy="4304290"/>
          </a:xfrm>
        </p:spPr>
        <p:txBody>
          <a:bodyPr>
            <a:noAutofit/>
          </a:bodyPr>
          <a:lstStyle/>
          <a:p>
            <a:r>
              <a:rPr lang="en-US" sz="7000"/>
              <a:t>THANK YOU</a:t>
            </a:r>
          </a:p>
        </p:txBody>
      </p:sp>
      <p:sp>
        <p:nvSpPr>
          <p:cNvPr id="5" name="Slide Number Placeholder 4">
            <a:extLst>
              <a:ext uri="{FF2B5EF4-FFF2-40B4-BE49-F238E27FC236}">
                <a16:creationId xmlns:a16="http://schemas.microsoft.com/office/drawing/2014/main" id="{98590C30-A47E-9894-2476-5BC7C6C2BE97}"/>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59991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l"/>
            <a:r>
              <a:rPr lang="en-US" sz="5400">
                <a:latin typeface="Calibri"/>
                <a:cs typeface="Calibri"/>
              </a:rPr>
              <a:t>OBJECTIVE</a:t>
            </a: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A49DFD55-3C28-40EF-9E31-A92D2E4017FF}" type="slidenum">
              <a:rPr lang="en-US" sz="1200" dirty="0" smtClean="0">
                <a:solidFill>
                  <a:prstClr val="black">
                    <a:tint val="75000"/>
                  </a:prstClr>
                </a:solidFill>
                <a:latin typeface="Calibri" panose="020F0502020204030204"/>
              </a:rPr>
              <a:pPr>
                <a:spcAft>
                  <a:spcPts val="600"/>
                </a:spcAft>
                <a:defRPr/>
              </a:pPr>
              <a:t>2</a:t>
            </a:fld>
            <a:endParaRPr lang="en-US" sz="1200" dirty="0">
              <a:solidFill>
                <a:prstClr val="black">
                  <a:tint val="75000"/>
                </a:prstClr>
              </a:solidFill>
              <a:latin typeface="Calibri" panose="020F0502020204030204"/>
            </a:endParaRPr>
          </a:p>
        </p:txBody>
      </p:sp>
      <p:sp>
        <p:nvSpPr>
          <p:cNvPr id="6" name="TextBox 5">
            <a:extLst>
              <a:ext uri="{FF2B5EF4-FFF2-40B4-BE49-F238E27FC236}">
                <a16:creationId xmlns:a16="http://schemas.microsoft.com/office/drawing/2014/main" id="{FCDAE807-2373-7164-F968-B2AD99B3609D}"/>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1900" dirty="0">
                <a:latin typeface="Calibri"/>
                <a:cs typeface="Calibri"/>
              </a:rPr>
              <a:t>More than 70 million deaf people around the world use sign languages to communicate. Sign language allows them to learn, work, access services, and be included in the communities. </a:t>
            </a:r>
            <a:endParaRPr lang="en-US" dirty="0">
              <a:latin typeface="Calibri"/>
              <a:cs typeface="Calibri"/>
            </a:endParaRPr>
          </a:p>
          <a:p>
            <a:pPr indent="-228600" algn="just">
              <a:lnSpc>
                <a:spcPct val="90000"/>
              </a:lnSpc>
              <a:spcAft>
                <a:spcPts val="600"/>
              </a:spcAft>
              <a:buFont typeface="Arial" panose="020B0604020202020204" pitchFamily="34" charset="0"/>
              <a:buChar char="•"/>
            </a:pPr>
            <a:endParaRPr lang="en-US" sz="1900" dirty="0">
              <a:latin typeface="Calibri"/>
              <a:cs typeface="Calibri"/>
            </a:endParaRPr>
          </a:p>
          <a:p>
            <a:pPr indent="-228600" algn="just">
              <a:lnSpc>
                <a:spcPct val="90000"/>
              </a:lnSpc>
              <a:spcAft>
                <a:spcPts val="600"/>
              </a:spcAft>
              <a:buFont typeface="Arial" panose="020B0604020202020204" pitchFamily="34" charset="0"/>
              <a:buChar char="•"/>
            </a:pPr>
            <a:r>
              <a:rPr lang="en-US" sz="1900" dirty="0">
                <a:latin typeface="Calibri"/>
                <a:cs typeface="Calibri"/>
              </a:rPr>
              <a:t>It is hard to make everybody learn the use of sign language with the goal of ensuring that people with disabilities can enjoy their rights on an equal basis with others.</a:t>
            </a:r>
          </a:p>
          <a:p>
            <a:pPr indent="-228600" algn="just">
              <a:lnSpc>
                <a:spcPct val="90000"/>
              </a:lnSpc>
              <a:spcAft>
                <a:spcPts val="600"/>
              </a:spcAft>
              <a:buFont typeface="Arial" panose="020B0604020202020204" pitchFamily="34" charset="0"/>
              <a:buChar char="•"/>
            </a:pPr>
            <a:endParaRPr lang="en-US" sz="1900" dirty="0">
              <a:latin typeface="Calibri"/>
              <a:cs typeface="Calibri"/>
            </a:endParaRPr>
          </a:p>
          <a:p>
            <a:pPr indent="-228600" algn="just">
              <a:lnSpc>
                <a:spcPct val="90000"/>
              </a:lnSpc>
              <a:spcAft>
                <a:spcPts val="600"/>
              </a:spcAft>
              <a:buFont typeface="Arial" panose="020B0604020202020204" pitchFamily="34" charset="0"/>
              <a:buChar char="•"/>
            </a:pPr>
            <a:r>
              <a:rPr lang="en-US" sz="1900" dirty="0">
                <a:latin typeface="Calibri"/>
                <a:cs typeface="Calibri"/>
              </a:rPr>
              <a:t>So, the aim is to develop a user-friendly human computer interface (HCI) where the computer understands the sign language This Project will help the dumb and deaf people by making their life easy.</a:t>
            </a:r>
          </a:p>
        </p:txBody>
      </p:sp>
      <p:pic>
        <p:nvPicPr>
          <p:cNvPr id="7" name="Picture 7" descr="A picture containing person, person, standing&#10;&#10;Description automatically generated">
            <a:extLst>
              <a:ext uri="{FF2B5EF4-FFF2-40B4-BE49-F238E27FC236}">
                <a16:creationId xmlns:a16="http://schemas.microsoft.com/office/drawing/2014/main" id="{29364D3C-96C1-BB5A-F3E7-32C44DA9218C}"/>
              </a:ext>
            </a:extLst>
          </p:cNvPr>
          <p:cNvPicPr>
            <a:picLocks noChangeAspect="1"/>
          </p:cNvPicPr>
          <p:nvPr/>
        </p:nvPicPr>
        <p:blipFill rotWithShape="1">
          <a:blip r:embed="rId2"/>
          <a:srcRect l="4247" r="31964" b="-1"/>
          <a:stretch/>
        </p:blipFill>
        <p:spPr>
          <a:xfrm>
            <a:off x="7642040" y="1970711"/>
            <a:ext cx="3941064" cy="4096512"/>
          </a:xfrm>
          <a:prstGeom prst="rect">
            <a:avLst/>
          </a:prstGeom>
        </p:spPr>
      </p:pic>
    </p:spTree>
    <p:extLst>
      <p:ext uri="{BB962C8B-B14F-4D97-AF65-F5344CB8AC3E}">
        <p14:creationId xmlns:p14="http://schemas.microsoft.com/office/powerpoint/2010/main" val="37997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34BB0EFC-57BE-4D21-D3D0-E42BE6CE1F28}"/>
              </a:ext>
            </a:extLst>
          </p:cNvPr>
          <p:cNvPicPr>
            <a:picLocks noChangeAspect="1"/>
          </p:cNvPicPr>
          <p:nvPr/>
        </p:nvPicPr>
        <p:blipFill rotWithShape="1">
          <a:blip r:embed="rId2"/>
          <a:srcRect l="8594" t="5669" r="31789" b="1"/>
          <a:stretch/>
        </p:blipFill>
        <p:spPr>
          <a:xfrm>
            <a:off x="3915693" y="10"/>
            <a:ext cx="8276307" cy="6857990"/>
          </a:xfrm>
          <a:prstGeom prst="rect">
            <a:avLst/>
          </a:prstGeom>
        </p:spPr>
      </p:pic>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1177918" y="63111"/>
            <a:ext cx="3438144" cy="1124712"/>
          </a:xfrm>
        </p:spPr>
        <p:txBody>
          <a:bodyPr vert="horz" lIns="91440" tIns="45720" rIns="91440" bIns="45720" rtlCol="0" anchor="b">
            <a:normAutofit/>
          </a:bodyPr>
          <a:lstStyle/>
          <a:p>
            <a:pPr algn="l"/>
            <a:r>
              <a:rPr lang="en-US" sz="4000" b="1"/>
              <a:t>SCOPE</a:t>
            </a:r>
            <a:endParaRPr lang="en-US" sz="4000" b="1">
              <a:cs typeface="Calibri Light"/>
            </a:endParaRP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3</a:t>
            </a:fld>
            <a:endParaRPr lang="en-US" sz="1200">
              <a:solidFill>
                <a:schemeClr val="bg1"/>
              </a:solidFill>
              <a:latin typeface="Calibri" panose="020F0502020204030204"/>
            </a:endParaRPr>
          </a:p>
        </p:txBody>
      </p:sp>
      <p:sp>
        <p:nvSpPr>
          <p:cNvPr id="6" name="TextBox 5">
            <a:extLst>
              <a:ext uri="{FF2B5EF4-FFF2-40B4-BE49-F238E27FC236}">
                <a16:creationId xmlns:a16="http://schemas.microsoft.com/office/drawing/2014/main" id="{FCDAE807-2373-7164-F968-B2AD99B3609D}"/>
              </a:ext>
            </a:extLst>
          </p:cNvPr>
          <p:cNvSpPr txBox="1"/>
          <p:nvPr/>
        </p:nvSpPr>
        <p:spPr>
          <a:xfrm>
            <a:off x="404712" y="1552642"/>
            <a:ext cx="3371284" cy="50844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gn="just">
              <a:lnSpc>
                <a:spcPct val="90000"/>
              </a:lnSpc>
              <a:spcAft>
                <a:spcPts val="600"/>
              </a:spcAft>
              <a:buFont typeface="Arial,Sans-Serif" panose="020B0604020202020204" pitchFamily="34" charset="0"/>
              <a:buChar char="•"/>
            </a:pPr>
            <a:r>
              <a:rPr lang="en-US" dirty="0">
                <a:latin typeface="Calibri Light"/>
                <a:ea typeface="+mn-lt"/>
                <a:cs typeface="+mn-lt"/>
              </a:rPr>
              <a:t>THIS SYSTEM WILL BE BENEFICIAL FOR BOTH DUMB/DEAF PEOPLE AND THE PEOPLE WHO DO NOT UNDERSTANDS THE SIGN LANGUAGE. THEY JUST NEED TO DO THAT WITH SIGN LANGUAGE GESTURES AND THIS SYSTEM WILL IDENTIFY WHAT HE/SHE IS TRYING TO SAY AFTER IDENTIFICATION IT GIVES THE OUTPUT IN THE FORM OF TEXT AS WELL AS SPEECH FORMAT. </a:t>
            </a:r>
          </a:p>
          <a:p>
            <a:pPr indent="-228600" algn="just">
              <a:lnSpc>
                <a:spcPct val="90000"/>
              </a:lnSpc>
              <a:spcAft>
                <a:spcPts val="600"/>
              </a:spcAft>
              <a:buFont typeface="Arial" panose="020B0604020202020204" pitchFamily="34" charset="0"/>
              <a:buChar char="•"/>
            </a:pPr>
            <a:endParaRPr lang="en-US" dirty="0">
              <a:latin typeface="Calibri Light"/>
              <a:cs typeface="Calibri"/>
            </a:endParaRPr>
          </a:p>
        </p:txBody>
      </p:sp>
      <p:sp>
        <p:nvSpPr>
          <p:cNvPr id="8" name="Rectangle 7">
            <a:extLst>
              <a:ext uri="{FF2B5EF4-FFF2-40B4-BE49-F238E27FC236}">
                <a16:creationId xmlns:a16="http://schemas.microsoft.com/office/drawing/2014/main" id="{907E6BE5-B602-254C-8159-7A28AC3288DF}"/>
              </a:ext>
            </a:extLst>
          </p:cNvPr>
          <p:cNvSpPr/>
          <p:nvPr/>
        </p:nvSpPr>
        <p:spPr>
          <a:xfrm>
            <a:off x="308162" y="574301"/>
            <a:ext cx="885264" cy="4594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6580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658D-0F00-2CC3-12E2-7133E65FEE61}"/>
              </a:ext>
            </a:extLst>
          </p:cNvPr>
          <p:cNvSpPr>
            <a:spLocks noGrp="1"/>
          </p:cNvSpPr>
          <p:nvPr>
            <p:ph type="title"/>
          </p:nvPr>
        </p:nvSpPr>
        <p:spPr>
          <a:xfrm>
            <a:off x="971916" y="387276"/>
            <a:ext cx="9954583" cy="2370785"/>
          </a:xfrm>
        </p:spPr>
        <p:txBody>
          <a:bodyPr vert="horz" lIns="91440" tIns="45720" rIns="91440" bIns="45720" rtlCol="0" anchor="b">
            <a:normAutofit fontScale="90000"/>
          </a:bodyPr>
          <a:lstStyle/>
          <a:p>
            <a:pPr algn="just"/>
            <a:br>
              <a:rPr lang="en-US" sz="2400" kern="1200" dirty="0"/>
            </a:br>
            <a:endParaRPr lang="en-US" sz="2400" kern="1200">
              <a:solidFill>
                <a:schemeClr val="tx1"/>
              </a:solidFill>
              <a:latin typeface="+mj-lt"/>
              <a:cs typeface="Calibri Light" panose="020F0302020204030204"/>
            </a:endParaRPr>
          </a:p>
          <a:p>
            <a:pPr algn="just"/>
            <a:r>
              <a:rPr lang="en-US" sz="2400" kern="1200" dirty="0">
                <a:latin typeface="+mj-lt"/>
                <a:ea typeface="+mj-ea"/>
                <a:cs typeface="+mj-cs"/>
              </a:rPr>
              <a:t>TO CREATE A COMPUTER SOFTWARE AND TRAIN A MODEL USING CNN WHICH TAKES AN IMAGE OF HAND GESTURE OF AMERICAN SIGN LANGUAGE AND SHOWS THE OUTPUT OF THE PARTICULAR SIGN LANGUAGE IN TEXT FORMAT</a:t>
            </a:r>
            <a:r>
              <a:rPr lang="en-US" sz="2400"/>
              <a:t> AND </a:t>
            </a:r>
            <a:r>
              <a:rPr lang="en-US" sz="2400" kern="1200" dirty="0">
                <a:latin typeface="+mj-lt"/>
                <a:ea typeface="+mj-ea"/>
                <a:cs typeface="+mj-cs"/>
              </a:rPr>
              <a:t>CONVERTS IT INTO </a:t>
            </a:r>
            <a:r>
              <a:rPr lang="en-US" sz="2400" kern="1200">
                <a:latin typeface="+mj-lt"/>
                <a:ea typeface="+mj-ea"/>
                <a:cs typeface="+mj-cs"/>
              </a:rPr>
              <a:t>AUDIO FORMAT</a:t>
            </a:r>
            <a:r>
              <a:rPr lang="en-US" sz="2400"/>
              <a:t> AS WELL</a:t>
            </a:r>
            <a:r>
              <a:rPr lang="en-US" sz="2400" kern="1200">
                <a:latin typeface="+mj-lt"/>
                <a:ea typeface="+mj-ea"/>
                <a:cs typeface="+mj-cs"/>
              </a:rPr>
              <a:t>. </a:t>
            </a:r>
            <a:endParaRPr lang="en-US" sz="2400" kern="1200">
              <a:latin typeface="+mj-lt"/>
              <a:cs typeface="Calibri Light" panose="020F0302020204030204"/>
            </a:endParaRPr>
          </a:p>
          <a:p>
            <a:pPr algn="just"/>
            <a:endParaRPr lang="en-US" sz="2400" kern="1200">
              <a:solidFill>
                <a:schemeClr val="tx1"/>
              </a:solidFill>
              <a:latin typeface="+mj-lt"/>
              <a:cs typeface="Calibri Light" panose="020F0302020204030204"/>
            </a:endParaRPr>
          </a:p>
        </p:txBody>
      </p:sp>
      <p:sp>
        <p:nvSpPr>
          <p:cNvPr id="5" name="Slide Number Placeholder 4">
            <a:extLst>
              <a:ext uri="{FF2B5EF4-FFF2-40B4-BE49-F238E27FC236}">
                <a16:creationId xmlns:a16="http://schemas.microsoft.com/office/drawing/2014/main" id="{67ABAFE9-6406-21D8-859B-80AFDDE00230}"/>
              </a:ext>
            </a:extLst>
          </p:cNvPr>
          <p:cNvSpPr>
            <a:spLocks noGrp="1"/>
          </p:cNvSpPr>
          <p:nvPr>
            <p:ph type="sldNum" sz="quarter" idx="12"/>
          </p:nvPr>
        </p:nvSpPr>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4</a:t>
            </a:fld>
            <a:endParaRPr lang="en-US" sz="1200"/>
          </a:p>
        </p:txBody>
      </p:sp>
      <p:pic>
        <p:nvPicPr>
          <p:cNvPr id="8" name="Picture 8">
            <a:extLst>
              <a:ext uri="{FF2B5EF4-FFF2-40B4-BE49-F238E27FC236}">
                <a16:creationId xmlns:a16="http://schemas.microsoft.com/office/drawing/2014/main" id="{DBBC94E8-328B-AC0A-0BD4-06368E9A456E}"/>
              </a:ext>
            </a:extLst>
          </p:cNvPr>
          <p:cNvPicPr>
            <a:picLocks noChangeAspect="1"/>
          </p:cNvPicPr>
          <p:nvPr/>
        </p:nvPicPr>
        <p:blipFill>
          <a:blip r:embed="rId2"/>
          <a:stretch>
            <a:fillRect/>
          </a:stretch>
        </p:blipFill>
        <p:spPr>
          <a:xfrm>
            <a:off x="2370429" y="2708569"/>
            <a:ext cx="7149838" cy="3906155"/>
          </a:xfrm>
          <a:prstGeom prst="rect">
            <a:avLst/>
          </a:prstGeom>
        </p:spPr>
      </p:pic>
      <p:sp>
        <p:nvSpPr>
          <p:cNvPr id="7" name="TextBox 6">
            <a:extLst>
              <a:ext uri="{FF2B5EF4-FFF2-40B4-BE49-F238E27FC236}">
                <a16:creationId xmlns:a16="http://schemas.microsoft.com/office/drawing/2014/main" id="{82278F49-CB26-4115-4158-965BE4C825E6}"/>
              </a:ext>
            </a:extLst>
          </p:cNvPr>
          <p:cNvSpPr txBox="1"/>
          <p:nvPr/>
        </p:nvSpPr>
        <p:spPr>
          <a:xfrm>
            <a:off x="2477407" y="250990"/>
            <a:ext cx="72349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4000" dirty="0">
                <a:latin typeface="Calibri"/>
                <a:cs typeface="Times New Roman"/>
              </a:rPr>
              <a:t>          INTRODUCTION          </a:t>
            </a:r>
            <a:endParaRPr lang="en-US">
              <a:latin typeface="Calibri"/>
              <a:cs typeface="Times New Roman"/>
            </a:endParaRPr>
          </a:p>
        </p:txBody>
      </p:sp>
    </p:spTree>
    <p:extLst>
      <p:ext uri="{BB962C8B-B14F-4D97-AF65-F5344CB8AC3E}">
        <p14:creationId xmlns:p14="http://schemas.microsoft.com/office/powerpoint/2010/main" val="256314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DBDD-B3E0-30B8-2276-CB52981BD83D}"/>
              </a:ext>
            </a:extLst>
          </p:cNvPr>
          <p:cNvSpPr>
            <a:spLocks noGrp="1"/>
          </p:cNvSpPr>
          <p:nvPr>
            <p:ph type="title"/>
          </p:nvPr>
        </p:nvSpPr>
        <p:spPr>
          <a:xfrm>
            <a:off x="720144" y="276726"/>
            <a:ext cx="10515600" cy="1684151"/>
          </a:xfrm>
        </p:spPr>
        <p:txBody>
          <a:bodyPr>
            <a:normAutofit/>
          </a:bodyPr>
          <a:lstStyle/>
          <a:p>
            <a:r>
              <a:rPr lang="en-US" sz="4000">
                <a:latin typeface="Calibri"/>
                <a:cs typeface="Calibri Light"/>
              </a:rPr>
              <a:t>LITERATURE SURVEY</a:t>
            </a:r>
            <a:endParaRPr lang="en-US" sz="4000">
              <a:latin typeface="Calibri"/>
              <a:ea typeface="+mj-lt"/>
              <a:cs typeface="Times New Roman"/>
            </a:endParaRPr>
          </a:p>
          <a:p>
            <a:endParaRPr lang="en-US" sz="4000" dirty="0">
              <a:latin typeface="Calibri"/>
              <a:ea typeface="+mj-lt"/>
              <a:cs typeface="+mj-lt"/>
            </a:endParaRPr>
          </a:p>
          <a:p>
            <a:endParaRPr lang="en-US" sz="4000" dirty="0">
              <a:latin typeface="Calibri"/>
              <a:cs typeface="Times New Roman"/>
            </a:endParaRPr>
          </a:p>
        </p:txBody>
      </p:sp>
      <p:sp>
        <p:nvSpPr>
          <p:cNvPr id="5" name="Slide Number Placeholder 4">
            <a:extLst>
              <a:ext uri="{FF2B5EF4-FFF2-40B4-BE49-F238E27FC236}">
                <a16:creationId xmlns:a16="http://schemas.microsoft.com/office/drawing/2014/main" id="{F7D89936-624D-D765-CE61-FD6955DF6A4B}"/>
              </a:ext>
            </a:extLst>
          </p:cNvPr>
          <p:cNvSpPr>
            <a:spLocks noGrp="1"/>
          </p:cNvSpPr>
          <p:nvPr>
            <p:ph type="sldNum" sz="quarter" idx="12"/>
          </p:nvPr>
        </p:nvSpPr>
        <p:spPr/>
        <p:txBody>
          <a:bodyPr/>
          <a:lstStyle/>
          <a:p>
            <a:fld id="{A49DFD55-3C28-40EF-9E31-A92D2E4017FF}" type="slidenum">
              <a:rPr lang="en-US" dirty="0" smtClean="0"/>
              <a:pPr/>
              <a:t>5</a:t>
            </a:fld>
            <a:endParaRPr lang="en-US" dirty="0"/>
          </a:p>
        </p:txBody>
      </p:sp>
      <p:pic>
        <p:nvPicPr>
          <p:cNvPr id="4" name="Picture 3">
            <a:extLst>
              <a:ext uri="{FF2B5EF4-FFF2-40B4-BE49-F238E27FC236}">
                <a16:creationId xmlns:a16="http://schemas.microsoft.com/office/drawing/2014/main" id="{FC6072C5-837B-4176-4DD4-EDC873A3F9F7}"/>
              </a:ext>
            </a:extLst>
          </p:cNvPr>
          <p:cNvPicPr>
            <a:picLocks noChangeAspect="1"/>
          </p:cNvPicPr>
          <p:nvPr/>
        </p:nvPicPr>
        <p:blipFill>
          <a:blip r:embed="rId2"/>
          <a:stretch>
            <a:fillRect/>
          </a:stretch>
        </p:blipFill>
        <p:spPr>
          <a:xfrm>
            <a:off x="1408517" y="1468668"/>
            <a:ext cx="9374966" cy="3920664"/>
          </a:xfrm>
          <a:prstGeom prst="rect">
            <a:avLst/>
          </a:prstGeom>
        </p:spPr>
      </p:pic>
    </p:spTree>
    <p:extLst>
      <p:ext uri="{BB962C8B-B14F-4D97-AF65-F5344CB8AC3E}">
        <p14:creationId xmlns:p14="http://schemas.microsoft.com/office/powerpoint/2010/main" val="289563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0280-CA20-9D0B-4DAF-D7DD7FA7BE4D}"/>
              </a:ext>
            </a:extLst>
          </p:cNvPr>
          <p:cNvSpPr>
            <a:spLocks noGrp="1"/>
          </p:cNvSpPr>
          <p:nvPr>
            <p:ph type="title"/>
          </p:nvPr>
        </p:nvSpPr>
        <p:spPr>
          <a:xfrm>
            <a:off x="838200" y="260022"/>
            <a:ext cx="10515600" cy="1325563"/>
          </a:xfrm>
        </p:spPr>
        <p:txBody>
          <a:bodyPr/>
          <a:lstStyle/>
          <a:p>
            <a:r>
              <a:rPr lang="en-US">
                <a:latin typeface="Calibri"/>
                <a:cs typeface="Calibri"/>
              </a:rPr>
              <a:t>SYSTEM FLOWCHART</a:t>
            </a:r>
          </a:p>
        </p:txBody>
      </p:sp>
      <p:sp>
        <p:nvSpPr>
          <p:cNvPr id="5" name="Slide Number Placeholder 4">
            <a:extLst>
              <a:ext uri="{FF2B5EF4-FFF2-40B4-BE49-F238E27FC236}">
                <a16:creationId xmlns:a16="http://schemas.microsoft.com/office/drawing/2014/main" id="{9EB0FE3F-638E-BCC1-7C19-03C8DD7683CE}"/>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3" name="Picture 2">
            <a:extLst>
              <a:ext uri="{FF2B5EF4-FFF2-40B4-BE49-F238E27FC236}">
                <a16:creationId xmlns:a16="http://schemas.microsoft.com/office/drawing/2014/main" id="{C47885E6-9471-353D-D088-1A2B3423C4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4455" y="1325874"/>
            <a:ext cx="3137419" cy="5272103"/>
          </a:xfrm>
          <a:prstGeom prst="rect">
            <a:avLst/>
          </a:prstGeom>
          <a:noFill/>
          <a:ln>
            <a:noFill/>
          </a:ln>
        </p:spPr>
      </p:pic>
    </p:spTree>
    <p:extLst>
      <p:ext uri="{BB962C8B-B14F-4D97-AF65-F5344CB8AC3E}">
        <p14:creationId xmlns:p14="http://schemas.microsoft.com/office/powerpoint/2010/main" val="412933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82A3-CC3E-E4FB-5EDE-9A632A494F32}"/>
              </a:ext>
            </a:extLst>
          </p:cNvPr>
          <p:cNvSpPr>
            <a:spLocks noGrp="1"/>
          </p:cNvSpPr>
          <p:nvPr>
            <p:ph type="title"/>
          </p:nvPr>
        </p:nvSpPr>
        <p:spPr>
          <a:xfrm>
            <a:off x="838200" y="286297"/>
            <a:ext cx="10515600" cy="1325563"/>
          </a:xfrm>
        </p:spPr>
        <p:txBody>
          <a:bodyPr/>
          <a:lstStyle/>
          <a:p>
            <a:r>
              <a:rPr lang="en-US">
                <a:latin typeface="Calibri"/>
                <a:cs typeface="Calibri"/>
              </a:rPr>
              <a:t>USE-CASE DIAGRAM</a:t>
            </a:r>
          </a:p>
        </p:txBody>
      </p:sp>
      <p:sp>
        <p:nvSpPr>
          <p:cNvPr id="5" name="Slide Number Placeholder 4">
            <a:extLst>
              <a:ext uri="{FF2B5EF4-FFF2-40B4-BE49-F238E27FC236}">
                <a16:creationId xmlns:a16="http://schemas.microsoft.com/office/drawing/2014/main" id="{E72EBB6A-7626-AC0A-0181-12F7F465F5B8}"/>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3" name="Picture 2">
            <a:extLst>
              <a:ext uri="{FF2B5EF4-FFF2-40B4-BE49-F238E27FC236}">
                <a16:creationId xmlns:a16="http://schemas.microsoft.com/office/drawing/2014/main" id="{1A95E81E-C55C-53D9-5B8E-7991CC54EC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1689" y="1580321"/>
            <a:ext cx="6732521" cy="4776029"/>
          </a:xfrm>
          <a:prstGeom prst="rect">
            <a:avLst/>
          </a:prstGeom>
          <a:noFill/>
          <a:ln>
            <a:noFill/>
          </a:ln>
        </p:spPr>
      </p:pic>
    </p:spTree>
    <p:extLst>
      <p:ext uri="{BB962C8B-B14F-4D97-AF65-F5344CB8AC3E}">
        <p14:creationId xmlns:p14="http://schemas.microsoft.com/office/powerpoint/2010/main" val="23949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3AF0-0A24-94E1-7866-D90833AC9C82}"/>
              </a:ext>
            </a:extLst>
          </p:cNvPr>
          <p:cNvSpPr>
            <a:spLocks noGrp="1"/>
          </p:cNvSpPr>
          <p:nvPr>
            <p:ph type="title"/>
          </p:nvPr>
        </p:nvSpPr>
        <p:spPr>
          <a:xfrm>
            <a:off x="490818" y="-49493"/>
            <a:ext cx="10515600" cy="1325563"/>
          </a:xfrm>
        </p:spPr>
        <p:txBody>
          <a:bodyPr/>
          <a:lstStyle/>
          <a:p>
            <a:r>
              <a:rPr lang="en-US">
                <a:latin typeface="Calibri"/>
                <a:cs typeface="Calibri"/>
              </a:rPr>
              <a:t>DFD DIAGRAM</a:t>
            </a:r>
          </a:p>
        </p:txBody>
      </p:sp>
      <p:sp>
        <p:nvSpPr>
          <p:cNvPr id="5" name="Slide Number Placeholder 4">
            <a:extLst>
              <a:ext uri="{FF2B5EF4-FFF2-40B4-BE49-F238E27FC236}">
                <a16:creationId xmlns:a16="http://schemas.microsoft.com/office/drawing/2014/main" id="{CF3147A0-6DC2-8F37-FC16-2537681E6F7F}"/>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9" name="Title 1">
            <a:extLst>
              <a:ext uri="{FF2B5EF4-FFF2-40B4-BE49-F238E27FC236}">
                <a16:creationId xmlns:a16="http://schemas.microsoft.com/office/drawing/2014/main" id="{3D3E1709-4F7B-D8A8-AD6C-65F0CA2791BB}"/>
              </a:ext>
            </a:extLst>
          </p:cNvPr>
          <p:cNvSpPr txBox="1">
            <a:spLocks/>
          </p:cNvSpPr>
          <p:nvPr/>
        </p:nvSpPr>
        <p:spPr>
          <a:xfrm>
            <a:off x="-2302867" y="98167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LEVEL-0</a:t>
            </a:r>
          </a:p>
        </p:txBody>
      </p:sp>
      <p:sp>
        <p:nvSpPr>
          <p:cNvPr id="10" name="Title 1">
            <a:extLst>
              <a:ext uri="{FF2B5EF4-FFF2-40B4-BE49-F238E27FC236}">
                <a16:creationId xmlns:a16="http://schemas.microsoft.com/office/drawing/2014/main" id="{C15AFD5B-7E29-C4DD-34F8-BCF5599E7E25}"/>
              </a:ext>
            </a:extLst>
          </p:cNvPr>
          <p:cNvSpPr txBox="1">
            <a:spLocks/>
          </p:cNvSpPr>
          <p:nvPr/>
        </p:nvSpPr>
        <p:spPr>
          <a:xfrm>
            <a:off x="3097307" y="78646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LEVEL-1</a:t>
            </a:r>
          </a:p>
        </p:txBody>
      </p:sp>
      <p:pic>
        <p:nvPicPr>
          <p:cNvPr id="3" name="Picture 2">
            <a:extLst>
              <a:ext uri="{FF2B5EF4-FFF2-40B4-BE49-F238E27FC236}">
                <a16:creationId xmlns:a16="http://schemas.microsoft.com/office/drawing/2014/main" id="{8678D2C6-0CD2-F6B6-F190-18BAE976E6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397" y="2307235"/>
            <a:ext cx="5306338" cy="3764300"/>
          </a:xfrm>
          <a:prstGeom prst="rect">
            <a:avLst/>
          </a:prstGeom>
          <a:noFill/>
          <a:ln>
            <a:noFill/>
          </a:ln>
        </p:spPr>
      </p:pic>
      <p:pic>
        <p:nvPicPr>
          <p:cNvPr id="4" name="Picture 3">
            <a:extLst>
              <a:ext uri="{FF2B5EF4-FFF2-40B4-BE49-F238E27FC236}">
                <a16:creationId xmlns:a16="http://schemas.microsoft.com/office/drawing/2014/main" id="{A39376C9-A439-F9FA-041C-CAFBDB2B91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5789" y="2313296"/>
            <a:ext cx="6028083" cy="4208839"/>
          </a:xfrm>
          <a:prstGeom prst="rect">
            <a:avLst/>
          </a:prstGeom>
          <a:noFill/>
          <a:ln>
            <a:noFill/>
          </a:ln>
        </p:spPr>
      </p:pic>
    </p:spTree>
    <p:extLst>
      <p:ext uri="{BB962C8B-B14F-4D97-AF65-F5344CB8AC3E}">
        <p14:creationId xmlns:p14="http://schemas.microsoft.com/office/powerpoint/2010/main" val="381109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27E8-4854-761F-533B-55A8FAFAA287}"/>
              </a:ext>
            </a:extLst>
          </p:cNvPr>
          <p:cNvSpPr>
            <a:spLocks noGrp="1"/>
          </p:cNvSpPr>
          <p:nvPr>
            <p:ph type="title"/>
          </p:nvPr>
        </p:nvSpPr>
        <p:spPr>
          <a:xfrm>
            <a:off x="770965" y="107390"/>
            <a:ext cx="10515600" cy="1325563"/>
          </a:xfrm>
        </p:spPr>
        <p:txBody>
          <a:bodyPr/>
          <a:lstStyle/>
          <a:p>
            <a:r>
              <a:rPr lang="en-US">
                <a:latin typeface="Calibri"/>
                <a:cs typeface="Calibri"/>
              </a:rPr>
              <a:t>SEQUANCE DIAGRAM</a:t>
            </a:r>
          </a:p>
        </p:txBody>
      </p:sp>
      <p:sp>
        <p:nvSpPr>
          <p:cNvPr id="5" name="Slide Number Placeholder 4">
            <a:extLst>
              <a:ext uri="{FF2B5EF4-FFF2-40B4-BE49-F238E27FC236}">
                <a16:creationId xmlns:a16="http://schemas.microsoft.com/office/drawing/2014/main" id="{699C8A4F-E112-5A0F-CB85-562DF198A90D}"/>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3" name="Picture 2">
            <a:extLst>
              <a:ext uri="{FF2B5EF4-FFF2-40B4-BE49-F238E27FC236}">
                <a16:creationId xmlns:a16="http://schemas.microsoft.com/office/drawing/2014/main" id="{7BBB59F8-536C-4526-F504-5BAEDBEC9C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3156" y="1095990"/>
            <a:ext cx="5998194" cy="5625485"/>
          </a:xfrm>
          <a:prstGeom prst="rect">
            <a:avLst/>
          </a:prstGeom>
          <a:noFill/>
          <a:ln>
            <a:noFill/>
          </a:ln>
        </p:spPr>
      </p:pic>
    </p:spTree>
    <p:extLst>
      <p:ext uri="{BB962C8B-B14F-4D97-AF65-F5344CB8AC3E}">
        <p14:creationId xmlns:p14="http://schemas.microsoft.com/office/powerpoint/2010/main" val="18100022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12</TotalTime>
  <Words>270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Arial,Sans-Serif</vt:lpstr>
      <vt:lpstr>Calibri</vt:lpstr>
      <vt:lpstr>Calibri Light</vt:lpstr>
      <vt:lpstr>Office Theme</vt:lpstr>
      <vt:lpstr>SIGN LANGUAGE TO TEXT/SPEECH Breaking Mute walls</vt:lpstr>
      <vt:lpstr>OBJECTIVE</vt:lpstr>
      <vt:lpstr>SCOPE</vt:lpstr>
      <vt:lpstr>  TO CREATE A COMPUTER SOFTWARE AND TRAIN A MODEL USING CNN WHICH TAKES AN IMAGE OF HAND GESTURE OF AMERICAN SIGN LANGUAGE AND SHOWS THE OUTPUT OF THE PARTICULAR SIGN LANGUAGE IN TEXT FORMAT AND CONVERTS IT INTO AUDIO FORMAT AS WELL.  </vt:lpstr>
      <vt:lpstr>LITERATURE SURVEY  </vt:lpstr>
      <vt:lpstr>SYSTEM FLOWCHART</vt:lpstr>
      <vt:lpstr>USE-CASE DIAGRAM</vt:lpstr>
      <vt:lpstr>DFD DIAGRAM</vt:lpstr>
      <vt:lpstr>SEQUANCE DIAGRAM</vt:lpstr>
      <vt:lpstr>PROJECT 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Abhishek</dc:creator>
  <cp:lastModifiedBy>Abhishek ujale</cp:lastModifiedBy>
  <cp:revision>794</cp:revision>
  <dcterms:created xsi:type="dcterms:W3CDTF">2022-12-19T08:41:41Z</dcterms:created>
  <dcterms:modified xsi:type="dcterms:W3CDTF">2024-11-22T04:00:01Z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