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
  </p:notesMasterIdLst>
  <p:sldIdLst>
    <p:sldId id="259" r:id="rId2"/>
    <p:sldId id="260" r:id="rId3"/>
    <p:sldId id="261" r:id="rId4"/>
    <p:sldId id="258" r:id="rId5"/>
    <p:sldId id="256" r:id="rId6"/>
    <p:sldId id="257"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92" autoAdjust="0"/>
  </p:normalViewPr>
  <p:slideViewPr>
    <p:cSldViewPr>
      <p:cViewPr varScale="1">
        <p:scale>
          <a:sx n="75" d="100"/>
          <a:sy n="75" d="100"/>
        </p:scale>
        <p:origin x="-1666"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F2552F-3431-411F-984F-C6AED42DCA72}" type="datetimeFigureOut">
              <a:rPr lang="en-IN" smtClean="0"/>
              <a:t>19-05-2019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58A90A-9A1D-44F0-88CC-60EF06B1A19A}" type="slidenum">
              <a:rPr lang="en-IN" smtClean="0"/>
              <a:t>‹#›</a:t>
            </a:fld>
            <a:endParaRPr lang="en-IN"/>
          </a:p>
        </p:txBody>
      </p:sp>
    </p:spTree>
    <p:extLst>
      <p:ext uri="{BB962C8B-B14F-4D97-AF65-F5344CB8AC3E}">
        <p14:creationId xmlns:p14="http://schemas.microsoft.com/office/powerpoint/2010/main" val="756202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First the user accesses the client web application. In this web app is button saying "Login via Facebook" (or some other system like Google or Twitter).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Second, when the user clicks the login button, the user is redirected to the authenticating application (e.g. Facebook). The user then logs into the authenticating application, and is asked if she wants to grant access to her data in the authenticating application, to the client application. The user accepts.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Third, the authenticating application redirects the user to a redirect URI, which the client app has provided to the authenticating app. Providing this redirect URI is normally done by registering the client application with the authenticating application. During this registration the owner of the client application registers the redirect URI. It is also during this registration that the authenticating application gives the client application a client id and a client password. To the URI is appended an authentication code. This code represents the authentication.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Fourth, the user accesses the page located at the redirect URI in the client application. In the background the client application contacts the authenticating application and sends client id, client password and the authentication code received in the redirect request parameters. The authenticating application sends back an access token.</a:t>
            </a:r>
          </a:p>
          <a:p>
            <a:r>
              <a:rPr lang="en-US" sz="1200" b="0" i="0" kern="1200" dirty="0" smtClean="0">
                <a:solidFill>
                  <a:schemeClr val="tx1"/>
                </a:solidFill>
                <a:effectLst/>
                <a:latin typeface="+mn-lt"/>
                <a:ea typeface="+mn-ea"/>
                <a:cs typeface="+mn-cs"/>
              </a:rPr>
              <a:t>Once the client application has obtained an access token, this access token can be sent to the Facebook, Google, Twitter etc. to access resources in these systems, related to the user who logged in.</a:t>
            </a:r>
          </a:p>
          <a:p>
            <a:endParaRPr lang="en-IN" dirty="0"/>
          </a:p>
        </p:txBody>
      </p:sp>
      <p:sp>
        <p:nvSpPr>
          <p:cNvPr id="4" name="Slide Number Placeholder 3"/>
          <p:cNvSpPr>
            <a:spLocks noGrp="1"/>
          </p:cNvSpPr>
          <p:nvPr>
            <p:ph type="sldNum" sz="quarter" idx="10"/>
          </p:nvPr>
        </p:nvSpPr>
        <p:spPr/>
        <p:txBody>
          <a:bodyPr/>
          <a:lstStyle/>
          <a:p>
            <a:fld id="{0C58A90A-9A1D-44F0-88CC-60EF06B1A19A}" type="slidenum">
              <a:rPr lang="en-IN" smtClean="0"/>
              <a:t>1</a:t>
            </a:fld>
            <a:endParaRPr lang="en-IN"/>
          </a:p>
        </p:txBody>
      </p:sp>
    </p:spTree>
    <p:extLst>
      <p:ext uri="{BB962C8B-B14F-4D97-AF65-F5344CB8AC3E}">
        <p14:creationId xmlns:p14="http://schemas.microsoft.com/office/powerpoint/2010/main" val="1895768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rPr>
              <a:t>Authorization Grant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rPr>
              <a:t>The authorization grant is given to a client application by the resource owner, in cooperation with the authorization server associated with the resource server.</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rPr>
              <a:t>The OAuth 2.0 specification lists four different types of authorization grants. Each type has different security characteristics. The authorization grant types are:</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0000"/>
                </a:solidFill>
                <a:effectLst/>
              </a:rPr>
              <a:t>Authorization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0000"/>
                </a:solidFill>
                <a:effectLst/>
              </a:rPr>
              <a:t>Implicit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0000"/>
                </a:solidFill>
                <a:effectLst/>
              </a:rPr>
              <a:t>Resource Owner Password Credentials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0000"/>
                </a:solidFill>
                <a:effectLst/>
              </a:rPr>
              <a:t>Client Credentials</a:t>
            </a:r>
          </a:p>
          <a:p>
            <a:endParaRPr lang="en-IN" dirty="0"/>
          </a:p>
        </p:txBody>
      </p:sp>
      <p:sp>
        <p:nvSpPr>
          <p:cNvPr id="4" name="Slide Number Placeholder 3"/>
          <p:cNvSpPr>
            <a:spLocks noGrp="1"/>
          </p:cNvSpPr>
          <p:nvPr>
            <p:ph type="sldNum" sz="quarter" idx="10"/>
          </p:nvPr>
        </p:nvSpPr>
        <p:spPr/>
        <p:txBody>
          <a:bodyPr/>
          <a:lstStyle/>
          <a:p>
            <a:fld id="{0C58A90A-9A1D-44F0-88CC-60EF06B1A19A}" type="slidenum">
              <a:rPr lang="en-IN" smtClean="0"/>
              <a:t>3</a:t>
            </a:fld>
            <a:endParaRPr lang="en-IN"/>
          </a:p>
        </p:txBody>
      </p:sp>
    </p:spTree>
    <p:extLst>
      <p:ext uri="{BB962C8B-B14F-4D97-AF65-F5344CB8AC3E}">
        <p14:creationId xmlns:p14="http://schemas.microsoft.com/office/powerpoint/2010/main" val="3493518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resource owner is the person or application that owns the data that is to be shared. For instance, a user on Facebook or Google could be a resource owner. The resource they own is their data. The resource owner is depicted in the diagram as a person, which is probably the most common situation. The resource owner could also be an application. The OAuth 2.0 specification mentions both possibilities.</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resource server is the server hosting the resources. For instance, Facebook or Google is a resource server (or has a resource server).</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client application is the application requesting access to the resources stored on the resource server. The resources, which are owned by the resource owner. A client application could be a game requesting access to a users Facebook account.</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authorization server is the server authorizing the client app to access the resources of the resource owner. The authorization server and the resource server can be the same server, but it doesn't have to. The OAuth 2.0 specification does not say anything about how these two servers should communicate, if they are separate. This is an internal design decision to be made by the resource server + authorization server developers.</a:t>
            </a:r>
          </a:p>
          <a:p>
            <a:endParaRPr lang="en-IN" dirty="0"/>
          </a:p>
        </p:txBody>
      </p:sp>
      <p:sp>
        <p:nvSpPr>
          <p:cNvPr id="4" name="Slide Number Placeholder 3"/>
          <p:cNvSpPr>
            <a:spLocks noGrp="1"/>
          </p:cNvSpPr>
          <p:nvPr>
            <p:ph type="sldNum" sz="quarter" idx="10"/>
          </p:nvPr>
        </p:nvSpPr>
        <p:spPr/>
        <p:txBody>
          <a:bodyPr/>
          <a:lstStyle/>
          <a:p>
            <a:fld id="{0C58A90A-9A1D-44F0-88CC-60EF06B1A19A}" type="slidenum">
              <a:rPr lang="en-IN" smtClean="0"/>
              <a:t>4</a:t>
            </a:fld>
            <a:endParaRPr lang="en-IN"/>
          </a:p>
        </p:txBody>
      </p:sp>
    </p:spTree>
    <p:extLst>
      <p:ext uri="{BB962C8B-B14F-4D97-AF65-F5344CB8AC3E}">
        <p14:creationId xmlns:p14="http://schemas.microsoft.com/office/powerpoint/2010/main" val="837498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A0D20CD-F02C-4326-A660-0C90A274D8A9}" type="datetimeFigureOut">
              <a:rPr lang="en-IN" smtClean="0"/>
              <a:t>19-05-2019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68652-518E-4209-81F0-4317EFA0984A}" type="slidenum">
              <a:rPr lang="en-IN" smtClean="0"/>
              <a:t>‹#›</a:t>
            </a:fld>
            <a:endParaRPr lang="en-IN"/>
          </a:p>
        </p:txBody>
      </p:sp>
    </p:spTree>
    <p:extLst>
      <p:ext uri="{BB962C8B-B14F-4D97-AF65-F5344CB8AC3E}">
        <p14:creationId xmlns:p14="http://schemas.microsoft.com/office/powerpoint/2010/main" val="267158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0D20CD-F02C-4326-A660-0C90A274D8A9}" type="datetimeFigureOut">
              <a:rPr lang="en-IN" smtClean="0"/>
              <a:t>19-05-2019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68652-518E-4209-81F0-4317EFA0984A}" type="slidenum">
              <a:rPr lang="en-IN" smtClean="0"/>
              <a:t>‹#›</a:t>
            </a:fld>
            <a:endParaRPr lang="en-IN"/>
          </a:p>
        </p:txBody>
      </p:sp>
    </p:spTree>
    <p:extLst>
      <p:ext uri="{BB962C8B-B14F-4D97-AF65-F5344CB8AC3E}">
        <p14:creationId xmlns:p14="http://schemas.microsoft.com/office/powerpoint/2010/main" val="413638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0D20CD-F02C-4326-A660-0C90A274D8A9}" type="datetimeFigureOut">
              <a:rPr lang="en-IN" smtClean="0"/>
              <a:t>19-05-2019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68652-518E-4209-81F0-4317EFA0984A}" type="slidenum">
              <a:rPr lang="en-IN" smtClean="0"/>
              <a:t>‹#›</a:t>
            </a:fld>
            <a:endParaRPr lang="en-IN"/>
          </a:p>
        </p:txBody>
      </p:sp>
    </p:spTree>
    <p:extLst>
      <p:ext uri="{BB962C8B-B14F-4D97-AF65-F5344CB8AC3E}">
        <p14:creationId xmlns:p14="http://schemas.microsoft.com/office/powerpoint/2010/main" val="44915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0D20CD-F02C-4326-A660-0C90A274D8A9}" type="datetimeFigureOut">
              <a:rPr lang="en-IN" smtClean="0"/>
              <a:t>19-05-2019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68652-518E-4209-81F0-4317EFA0984A}" type="slidenum">
              <a:rPr lang="en-IN" smtClean="0"/>
              <a:t>‹#›</a:t>
            </a:fld>
            <a:endParaRPr lang="en-IN"/>
          </a:p>
        </p:txBody>
      </p:sp>
    </p:spTree>
    <p:extLst>
      <p:ext uri="{BB962C8B-B14F-4D97-AF65-F5344CB8AC3E}">
        <p14:creationId xmlns:p14="http://schemas.microsoft.com/office/powerpoint/2010/main" val="398594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0D20CD-F02C-4326-A660-0C90A274D8A9}" type="datetimeFigureOut">
              <a:rPr lang="en-IN" smtClean="0"/>
              <a:t>19-05-2019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68652-518E-4209-81F0-4317EFA0984A}" type="slidenum">
              <a:rPr lang="en-IN" smtClean="0"/>
              <a:t>‹#›</a:t>
            </a:fld>
            <a:endParaRPr lang="en-IN"/>
          </a:p>
        </p:txBody>
      </p:sp>
    </p:spTree>
    <p:extLst>
      <p:ext uri="{BB962C8B-B14F-4D97-AF65-F5344CB8AC3E}">
        <p14:creationId xmlns:p14="http://schemas.microsoft.com/office/powerpoint/2010/main" val="3987983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A0D20CD-F02C-4326-A660-0C90A274D8A9}" type="datetimeFigureOut">
              <a:rPr lang="en-IN" smtClean="0"/>
              <a:t>19-05-2019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68652-518E-4209-81F0-4317EFA0984A}" type="slidenum">
              <a:rPr lang="en-IN" smtClean="0"/>
              <a:t>‹#›</a:t>
            </a:fld>
            <a:endParaRPr lang="en-IN"/>
          </a:p>
        </p:txBody>
      </p:sp>
    </p:spTree>
    <p:extLst>
      <p:ext uri="{BB962C8B-B14F-4D97-AF65-F5344CB8AC3E}">
        <p14:creationId xmlns:p14="http://schemas.microsoft.com/office/powerpoint/2010/main" val="423520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A0D20CD-F02C-4326-A660-0C90A274D8A9}" type="datetimeFigureOut">
              <a:rPr lang="en-IN" smtClean="0"/>
              <a:t>19-05-2019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368652-518E-4209-81F0-4317EFA0984A}" type="slidenum">
              <a:rPr lang="en-IN" smtClean="0"/>
              <a:t>‹#›</a:t>
            </a:fld>
            <a:endParaRPr lang="en-IN"/>
          </a:p>
        </p:txBody>
      </p:sp>
    </p:spTree>
    <p:extLst>
      <p:ext uri="{BB962C8B-B14F-4D97-AF65-F5344CB8AC3E}">
        <p14:creationId xmlns:p14="http://schemas.microsoft.com/office/powerpoint/2010/main" val="314051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A0D20CD-F02C-4326-A660-0C90A274D8A9}" type="datetimeFigureOut">
              <a:rPr lang="en-IN" smtClean="0"/>
              <a:t>19-05-2019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368652-518E-4209-81F0-4317EFA0984A}" type="slidenum">
              <a:rPr lang="en-IN" smtClean="0"/>
              <a:t>‹#›</a:t>
            </a:fld>
            <a:endParaRPr lang="en-IN"/>
          </a:p>
        </p:txBody>
      </p:sp>
    </p:spTree>
    <p:extLst>
      <p:ext uri="{BB962C8B-B14F-4D97-AF65-F5344CB8AC3E}">
        <p14:creationId xmlns:p14="http://schemas.microsoft.com/office/powerpoint/2010/main" val="301623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D20CD-F02C-4326-A660-0C90A274D8A9}" type="datetimeFigureOut">
              <a:rPr lang="en-IN" smtClean="0"/>
              <a:t>19-05-2019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368652-518E-4209-81F0-4317EFA0984A}" type="slidenum">
              <a:rPr lang="en-IN" smtClean="0"/>
              <a:t>‹#›</a:t>
            </a:fld>
            <a:endParaRPr lang="en-IN"/>
          </a:p>
        </p:txBody>
      </p:sp>
    </p:spTree>
    <p:extLst>
      <p:ext uri="{BB962C8B-B14F-4D97-AF65-F5344CB8AC3E}">
        <p14:creationId xmlns:p14="http://schemas.microsoft.com/office/powerpoint/2010/main" val="1258877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0D20CD-F02C-4326-A660-0C90A274D8A9}" type="datetimeFigureOut">
              <a:rPr lang="en-IN" smtClean="0"/>
              <a:t>19-05-2019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68652-518E-4209-81F0-4317EFA0984A}" type="slidenum">
              <a:rPr lang="en-IN" smtClean="0"/>
              <a:t>‹#›</a:t>
            </a:fld>
            <a:endParaRPr lang="en-IN"/>
          </a:p>
        </p:txBody>
      </p:sp>
    </p:spTree>
    <p:extLst>
      <p:ext uri="{BB962C8B-B14F-4D97-AF65-F5344CB8AC3E}">
        <p14:creationId xmlns:p14="http://schemas.microsoft.com/office/powerpoint/2010/main" val="378553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0D20CD-F02C-4326-A660-0C90A274D8A9}" type="datetimeFigureOut">
              <a:rPr lang="en-IN" smtClean="0"/>
              <a:t>19-05-2019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68652-518E-4209-81F0-4317EFA0984A}" type="slidenum">
              <a:rPr lang="en-IN" smtClean="0"/>
              <a:t>‹#›</a:t>
            </a:fld>
            <a:endParaRPr lang="en-IN"/>
          </a:p>
        </p:txBody>
      </p:sp>
    </p:spTree>
    <p:extLst>
      <p:ext uri="{BB962C8B-B14F-4D97-AF65-F5344CB8AC3E}">
        <p14:creationId xmlns:p14="http://schemas.microsoft.com/office/powerpoint/2010/main" val="3654803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D20CD-F02C-4326-A660-0C90A274D8A9}" type="datetimeFigureOut">
              <a:rPr lang="en-IN" smtClean="0"/>
              <a:t>19-05-2019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68652-518E-4209-81F0-4317EFA0984A}" type="slidenum">
              <a:rPr lang="en-IN" smtClean="0"/>
              <a:t>‹#›</a:t>
            </a:fld>
            <a:endParaRPr lang="en-IN"/>
          </a:p>
        </p:txBody>
      </p:sp>
    </p:spTree>
    <p:extLst>
      <p:ext uri="{BB962C8B-B14F-4D97-AF65-F5344CB8AC3E}">
        <p14:creationId xmlns:p14="http://schemas.microsoft.com/office/powerpoint/2010/main" val="321850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xample of how OAuth 2.0 is used to share data via appli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908720"/>
            <a:ext cx="4914900" cy="554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26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260648"/>
            <a:ext cx="7848872" cy="3693319"/>
          </a:xfrm>
          <a:prstGeom prst="rect">
            <a:avLst/>
          </a:prstGeom>
        </p:spPr>
        <p:txBody>
          <a:bodyPr wrap="square">
            <a:spAutoFit/>
          </a:bodyPr>
          <a:lstStyle/>
          <a:p>
            <a:r>
              <a:rPr lang="en-US" b="1" dirty="0"/>
              <a:t>Client Profiles</a:t>
            </a:r>
          </a:p>
          <a:p>
            <a:r>
              <a:rPr lang="en-US" dirty="0"/>
              <a:t>The OAuth 2.0 specification also mentions a set of client profiles. These profiles are concrete types of applications, that can be either confidential or public. The profiles are:</a:t>
            </a:r>
          </a:p>
          <a:p>
            <a:r>
              <a:rPr lang="en-US" dirty="0"/>
              <a:t>Web Application</a:t>
            </a:r>
          </a:p>
          <a:p>
            <a:r>
              <a:rPr lang="en-US" dirty="0"/>
              <a:t>User Agent</a:t>
            </a:r>
          </a:p>
          <a:p>
            <a:r>
              <a:rPr lang="en-US" dirty="0"/>
              <a:t>Native</a:t>
            </a:r>
          </a:p>
          <a:p>
            <a:r>
              <a:rPr lang="en-US" b="1" dirty="0"/>
              <a:t>Web Application</a:t>
            </a:r>
          </a:p>
          <a:p>
            <a:r>
              <a:rPr lang="en-US" dirty="0"/>
              <a:t>A web application is an application running on a web server. In reality, a web application typically consists of both a browser part and a server part. If a web application needs access to a resource server (e.g. to Facebook user accounts), then the client password could be stored on the server. The password would thus be confidential.</a:t>
            </a:r>
          </a:p>
        </p:txBody>
      </p:sp>
      <p:pic>
        <p:nvPicPr>
          <p:cNvPr id="5122" name="Picture 2" descr="Confidential client: Web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953967"/>
            <a:ext cx="413385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21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638260"/>
            <a:ext cx="9144000" cy="58169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When a client applications wants access to the resources of a resource owner, hosted on a resource server, the client application must first obtain an Authorization grant..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rgbClr val="000000"/>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rPr>
              <a:t>Client ID, Client Secret and Redirect </a:t>
            </a:r>
            <a:r>
              <a:rPr lang="en-US" altLang="en-US" sz="1600" dirty="0" smtClean="0">
                <a:solidFill>
                  <a:srgbClr val="000000"/>
                </a:solidFill>
              </a:rPr>
              <a:t>URI</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rPr>
              <a:t>Before a client application can request access to resources on a resource server, the client application must first register with the authorization server associated with the resource server.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The registration is typically a one-time task. Once registered, the registration remains valid, unless the client app registration is revoked.</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At registration the client application is assigned a client ID and a client secret (password) by the authorization server. The client ID and secret is unique to the client application on that authorization server. If a client application registers with multiple authorization servers (e.g. both Facebook, Twitter and Google), each authorization server will issue its own unique client ID to the client application.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Whenever the client application requests access to resources stored on that same resource server, the client application needs to authenticate itself by sending along the client ID and the client secret to the authorization server.</a:t>
            </a:r>
            <a:endParaRPr kumimoji="0" lang="en-US" altLang="en-US" sz="16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rPr>
              <a:t>During the registration the client also registers a redirect URI. This redirect URI is used when a resource owner grants authorization to the client application. When a resource owner has successfully authorized the client application via the authorization server, the resource owner is redirected back to the client application, to the redirect URI.</a:t>
            </a:r>
            <a:endParaRPr kumimoji="0" lang="en-US" altLang="en-US" sz="1600" b="1" i="0" u="none" strike="noStrike" cap="none" normalizeH="0" baseline="0" dirty="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166179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Auth 2.0 roles as defined in the spec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924944"/>
            <a:ext cx="4105275" cy="29241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7544" y="382013"/>
            <a:ext cx="7992888" cy="1477328"/>
          </a:xfrm>
          <a:prstGeom prst="rect">
            <a:avLst/>
          </a:prstGeom>
        </p:spPr>
        <p:txBody>
          <a:bodyPr wrap="square">
            <a:spAutoFit/>
          </a:bodyPr>
          <a:lstStyle/>
          <a:p>
            <a:r>
              <a:rPr lang="en-US" dirty="0"/>
              <a:t>OAuth 2.0 defines the following roles of users and applications:</a:t>
            </a:r>
          </a:p>
          <a:p>
            <a:r>
              <a:rPr lang="en-US" dirty="0"/>
              <a:t>Resource Owner</a:t>
            </a:r>
          </a:p>
          <a:p>
            <a:r>
              <a:rPr lang="en-US" dirty="0"/>
              <a:t>Resource Server</a:t>
            </a:r>
          </a:p>
          <a:p>
            <a:r>
              <a:rPr lang="en-US" dirty="0"/>
              <a:t>Client Application</a:t>
            </a:r>
          </a:p>
          <a:p>
            <a:r>
              <a:rPr lang="en-US" dirty="0"/>
              <a:t>Authorization </a:t>
            </a:r>
            <a:r>
              <a:rPr lang="en-US" dirty="0" smtClean="0"/>
              <a:t>Server</a:t>
            </a:r>
            <a:endParaRPr lang="en-US" dirty="0"/>
          </a:p>
        </p:txBody>
      </p:sp>
    </p:spTree>
    <p:extLst>
      <p:ext uri="{BB962C8B-B14F-4D97-AF65-F5344CB8AC3E}">
        <p14:creationId xmlns:p14="http://schemas.microsoft.com/office/powerpoint/2010/main" val="382459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uthorization grant via authorization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16632"/>
            <a:ext cx="4686300" cy="660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520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plicit authorization gr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196752"/>
            <a:ext cx="5095875"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55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4077072"/>
            <a:ext cx="2520280"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University </a:t>
            </a:r>
          </a:p>
          <a:p>
            <a:pPr algn="ctr"/>
            <a:r>
              <a:rPr lang="en-IN" dirty="0" smtClean="0"/>
              <a:t>Web Application</a:t>
            </a:r>
            <a:endParaRPr lang="en-IN" dirty="0"/>
          </a:p>
        </p:txBody>
      </p:sp>
      <p:sp>
        <p:nvSpPr>
          <p:cNvPr id="5" name="Rounded Rectangle 4"/>
          <p:cNvSpPr/>
          <p:nvPr/>
        </p:nvSpPr>
        <p:spPr>
          <a:xfrm>
            <a:off x="3779912" y="1844824"/>
            <a:ext cx="3168352" cy="100811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OAuth2 Authorisation Server and Open ID Provider</a:t>
            </a:r>
            <a:endParaRPr lang="en-IN" dirty="0"/>
          </a:p>
        </p:txBody>
      </p:sp>
      <p:sp>
        <p:nvSpPr>
          <p:cNvPr id="6" name="Rounded Rectangle 5"/>
          <p:cNvSpPr/>
          <p:nvPr/>
        </p:nvSpPr>
        <p:spPr>
          <a:xfrm>
            <a:off x="5796136" y="4147897"/>
            <a:ext cx="2736304"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REST API’s</a:t>
            </a:r>
            <a:endParaRPr lang="en-IN" dirty="0"/>
          </a:p>
        </p:txBody>
      </p:sp>
      <p:cxnSp>
        <p:nvCxnSpPr>
          <p:cNvPr id="8" name="Straight Arrow Connector 7"/>
          <p:cNvCxnSpPr/>
          <p:nvPr/>
        </p:nvCxnSpPr>
        <p:spPr>
          <a:xfrm flipV="1">
            <a:off x="2267744" y="2852936"/>
            <a:ext cx="1512168" cy="1152128"/>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419872" y="4797152"/>
            <a:ext cx="2304256" cy="72008"/>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5576" y="2492896"/>
            <a:ext cx="2559996" cy="646331"/>
          </a:xfrm>
          <a:prstGeom prst="rect">
            <a:avLst/>
          </a:prstGeom>
          <a:noFill/>
        </p:spPr>
        <p:txBody>
          <a:bodyPr wrap="none" rtlCol="0">
            <a:spAutoFit/>
          </a:bodyPr>
          <a:lstStyle/>
          <a:p>
            <a:r>
              <a:rPr lang="en-IN" dirty="0" smtClean="0"/>
              <a:t>Submits User credentials </a:t>
            </a:r>
          </a:p>
          <a:p>
            <a:r>
              <a:rPr lang="en-IN" dirty="0" smtClean="0"/>
              <a:t>and gets the JWT Token</a:t>
            </a:r>
            <a:endParaRPr lang="en-IN" dirty="0"/>
          </a:p>
        </p:txBody>
      </p:sp>
      <p:sp>
        <p:nvSpPr>
          <p:cNvPr id="13" name="TextBox 12"/>
          <p:cNvSpPr txBox="1"/>
          <p:nvPr/>
        </p:nvSpPr>
        <p:spPr>
          <a:xfrm>
            <a:off x="3317238" y="3429000"/>
            <a:ext cx="4656724" cy="1200329"/>
          </a:xfrm>
          <a:prstGeom prst="rect">
            <a:avLst/>
          </a:prstGeom>
          <a:noFill/>
        </p:spPr>
        <p:txBody>
          <a:bodyPr wrap="none" rtlCol="0">
            <a:spAutoFit/>
          </a:bodyPr>
          <a:lstStyle/>
          <a:p>
            <a:r>
              <a:rPr lang="en-IN" dirty="0" smtClean="0"/>
              <a:t>Presents the JWT token with all related </a:t>
            </a:r>
          </a:p>
          <a:p>
            <a:r>
              <a:rPr lang="en-IN" dirty="0" smtClean="0"/>
              <a:t>user information about its membership MID </a:t>
            </a:r>
            <a:r>
              <a:rPr lang="en-IN" dirty="0" err="1" smtClean="0"/>
              <a:t>etc</a:t>
            </a:r>
            <a:endParaRPr lang="en-IN" dirty="0" smtClean="0"/>
          </a:p>
          <a:p>
            <a:r>
              <a:rPr lang="en-IN" dirty="0" smtClean="0"/>
              <a:t> to the exposed </a:t>
            </a:r>
          </a:p>
          <a:p>
            <a:r>
              <a:rPr lang="en-IN" dirty="0" smtClean="0"/>
              <a:t>REST API in the header  </a:t>
            </a:r>
            <a:endParaRPr lang="en-IN" dirty="0"/>
          </a:p>
        </p:txBody>
      </p:sp>
      <p:sp>
        <p:nvSpPr>
          <p:cNvPr id="14" name="TextBox 13"/>
          <p:cNvSpPr txBox="1"/>
          <p:nvPr/>
        </p:nvSpPr>
        <p:spPr>
          <a:xfrm>
            <a:off x="1259632" y="476672"/>
            <a:ext cx="3351430" cy="369332"/>
          </a:xfrm>
          <a:prstGeom prst="rect">
            <a:avLst/>
          </a:prstGeom>
          <a:noFill/>
        </p:spPr>
        <p:txBody>
          <a:bodyPr wrap="none" rtlCol="0">
            <a:spAutoFit/>
          </a:bodyPr>
          <a:lstStyle/>
          <a:p>
            <a:r>
              <a:rPr lang="en-IN" b="1" dirty="0" smtClean="0"/>
              <a:t>Simple Authentication Using JWT</a:t>
            </a:r>
            <a:endParaRPr lang="en-IN" b="1" dirty="0"/>
          </a:p>
        </p:txBody>
      </p:sp>
      <p:sp>
        <p:nvSpPr>
          <p:cNvPr id="15" name="TextBox 14"/>
          <p:cNvSpPr txBox="1"/>
          <p:nvPr/>
        </p:nvSpPr>
        <p:spPr>
          <a:xfrm>
            <a:off x="4841046" y="5589240"/>
            <a:ext cx="4454361" cy="923330"/>
          </a:xfrm>
          <a:prstGeom prst="rect">
            <a:avLst/>
          </a:prstGeom>
          <a:noFill/>
        </p:spPr>
        <p:txBody>
          <a:bodyPr wrap="none" rtlCol="0">
            <a:spAutoFit/>
          </a:bodyPr>
          <a:lstStyle/>
          <a:p>
            <a:r>
              <a:rPr lang="en-IN" dirty="0" smtClean="0"/>
              <a:t>The REST API can do validation again if </a:t>
            </a:r>
          </a:p>
          <a:p>
            <a:r>
              <a:rPr lang="en-IN" dirty="0" smtClean="0"/>
              <a:t>required and extract is member of (</a:t>
            </a:r>
            <a:r>
              <a:rPr lang="en-IN" dirty="0" err="1" smtClean="0"/>
              <a:t>umn</a:t>
            </a:r>
            <a:r>
              <a:rPr lang="en-IN" dirty="0" smtClean="0"/>
              <a:t> . ***</a:t>
            </a:r>
          </a:p>
          <a:p>
            <a:r>
              <a:rPr lang="en-IN" dirty="0" smtClean="0"/>
              <a:t>And MID</a:t>
            </a:r>
            <a:endParaRPr lang="en-IN" dirty="0"/>
          </a:p>
        </p:txBody>
      </p:sp>
    </p:spTree>
    <p:extLst>
      <p:ext uri="{BB962C8B-B14F-4D97-AF65-F5344CB8AC3E}">
        <p14:creationId xmlns:p14="http://schemas.microsoft.com/office/powerpoint/2010/main" val="171794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4077072"/>
            <a:ext cx="2520280"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University </a:t>
            </a:r>
          </a:p>
          <a:p>
            <a:pPr algn="ctr"/>
            <a:r>
              <a:rPr lang="en-IN" dirty="0" smtClean="0"/>
              <a:t>Web Application</a:t>
            </a:r>
            <a:endParaRPr lang="en-IN" dirty="0"/>
          </a:p>
        </p:txBody>
      </p:sp>
      <p:sp>
        <p:nvSpPr>
          <p:cNvPr id="5" name="Rounded Rectangle 4"/>
          <p:cNvSpPr/>
          <p:nvPr/>
        </p:nvSpPr>
        <p:spPr>
          <a:xfrm>
            <a:off x="5975648" y="972710"/>
            <a:ext cx="3168352" cy="100811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OAuth2 Authorisation Server and Open ID Provider</a:t>
            </a:r>
            <a:endParaRPr lang="en-IN" dirty="0"/>
          </a:p>
        </p:txBody>
      </p:sp>
      <p:sp>
        <p:nvSpPr>
          <p:cNvPr id="6" name="Rounded Rectangle 5"/>
          <p:cNvSpPr/>
          <p:nvPr/>
        </p:nvSpPr>
        <p:spPr>
          <a:xfrm>
            <a:off x="5796136" y="4147897"/>
            <a:ext cx="2736304"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REST API’s</a:t>
            </a:r>
            <a:endParaRPr lang="en-IN" dirty="0"/>
          </a:p>
        </p:txBody>
      </p:sp>
      <p:cxnSp>
        <p:nvCxnSpPr>
          <p:cNvPr id="8" name="Straight Arrow Connector 7"/>
          <p:cNvCxnSpPr/>
          <p:nvPr/>
        </p:nvCxnSpPr>
        <p:spPr>
          <a:xfrm flipV="1">
            <a:off x="2267744" y="2204864"/>
            <a:ext cx="4032448" cy="180020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419872" y="4797152"/>
            <a:ext cx="2304256" cy="72008"/>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85957" y="1242158"/>
            <a:ext cx="1910179" cy="1477328"/>
          </a:xfrm>
          <a:prstGeom prst="rect">
            <a:avLst/>
          </a:prstGeom>
          <a:noFill/>
        </p:spPr>
        <p:txBody>
          <a:bodyPr wrap="square" rtlCol="0">
            <a:spAutoFit/>
          </a:bodyPr>
          <a:lstStyle/>
          <a:p>
            <a:r>
              <a:rPr lang="en-IN" dirty="0" smtClean="0"/>
              <a:t>2. Call REST Token Exchange service </a:t>
            </a:r>
          </a:p>
          <a:p>
            <a:r>
              <a:rPr lang="en-IN" dirty="0" smtClean="0"/>
              <a:t>with Social Identity provider tokens</a:t>
            </a:r>
            <a:endParaRPr lang="en-IN" dirty="0"/>
          </a:p>
        </p:txBody>
      </p:sp>
      <p:sp>
        <p:nvSpPr>
          <p:cNvPr id="13" name="TextBox 12"/>
          <p:cNvSpPr txBox="1"/>
          <p:nvPr/>
        </p:nvSpPr>
        <p:spPr>
          <a:xfrm>
            <a:off x="3317238" y="3429000"/>
            <a:ext cx="4113947" cy="646331"/>
          </a:xfrm>
          <a:prstGeom prst="rect">
            <a:avLst/>
          </a:prstGeom>
          <a:noFill/>
        </p:spPr>
        <p:txBody>
          <a:bodyPr wrap="none" rtlCol="0">
            <a:spAutoFit/>
          </a:bodyPr>
          <a:lstStyle/>
          <a:p>
            <a:r>
              <a:rPr lang="en-IN" dirty="0" smtClean="0"/>
              <a:t>5. Presents the JWT token to the exposed </a:t>
            </a:r>
          </a:p>
          <a:p>
            <a:r>
              <a:rPr lang="en-IN" dirty="0" smtClean="0"/>
              <a:t>REST API in the header  </a:t>
            </a:r>
            <a:endParaRPr lang="en-IN" dirty="0"/>
          </a:p>
        </p:txBody>
      </p:sp>
      <p:sp>
        <p:nvSpPr>
          <p:cNvPr id="14" name="TextBox 13"/>
          <p:cNvSpPr txBox="1"/>
          <p:nvPr/>
        </p:nvSpPr>
        <p:spPr>
          <a:xfrm>
            <a:off x="1259632" y="476672"/>
            <a:ext cx="5361339" cy="369332"/>
          </a:xfrm>
          <a:prstGeom prst="rect">
            <a:avLst/>
          </a:prstGeom>
          <a:noFill/>
        </p:spPr>
        <p:txBody>
          <a:bodyPr wrap="none" rtlCol="0">
            <a:spAutoFit/>
          </a:bodyPr>
          <a:lstStyle/>
          <a:p>
            <a:r>
              <a:rPr lang="en-IN" b="1" dirty="0" smtClean="0"/>
              <a:t>Exchange external  OAuth2 Token with Internal Tokens</a:t>
            </a:r>
            <a:endParaRPr lang="en-IN" b="1" dirty="0"/>
          </a:p>
        </p:txBody>
      </p:sp>
      <p:sp>
        <p:nvSpPr>
          <p:cNvPr id="11" name="Rounded Rectangle 10"/>
          <p:cNvSpPr/>
          <p:nvPr/>
        </p:nvSpPr>
        <p:spPr>
          <a:xfrm>
            <a:off x="323528" y="972710"/>
            <a:ext cx="3168352" cy="100811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OAuth2 Social Identity provider</a:t>
            </a:r>
            <a:endParaRPr lang="en-IN" dirty="0"/>
          </a:p>
        </p:txBody>
      </p:sp>
      <p:sp>
        <p:nvSpPr>
          <p:cNvPr id="15" name="TextBox 14"/>
          <p:cNvSpPr txBox="1"/>
          <p:nvPr/>
        </p:nvSpPr>
        <p:spPr>
          <a:xfrm>
            <a:off x="5221828" y="2525917"/>
            <a:ext cx="1910179" cy="923330"/>
          </a:xfrm>
          <a:prstGeom prst="rect">
            <a:avLst/>
          </a:prstGeom>
          <a:noFill/>
        </p:spPr>
        <p:txBody>
          <a:bodyPr wrap="square" rtlCol="0">
            <a:spAutoFit/>
          </a:bodyPr>
          <a:lstStyle/>
          <a:p>
            <a:r>
              <a:rPr lang="en-IN" dirty="0" smtClean="0"/>
              <a:t>4. Access and ID tokens returned to the client</a:t>
            </a:r>
            <a:endParaRPr lang="en-IN" dirty="0"/>
          </a:p>
        </p:txBody>
      </p:sp>
      <p:sp>
        <p:nvSpPr>
          <p:cNvPr id="3" name="TextBox 2"/>
          <p:cNvSpPr txBox="1"/>
          <p:nvPr/>
        </p:nvSpPr>
        <p:spPr>
          <a:xfrm>
            <a:off x="7308304" y="1980822"/>
            <a:ext cx="2123728" cy="1477328"/>
          </a:xfrm>
          <a:prstGeom prst="rect">
            <a:avLst/>
          </a:prstGeom>
          <a:noFill/>
        </p:spPr>
        <p:txBody>
          <a:bodyPr wrap="square" rtlCol="0">
            <a:spAutoFit/>
          </a:bodyPr>
          <a:lstStyle/>
          <a:p>
            <a:r>
              <a:rPr lang="en-IN" dirty="0" smtClean="0"/>
              <a:t>3. Authorisation server checks if issuer is supported </a:t>
            </a:r>
          </a:p>
          <a:p>
            <a:r>
              <a:rPr lang="en-IN" dirty="0" smtClean="0"/>
              <a:t>If yes then provides new token </a:t>
            </a:r>
            <a:endParaRPr lang="en-IN" dirty="0"/>
          </a:p>
        </p:txBody>
      </p:sp>
      <p:sp>
        <p:nvSpPr>
          <p:cNvPr id="16" name="TextBox 15"/>
          <p:cNvSpPr txBox="1"/>
          <p:nvPr/>
        </p:nvSpPr>
        <p:spPr>
          <a:xfrm>
            <a:off x="4841046" y="5589240"/>
            <a:ext cx="4454361" cy="923330"/>
          </a:xfrm>
          <a:prstGeom prst="rect">
            <a:avLst/>
          </a:prstGeom>
          <a:noFill/>
        </p:spPr>
        <p:txBody>
          <a:bodyPr wrap="none" rtlCol="0">
            <a:spAutoFit/>
          </a:bodyPr>
          <a:lstStyle/>
          <a:p>
            <a:r>
              <a:rPr lang="en-IN" dirty="0" smtClean="0"/>
              <a:t>6. The REST API can do validation again if </a:t>
            </a:r>
          </a:p>
          <a:p>
            <a:r>
              <a:rPr lang="en-IN" dirty="0" smtClean="0"/>
              <a:t>required and extract is member of (</a:t>
            </a:r>
            <a:r>
              <a:rPr lang="en-IN" dirty="0" err="1" smtClean="0"/>
              <a:t>umn</a:t>
            </a:r>
            <a:r>
              <a:rPr lang="en-IN" dirty="0" smtClean="0"/>
              <a:t> . ***</a:t>
            </a:r>
          </a:p>
          <a:p>
            <a:r>
              <a:rPr lang="en-IN" dirty="0" smtClean="0"/>
              <a:t>And MID</a:t>
            </a:r>
            <a:endParaRPr lang="en-IN" dirty="0"/>
          </a:p>
        </p:txBody>
      </p:sp>
    </p:spTree>
    <p:extLst>
      <p:ext uri="{BB962C8B-B14F-4D97-AF65-F5344CB8AC3E}">
        <p14:creationId xmlns:p14="http://schemas.microsoft.com/office/powerpoint/2010/main" val="3374313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881</Words>
  <Application>Microsoft Office PowerPoint</Application>
  <PresentationFormat>On-screen Show (4:3)</PresentationFormat>
  <Paragraphs>78</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seshasai</dc:creator>
  <cp:lastModifiedBy>seshasai</cp:lastModifiedBy>
  <cp:revision>8</cp:revision>
  <dcterms:created xsi:type="dcterms:W3CDTF">2019-05-19T15:02:05Z</dcterms:created>
  <dcterms:modified xsi:type="dcterms:W3CDTF">2019-05-19T15:58:14Z</dcterms:modified>
</cp:coreProperties>
</file>