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1"/>
    <p:sldMasterId id="2147483830" r:id="rId2"/>
    <p:sldMasterId id="2147483662" r:id="rId3"/>
  </p:sldMasterIdLst>
  <p:notesMasterIdLst>
    <p:notesMasterId r:id="rId15"/>
  </p:notesMasterIdLst>
  <p:sldIdLst>
    <p:sldId id="670" r:id="rId4"/>
    <p:sldId id="713" r:id="rId5"/>
    <p:sldId id="714" r:id="rId6"/>
    <p:sldId id="720" r:id="rId7"/>
    <p:sldId id="715" r:id="rId8"/>
    <p:sldId id="716" r:id="rId9"/>
    <p:sldId id="721" r:id="rId10"/>
    <p:sldId id="722" r:id="rId11"/>
    <p:sldId id="723" r:id="rId12"/>
    <p:sldId id="719" r:id="rId13"/>
    <p:sldId id="702"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Presentation" id="{CE059F9E-C46A-B547-B2F2-24DE96B4FEB2}">
          <p14:sldIdLst>
            <p14:sldId id="670"/>
            <p14:sldId id="713"/>
            <p14:sldId id="714"/>
            <p14:sldId id="720"/>
            <p14:sldId id="715"/>
            <p14:sldId id="716"/>
            <p14:sldId id="721"/>
            <p14:sldId id="722"/>
            <p14:sldId id="723"/>
            <p14:sldId id="719"/>
            <p14:sldId id="702"/>
          </p14:sldIdLst>
        </p14:section>
        <p14:section name="Icons and Directions" id="{290A75C9-8BB9-4D1E-8B9F-949F62A27420}">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2" clrIdx="0">
    <p:extLst>
      <p:ext uri="{19B8F6BF-5375-455C-9EA6-DF929625EA0E}">
        <p15:presenceInfo xmlns:p15="http://schemas.microsoft.com/office/powerpoint/2012/main" userId="Microsoft Office User" providerId="None"/>
      </p:ext>
    </p:extLst>
  </p:cmAuthor>
  <p:cmAuthor id="2" name="Barnes, Guy" initials="BG" lastIdx="2" clrIdx="1">
    <p:extLst>
      <p:ext uri="{19B8F6BF-5375-455C-9EA6-DF929625EA0E}">
        <p15:presenceInfo xmlns:p15="http://schemas.microsoft.com/office/powerpoint/2012/main" userId="S-1-5-21-1407069837-2091007605-538272213-49999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DE2"/>
    <a:srgbClr val="509BBC"/>
    <a:srgbClr val="3E89CE"/>
    <a:srgbClr val="FFFFFF"/>
    <a:srgbClr val="232F3E"/>
    <a:srgbClr val="00A1C9"/>
    <a:srgbClr val="8FA7C4"/>
    <a:srgbClr val="A166FF"/>
    <a:srgbClr val="444D58"/>
    <a:srgbClr val="FF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7" autoAdjust="0"/>
    <p:restoredTop sz="52291" autoAdjust="0"/>
  </p:normalViewPr>
  <p:slideViewPr>
    <p:cSldViewPr snapToGrid="0" snapToObjects="1">
      <p:cViewPr>
        <p:scale>
          <a:sx n="75" d="100"/>
          <a:sy n="75" d="100"/>
        </p:scale>
        <p:origin x="998" y="216"/>
      </p:cViewPr>
      <p:guideLst>
        <p:guide orient="horz" pos="744"/>
        <p:guide pos="1872"/>
        <p:guide pos="4176"/>
        <p:guide pos="5496"/>
        <p:guide orient="horz" pos="1224"/>
        <p:guide orient="horz" pos="3624"/>
        <p:guide orient="horz" pos="20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6/24/2023</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Snow Family</a:t>
            </a:r>
          </a:p>
          <a:p>
            <a:r>
              <a:rPr lang="en-US" dirty="0"/>
              <a:t>The AWS Snow Family helps customers that need to run operations in austere, non-data center environments, and in locations where there's lack of consistent network connectivity. The Snow Family comprises AWS </a:t>
            </a:r>
            <a:r>
              <a:rPr lang="en-US" dirty="0" err="1"/>
              <a:t>Snowcone</a:t>
            </a:r>
            <a:r>
              <a:rPr lang="en-US" dirty="0"/>
              <a:t>, AWS Snowball, and AWS Snowmobile and offers a number of physical devices and capacity points, most with built-in computing capabilities. These services help physically transport up to exabytes of data into and out of AWS. Snow Family devices are owned and managed by AWS and integrate with AWS security, monitoring, storage management, and computing capabilities.</a:t>
            </a:r>
          </a:p>
          <a:p>
            <a:endParaRPr lang="en-US" dirty="0"/>
          </a:p>
          <a:p>
            <a:r>
              <a:rPr lang="en-US" dirty="0"/>
              <a:t>AWS </a:t>
            </a:r>
            <a:r>
              <a:rPr lang="en-US" dirty="0" err="1"/>
              <a:t>DataSync</a:t>
            </a:r>
            <a:endParaRPr lang="en-US" dirty="0"/>
          </a:p>
          <a:p>
            <a:r>
              <a:rPr lang="en-US" dirty="0"/>
              <a:t>AWS </a:t>
            </a:r>
            <a:r>
              <a:rPr lang="en-US" dirty="0" err="1"/>
              <a:t>DataSync</a:t>
            </a:r>
            <a:r>
              <a:rPr lang="en-US" dirty="0"/>
              <a:t> is a data transfer service that makes it easy for you to automate moving data between on-premises storage and Amazon S3 or Amazon Elastic File System (Amazon EFS). </a:t>
            </a:r>
            <a:r>
              <a:rPr lang="en-US" dirty="0" err="1"/>
              <a:t>DataSync</a:t>
            </a:r>
            <a:r>
              <a:rPr lang="en-US" dirty="0"/>
              <a:t> automatically handles many of the tasks related to data transfers that can slow down migrations or burden your IT operations, including running your own instances, handling encryption, managing scripts, network optimization, and data integrity validation. You can use </a:t>
            </a:r>
            <a:r>
              <a:rPr lang="en-US" dirty="0" err="1"/>
              <a:t>DataSync</a:t>
            </a:r>
            <a:r>
              <a:rPr lang="en-US" dirty="0"/>
              <a:t> to transfer data at speeds up to 10 times faster than open-source tools. </a:t>
            </a:r>
            <a:r>
              <a:rPr lang="en-US" dirty="0" err="1"/>
              <a:t>DataSync</a:t>
            </a:r>
            <a:r>
              <a:rPr lang="en-US" dirty="0"/>
              <a:t> uses an on-premises software agent to connect to your existing storage or file systems using the Network File System (NFS) protocol, so you don’t have write scripts or modify your applications to work with AWS APIs. You can use </a:t>
            </a:r>
            <a:r>
              <a:rPr lang="en-US" dirty="0" err="1"/>
              <a:t>DataSync</a:t>
            </a:r>
            <a:r>
              <a:rPr lang="en-US" dirty="0"/>
              <a:t> to copy data over AWS Direct Connect or internet links to AWS. The service enables one-time data migrations, recurring data processing workflows, and automated replication for data protection and recovery. Getting started with </a:t>
            </a:r>
            <a:r>
              <a:rPr lang="en-US" dirty="0" err="1"/>
              <a:t>DataSync</a:t>
            </a:r>
            <a:r>
              <a:rPr lang="en-US" dirty="0"/>
              <a:t> is easy: Deploy the </a:t>
            </a:r>
            <a:r>
              <a:rPr lang="en-US" dirty="0" err="1"/>
              <a:t>DataSync</a:t>
            </a:r>
            <a:r>
              <a:rPr lang="en-US" dirty="0"/>
              <a:t> agent on premises, connect it to a file system or storage array, select Amazon EFS or Amazon S3 as your AWS storage, and start moving data. You pay only for the data you copy.</a:t>
            </a:r>
          </a:p>
          <a:p>
            <a:endParaRPr lang="en-US" dirty="0"/>
          </a:p>
          <a:p>
            <a:r>
              <a:rPr lang="en-US" dirty="0"/>
              <a:t>AWS Transfer Family</a:t>
            </a:r>
          </a:p>
          <a:p>
            <a:r>
              <a:rPr lang="en-US" dirty="0"/>
              <a:t>AWS Transfer Family provides fully managed support for file transfers directly into and out of Amazon S3 or Amazon EFS. With support for Secure File Transfer Protocol (SFTP), File Transfer Protocol over SSL (FTPS), and File Transfer Protocol (FTP), the AWS Transfer Family helps you seamlessly migrate your file transfer workflows to AWS by integrating with existing authentication systems, and providing DNS routing with Amazon Route 53 so nothing changes for your customers and partners, or their applications. With your data in Amazon S3 or Amazon EFS, you can use it with AWS services for processing, analytics, ML, archiving, as well as home directories and developer tools. Getting started with the AWS Transfer Family is easy; there is no infrastructure to buy and set up. </a:t>
            </a:r>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11</a:t>
            </a:fld>
            <a:endParaRPr lang="en-US" dirty="0"/>
          </a:p>
        </p:txBody>
      </p:sp>
    </p:spTree>
    <p:extLst>
      <p:ext uri="{BB962C8B-B14F-4D97-AF65-F5344CB8AC3E}">
        <p14:creationId xmlns:p14="http://schemas.microsoft.com/office/powerpoint/2010/main" val="348212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6D1-0954-0341-9994-1AE7470C3E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F97-E5E9-E141-835C-1251160E756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3991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1CC-AFB1-D54E-81B9-AD27034ECA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3F35F-5A51-0249-95AE-8E6456D32B5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0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A09C5-0CBD-8A41-89A1-6377EC5874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FE657-578E-F242-ADC6-0B7DDD20CD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863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61245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2023,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1364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02806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14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50900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794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92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DAEC-8CE9-C04F-B8FE-13DCC5FD53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4DD9CF8-4365-2440-BDA4-B0893F5B876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82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964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37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3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18611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68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8550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7332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765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77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3F-7FB2-284D-A607-A3DAF0D3B43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A3083-203E-874B-90A1-3824CC84BC8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327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3539840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1369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095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sources_Instances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81D99-19C3-C743-5B06-68DB62F8340B}"/>
              </a:ext>
            </a:extLst>
          </p:cNvPr>
          <p:cNvSpPr txBox="1">
            <a:spLocks/>
          </p:cNvSpPr>
          <p:nvPr userDrawn="1"/>
        </p:nvSpPr>
        <p:spPr>
          <a:xfrm>
            <a:off x="240941" y="4012435"/>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spTree>
    <p:extLst>
      <p:ext uri="{BB962C8B-B14F-4D97-AF65-F5344CB8AC3E}">
        <p14:creationId xmlns:p14="http://schemas.microsoft.com/office/powerpoint/2010/main" val="3894896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7869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196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791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620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851945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60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73B-568F-234A-8843-CFD4E70D70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46CB8-48ED-4B4C-8629-3265881F384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D5B18-5610-5741-A597-F9C55A5F5B2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856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81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2023,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5080230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27527687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146-6A61-0C44-B4CC-C5F2341A678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00479A5-2EF7-A149-AA45-E3B6A4E6E46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30FC9-7F26-1547-B1E8-2A8868CD02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7740-4785-3A4E-A603-023B6C9CDF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E2F7-398F-FC4A-A163-D78B4BFF870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9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7DD-344E-2A4B-AF39-FC04F902325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680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7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508B-91E7-3B49-85AE-7C545371D7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DB5DB-C5A1-994A-84AA-2B6F3525AB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EEA7C-B0F2-4B47-9D3F-368BA6E0375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57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379-2253-1C4C-A1BF-A7875F3DAD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0E2-D7FD-834C-BEC6-91DA9F9289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DD08A-8E84-CB4A-8385-1A5E0139BEF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304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7994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3"/>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2023,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860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6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2023,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FC4B5-7BE5-1A9D-981B-645DAF1A0A51}"/>
              </a:ext>
            </a:extLst>
          </p:cNvPr>
          <p:cNvSpPr txBox="1"/>
          <p:nvPr/>
        </p:nvSpPr>
        <p:spPr>
          <a:xfrm>
            <a:off x="1434191" y="1546584"/>
            <a:ext cx="9613253" cy="1569660"/>
          </a:xfrm>
          <a:prstGeom prst="rect">
            <a:avLst/>
          </a:prstGeom>
          <a:noFill/>
        </p:spPr>
        <p:txBody>
          <a:bodyPr wrap="square">
            <a:spAutoFit/>
          </a:bodyPr>
          <a:lstStyle/>
          <a:p>
            <a:r>
              <a:rPr lang="en-US" sz="4800" b="1" i="0" dirty="0">
                <a:solidFill>
                  <a:srgbClr val="FFC000"/>
                </a:solidFill>
                <a:effectLst/>
                <a:latin typeface="Söhne"/>
              </a:rPr>
              <a:t>Oracle to PostgreSQL Data Type Mapping.</a:t>
            </a:r>
            <a:endParaRPr lang="en-US" sz="4800" b="1" dirty="0">
              <a:solidFill>
                <a:srgbClr val="FFC000"/>
              </a:solidFill>
            </a:endParaRPr>
          </a:p>
        </p:txBody>
      </p:sp>
    </p:spTree>
    <p:extLst>
      <p:ext uri="{BB962C8B-B14F-4D97-AF65-F5344CB8AC3E}">
        <p14:creationId xmlns:p14="http://schemas.microsoft.com/office/powerpoint/2010/main" val="370274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AF55CF-7E53-BA77-97C1-0DFB8FEE9DBF}"/>
              </a:ext>
            </a:extLst>
          </p:cNvPr>
          <p:cNvSpPr txBox="1"/>
          <p:nvPr/>
        </p:nvSpPr>
        <p:spPr>
          <a:xfrm>
            <a:off x="4699712" y="74235"/>
            <a:ext cx="2792575" cy="400110"/>
          </a:xfrm>
          <a:prstGeom prst="rect">
            <a:avLst/>
          </a:prstGeom>
          <a:noFill/>
        </p:spPr>
        <p:txBody>
          <a:bodyPr wrap="square">
            <a:spAutoFit/>
          </a:bodyPr>
          <a:lstStyle/>
          <a:p>
            <a:r>
              <a:rPr lang="en-US" sz="2000" b="1" i="0" dirty="0">
                <a:solidFill>
                  <a:srgbClr val="FFC000"/>
                </a:solidFill>
                <a:effectLst/>
                <a:latin typeface="Söhne"/>
              </a:rPr>
              <a:t>Benefits of Optimization</a:t>
            </a:r>
            <a:endParaRPr lang="en-US" sz="2000" b="1" dirty="0">
              <a:solidFill>
                <a:srgbClr val="FFC000"/>
              </a:solidFill>
            </a:endParaRPr>
          </a:p>
        </p:txBody>
      </p:sp>
      <p:sp>
        <p:nvSpPr>
          <p:cNvPr id="5" name="TextBox 4">
            <a:extLst>
              <a:ext uri="{FF2B5EF4-FFF2-40B4-BE49-F238E27FC236}">
                <a16:creationId xmlns:a16="http://schemas.microsoft.com/office/drawing/2014/main" id="{DF61A6B8-857A-06DD-BD42-F4D669C2DAF2}"/>
              </a:ext>
            </a:extLst>
          </p:cNvPr>
          <p:cNvSpPr txBox="1"/>
          <p:nvPr/>
        </p:nvSpPr>
        <p:spPr>
          <a:xfrm>
            <a:off x="261257" y="520998"/>
            <a:ext cx="11551298" cy="5355312"/>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Söhne"/>
              </a:rPr>
              <a:t>Improved Performance: Optimization enhances the performance of the Oracle RDS instance on AWS, resulting in faster query execution, reduced response times, and improved overall system responsiveness. This leads to enhanced user experience and increased productivity.</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Scalability: By optimizing the Oracle RDS instance, it becomes more scalable, allowing it to handle increasing workloads and data volumes effectively. Scaling can be achieved through various techniques such as horizontal scaling (adding more instances) or vertical scaling (increasing the instance size).</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Cost Efficiency: Optimization helps in optimizing resource utilization, reducing unnecessary overhead, and improving query efficiency. This can result in cost savings by optimizing the utilization of computing resources, such as CPU, memory, and storage, and reducing the need for additional hardware or infrastructure.</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Stability and Reliability: Optimization ensures a stable and reliable Oracle RDS environment by identifying and resolving performance bottlenecks, reducing downtime, and improving system stability. This leads to improved system availability, higher uptime, and better fault tolerance.</a:t>
            </a:r>
          </a:p>
          <a:p>
            <a:pPr algn="l">
              <a:buFont typeface="Arial" panose="020B0604020202020204" pitchFamily="34" charset="0"/>
              <a:buChar char="•"/>
            </a:pPr>
            <a:endParaRPr lang="en-US" b="0" i="0" dirty="0">
              <a:solidFill>
                <a:schemeClr val="bg1"/>
              </a:solidFill>
              <a:effectLst/>
              <a:latin typeface="Söhne"/>
            </a:endParaRPr>
          </a:p>
          <a:p>
            <a:pPr algn="l">
              <a:buFont typeface="Arial" panose="020B0604020202020204" pitchFamily="34" charset="0"/>
              <a:buChar char="•"/>
            </a:pPr>
            <a:r>
              <a:rPr lang="en-US" b="0" i="0" dirty="0">
                <a:solidFill>
                  <a:schemeClr val="bg1"/>
                </a:solidFill>
                <a:effectLst/>
                <a:latin typeface="Söhne"/>
              </a:rPr>
              <a:t>Enhanced Manageability: Optimization enables better manageability of the Oracle RDS instance by streamlining administrative tasks, automating routine maintenance, and improving monitoring and diagnostic capabilities. This simplifies database management and reduces the complexity of day-to-day operations.</a:t>
            </a:r>
          </a:p>
        </p:txBody>
      </p:sp>
    </p:spTree>
    <p:extLst>
      <p:ext uri="{BB962C8B-B14F-4D97-AF65-F5344CB8AC3E}">
        <p14:creationId xmlns:p14="http://schemas.microsoft.com/office/powerpoint/2010/main" val="329345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werPoint Orange Thank you Slide - SlideModel">
            <a:extLst>
              <a:ext uri="{FF2B5EF4-FFF2-40B4-BE49-F238E27FC236}">
                <a16:creationId xmlns:a16="http://schemas.microsoft.com/office/drawing/2014/main" id="{E2283D5B-2C06-2E5D-6BD9-1BE8097DD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03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32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631C73-F77D-B98B-335F-8DC0EA0185AC}"/>
              </a:ext>
            </a:extLst>
          </p:cNvPr>
          <p:cNvSpPr txBox="1"/>
          <p:nvPr/>
        </p:nvSpPr>
        <p:spPr>
          <a:xfrm>
            <a:off x="5371711" y="137241"/>
            <a:ext cx="1644909" cy="461665"/>
          </a:xfrm>
          <a:prstGeom prst="rect">
            <a:avLst/>
          </a:prstGeom>
          <a:noFill/>
        </p:spPr>
        <p:txBody>
          <a:bodyPr wrap="square">
            <a:spAutoFit/>
          </a:bodyPr>
          <a:lstStyle/>
          <a:p>
            <a:r>
              <a:rPr lang="en-US" sz="2400" b="1" i="0" dirty="0">
                <a:solidFill>
                  <a:srgbClr val="FFC000"/>
                </a:solidFill>
                <a:effectLst/>
                <a:latin typeface="Söhne"/>
              </a:rPr>
              <a:t>Data Types</a:t>
            </a:r>
            <a:endParaRPr lang="en-US" sz="2400" b="1" dirty="0">
              <a:solidFill>
                <a:srgbClr val="FFC000"/>
              </a:solidFill>
            </a:endParaRPr>
          </a:p>
        </p:txBody>
      </p:sp>
      <p:sp>
        <p:nvSpPr>
          <p:cNvPr id="6" name="TextBox 5">
            <a:extLst>
              <a:ext uri="{FF2B5EF4-FFF2-40B4-BE49-F238E27FC236}">
                <a16:creationId xmlns:a16="http://schemas.microsoft.com/office/drawing/2014/main" id="{72943826-B02A-BA43-4B34-0E1E42A3352B}"/>
              </a:ext>
            </a:extLst>
          </p:cNvPr>
          <p:cNvSpPr txBox="1"/>
          <p:nvPr/>
        </p:nvSpPr>
        <p:spPr>
          <a:xfrm>
            <a:off x="363893" y="823957"/>
            <a:ext cx="11196735" cy="4524315"/>
          </a:xfrm>
          <a:prstGeom prst="rect">
            <a:avLst/>
          </a:prstGeom>
          <a:noFill/>
        </p:spPr>
        <p:txBody>
          <a:bodyPr wrap="square">
            <a:spAutoFit/>
          </a:bodyPr>
          <a:lstStyle/>
          <a:p>
            <a:pPr algn="l"/>
            <a:r>
              <a:rPr lang="en-US" b="0" i="0" dirty="0">
                <a:solidFill>
                  <a:schemeClr val="bg1"/>
                </a:solidFill>
                <a:effectLst/>
                <a:latin typeface="Söhne"/>
              </a:rPr>
              <a:t>Data types are a fundamental concept in computer programming and database systems. They define the type or category of data that can be stored in a variable, column, or field. Data types determine the kind of values that can be assigned to a variable or stored in a database, as well as the operations that can be performed on that data.</a:t>
            </a:r>
          </a:p>
          <a:p>
            <a:pPr algn="l"/>
            <a:endParaRPr lang="en-US" b="0" i="0" dirty="0">
              <a:solidFill>
                <a:schemeClr val="bg1"/>
              </a:solidFill>
              <a:effectLst/>
              <a:latin typeface="Söhne"/>
            </a:endParaRPr>
          </a:p>
          <a:p>
            <a:pPr algn="l"/>
            <a:r>
              <a:rPr lang="en-US" b="0" i="0" dirty="0">
                <a:solidFill>
                  <a:schemeClr val="bg1"/>
                </a:solidFill>
                <a:effectLst/>
                <a:latin typeface="Söhne"/>
              </a:rPr>
              <a:t>In database systems, data types provide structure and constraints to ensure data integrity and consistency. They define the format and size of the data that can be stored, allowing for efficient storage and retrieval. Data types include categories such as numeric, character, date and time, </a:t>
            </a:r>
            <a:r>
              <a:rPr lang="en-US" b="0" i="0" dirty="0" err="1">
                <a:solidFill>
                  <a:schemeClr val="bg1"/>
                </a:solidFill>
                <a:effectLst/>
                <a:latin typeface="Söhne"/>
              </a:rPr>
              <a:t>boolean</a:t>
            </a:r>
            <a:r>
              <a:rPr lang="en-US" b="0" i="0" dirty="0">
                <a:solidFill>
                  <a:schemeClr val="bg1"/>
                </a:solidFill>
                <a:effectLst/>
                <a:latin typeface="Söhne"/>
              </a:rPr>
              <a:t>, binary, and more.</a:t>
            </a:r>
          </a:p>
          <a:p>
            <a:pPr algn="l"/>
            <a:endParaRPr lang="en-US" b="0" i="0" dirty="0">
              <a:solidFill>
                <a:schemeClr val="bg1"/>
              </a:solidFill>
              <a:effectLst/>
              <a:latin typeface="Söhne"/>
            </a:endParaRPr>
          </a:p>
          <a:p>
            <a:pPr algn="l"/>
            <a:r>
              <a:rPr lang="en-US" b="0" i="0" dirty="0">
                <a:solidFill>
                  <a:schemeClr val="bg1"/>
                </a:solidFill>
                <a:effectLst/>
                <a:latin typeface="Söhne"/>
              </a:rPr>
              <a:t>Each data type has specific characteristics, such as range, precision, scale, and storage requirements. For example, numeric data types can hold numbers with specific precision and scale, while character data types can store textual information of varying lengths.</a:t>
            </a:r>
          </a:p>
          <a:p>
            <a:pPr algn="l"/>
            <a:endParaRPr lang="en-US" b="0" i="0" dirty="0">
              <a:solidFill>
                <a:schemeClr val="bg1"/>
              </a:solidFill>
              <a:effectLst/>
              <a:latin typeface="Söhne"/>
            </a:endParaRPr>
          </a:p>
          <a:p>
            <a:pPr algn="l"/>
            <a:r>
              <a:rPr lang="en-US" b="0" i="0" dirty="0">
                <a:solidFill>
                  <a:schemeClr val="bg1"/>
                </a:solidFill>
                <a:effectLst/>
                <a:latin typeface="Söhne"/>
              </a:rPr>
              <a:t>Data types are essential for ensuring proper data representation, manipulation, and storage. They help to enforce data validation rules, optimize storage space, and facilitate efficient query processing. Choosing the appropriate data type for each field or variable is crucial for accurately representing the intended data and ensuring the integrity of the system's data model.</a:t>
            </a:r>
          </a:p>
        </p:txBody>
      </p:sp>
    </p:spTree>
    <p:extLst>
      <p:ext uri="{BB962C8B-B14F-4D97-AF65-F5344CB8AC3E}">
        <p14:creationId xmlns:p14="http://schemas.microsoft.com/office/powerpoint/2010/main" val="227128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1641D-35E1-F69D-CE1C-5A3A1AEF73D4}"/>
              </a:ext>
            </a:extLst>
          </p:cNvPr>
          <p:cNvSpPr txBox="1"/>
          <p:nvPr/>
        </p:nvSpPr>
        <p:spPr>
          <a:xfrm>
            <a:off x="4541676" y="183893"/>
            <a:ext cx="2885491" cy="400110"/>
          </a:xfrm>
          <a:prstGeom prst="rect">
            <a:avLst/>
          </a:prstGeom>
          <a:noFill/>
        </p:spPr>
        <p:txBody>
          <a:bodyPr wrap="square">
            <a:spAutoFit/>
          </a:bodyPr>
          <a:lstStyle/>
          <a:p>
            <a:r>
              <a:rPr lang="en-US" sz="2000" b="1" i="0" dirty="0">
                <a:solidFill>
                  <a:srgbClr val="FFC000"/>
                </a:solidFill>
                <a:effectLst/>
                <a:latin typeface="Söhne"/>
              </a:rPr>
              <a:t>Data Type Mapping Table</a:t>
            </a:r>
            <a:endParaRPr lang="en-US" sz="2000" b="1" dirty="0">
              <a:solidFill>
                <a:srgbClr val="FFC000"/>
              </a:solidFill>
            </a:endParaRPr>
          </a:p>
        </p:txBody>
      </p:sp>
      <p:graphicFrame>
        <p:nvGraphicFramePr>
          <p:cNvPr id="2" name="Table 2">
            <a:extLst>
              <a:ext uri="{FF2B5EF4-FFF2-40B4-BE49-F238E27FC236}">
                <a16:creationId xmlns:a16="http://schemas.microsoft.com/office/drawing/2014/main" id="{DBCFECAE-D203-AAE5-D6A7-B0347988D498}"/>
              </a:ext>
            </a:extLst>
          </p:cNvPr>
          <p:cNvGraphicFramePr>
            <a:graphicFrameLocks noGrp="1"/>
          </p:cNvGraphicFramePr>
          <p:nvPr>
            <p:extLst>
              <p:ext uri="{D42A27DB-BD31-4B8C-83A1-F6EECF244321}">
                <p14:modId xmlns:p14="http://schemas.microsoft.com/office/powerpoint/2010/main" val="1117342782"/>
              </p:ext>
            </p:extLst>
          </p:nvPr>
        </p:nvGraphicFramePr>
        <p:xfrm>
          <a:off x="508001" y="584003"/>
          <a:ext cx="10596879" cy="5527040"/>
        </p:xfrm>
        <a:graphic>
          <a:graphicData uri="http://schemas.openxmlformats.org/drawingml/2006/table">
            <a:tbl>
              <a:tblPr firstRow="1" bandRow="1">
                <a:tableStyleId>{5C22544A-7EE6-4342-B048-85BDC9FD1C3A}</a:tableStyleId>
              </a:tblPr>
              <a:tblGrid>
                <a:gridCol w="3532293">
                  <a:extLst>
                    <a:ext uri="{9D8B030D-6E8A-4147-A177-3AD203B41FA5}">
                      <a16:colId xmlns:a16="http://schemas.microsoft.com/office/drawing/2014/main" val="2262968988"/>
                    </a:ext>
                  </a:extLst>
                </a:gridCol>
                <a:gridCol w="3532293">
                  <a:extLst>
                    <a:ext uri="{9D8B030D-6E8A-4147-A177-3AD203B41FA5}">
                      <a16:colId xmlns:a16="http://schemas.microsoft.com/office/drawing/2014/main" val="1423597044"/>
                    </a:ext>
                  </a:extLst>
                </a:gridCol>
                <a:gridCol w="3532293">
                  <a:extLst>
                    <a:ext uri="{9D8B030D-6E8A-4147-A177-3AD203B41FA5}">
                      <a16:colId xmlns:a16="http://schemas.microsoft.com/office/drawing/2014/main" val="32877281"/>
                    </a:ext>
                  </a:extLst>
                </a:gridCol>
              </a:tblGrid>
              <a:tr h="327070">
                <a:tc>
                  <a:txBody>
                    <a:bodyPr/>
                    <a:lstStyle/>
                    <a:p>
                      <a:pPr fontAlgn="b"/>
                      <a:r>
                        <a:rPr lang="en-US" b="1" dirty="0">
                          <a:effectLst/>
                        </a:rPr>
                        <a:t>Data Type</a:t>
                      </a:r>
                    </a:p>
                  </a:txBody>
                  <a:tcPr anchor="b"/>
                </a:tc>
                <a:tc>
                  <a:txBody>
                    <a:bodyPr/>
                    <a:lstStyle/>
                    <a:p>
                      <a:pPr fontAlgn="b"/>
                      <a:r>
                        <a:rPr lang="en-US" b="1" dirty="0">
                          <a:effectLst/>
                        </a:rPr>
                        <a:t>Oracle</a:t>
                      </a:r>
                    </a:p>
                  </a:txBody>
                  <a:tcPr anchor="b"/>
                </a:tc>
                <a:tc>
                  <a:txBody>
                    <a:bodyPr/>
                    <a:lstStyle/>
                    <a:p>
                      <a:pPr fontAlgn="b"/>
                      <a:r>
                        <a:rPr lang="en-US" b="1">
                          <a:effectLst/>
                        </a:rPr>
                        <a:t>PostgreSQL</a:t>
                      </a:r>
                    </a:p>
                  </a:txBody>
                  <a:tcPr anchor="b"/>
                </a:tc>
                <a:extLst>
                  <a:ext uri="{0D108BD9-81ED-4DB2-BD59-A6C34878D82A}">
                    <a16:rowId xmlns:a16="http://schemas.microsoft.com/office/drawing/2014/main" val="3331909300"/>
                  </a:ext>
                </a:extLst>
              </a:tr>
              <a:tr h="327070">
                <a:tc>
                  <a:txBody>
                    <a:bodyPr/>
                    <a:lstStyle/>
                    <a:p>
                      <a:pPr fontAlgn="base"/>
                      <a:r>
                        <a:rPr lang="en-US">
                          <a:effectLst/>
                        </a:rPr>
                        <a:t>VARCHAR2</a:t>
                      </a:r>
                    </a:p>
                  </a:txBody>
                  <a:tcPr anchor="ctr"/>
                </a:tc>
                <a:tc>
                  <a:txBody>
                    <a:bodyPr/>
                    <a:lstStyle/>
                    <a:p>
                      <a:pPr fontAlgn="base"/>
                      <a:r>
                        <a:rPr lang="en-US">
                          <a:effectLst/>
                        </a:rPr>
                        <a:t>Variable-length character</a:t>
                      </a:r>
                    </a:p>
                  </a:txBody>
                  <a:tcPr anchor="ctr"/>
                </a:tc>
                <a:tc>
                  <a:txBody>
                    <a:bodyPr/>
                    <a:lstStyle/>
                    <a:p>
                      <a:pPr fontAlgn="base"/>
                      <a:r>
                        <a:rPr lang="en-US">
                          <a:effectLst/>
                        </a:rPr>
                        <a:t>VARCHAR</a:t>
                      </a:r>
                    </a:p>
                  </a:txBody>
                  <a:tcPr anchor="ctr"/>
                </a:tc>
                <a:extLst>
                  <a:ext uri="{0D108BD9-81ED-4DB2-BD59-A6C34878D82A}">
                    <a16:rowId xmlns:a16="http://schemas.microsoft.com/office/drawing/2014/main" val="1334430109"/>
                  </a:ext>
                </a:extLst>
              </a:tr>
              <a:tr h="327070">
                <a:tc>
                  <a:txBody>
                    <a:bodyPr/>
                    <a:lstStyle/>
                    <a:p>
                      <a:pPr fontAlgn="base"/>
                      <a:r>
                        <a:rPr lang="en-US">
                          <a:effectLst/>
                        </a:rPr>
                        <a:t>NUMBER</a:t>
                      </a:r>
                    </a:p>
                  </a:txBody>
                  <a:tcPr anchor="ctr"/>
                </a:tc>
                <a:tc>
                  <a:txBody>
                    <a:bodyPr/>
                    <a:lstStyle/>
                    <a:p>
                      <a:pPr fontAlgn="base"/>
                      <a:r>
                        <a:rPr lang="en-US">
                          <a:effectLst/>
                        </a:rPr>
                        <a:t>Numeric</a:t>
                      </a:r>
                    </a:p>
                  </a:txBody>
                  <a:tcPr anchor="ctr"/>
                </a:tc>
                <a:tc>
                  <a:txBody>
                    <a:bodyPr/>
                    <a:lstStyle/>
                    <a:p>
                      <a:pPr fontAlgn="base"/>
                      <a:r>
                        <a:rPr lang="en-US">
                          <a:effectLst/>
                        </a:rPr>
                        <a:t>NUMERIC</a:t>
                      </a:r>
                    </a:p>
                  </a:txBody>
                  <a:tcPr anchor="ctr"/>
                </a:tc>
                <a:extLst>
                  <a:ext uri="{0D108BD9-81ED-4DB2-BD59-A6C34878D82A}">
                    <a16:rowId xmlns:a16="http://schemas.microsoft.com/office/drawing/2014/main" val="1825631089"/>
                  </a:ext>
                </a:extLst>
              </a:tr>
              <a:tr h="327070">
                <a:tc>
                  <a:txBody>
                    <a:bodyPr/>
                    <a:lstStyle/>
                    <a:p>
                      <a:pPr fontAlgn="base"/>
                      <a:r>
                        <a:rPr lang="en-US">
                          <a:effectLst/>
                        </a:rPr>
                        <a:t>DATE</a:t>
                      </a:r>
                    </a:p>
                  </a:txBody>
                  <a:tcPr anchor="ctr"/>
                </a:tc>
                <a:tc>
                  <a:txBody>
                    <a:bodyPr/>
                    <a:lstStyle/>
                    <a:p>
                      <a:pPr fontAlgn="base"/>
                      <a:r>
                        <a:rPr lang="en-US">
                          <a:effectLst/>
                        </a:rPr>
                        <a:t>Date and time</a:t>
                      </a:r>
                    </a:p>
                  </a:txBody>
                  <a:tcPr anchor="ctr"/>
                </a:tc>
                <a:tc>
                  <a:txBody>
                    <a:bodyPr/>
                    <a:lstStyle/>
                    <a:p>
                      <a:pPr fontAlgn="base"/>
                      <a:r>
                        <a:rPr lang="en-US">
                          <a:effectLst/>
                        </a:rPr>
                        <a:t>DATE</a:t>
                      </a:r>
                    </a:p>
                  </a:txBody>
                  <a:tcPr anchor="ctr"/>
                </a:tc>
                <a:extLst>
                  <a:ext uri="{0D108BD9-81ED-4DB2-BD59-A6C34878D82A}">
                    <a16:rowId xmlns:a16="http://schemas.microsoft.com/office/drawing/2014/main" val="2313371234"/>
                  </a:ext>
                </a:extLst>
              </a:tr>
              <a:tr h="327070">
                <a:tc>
                  <a:txBody>
                    <a:bodyPr/>
                    <a:lstStyle/>
                    <a:p>
                      <a:pPr fontAlgn="base"/>
                      <a:r>
                        <a:rPr lang="en-US">
                          <a:effectLst/>
                        </a:rPr>
                        <a:t>CLOB</a:t>
                      </a:r>
                    </a:p>
                  </a:txBody>
                  <a:tcPr anchor="ctr"/>
                </a:tc>
                <a:tc>
                  <a:txBody>
                    <a:bodyPr/>
                    <a:lstStyle/>
                    <a:p>
                      <a:pPr fontAlgn="base"/>
                      <a:r>
                        <a:rPr lang="en-US">
                          <a:effectLst/>
                        </a:rPr>
                        <a:t>Character large object</a:t>
                      </a:r>
                    </a:p>
                  </a:txBody>
                  <a:tcPr anchor="ctr"/>
                </a:tc>
                <a:tc>
                  <a:txBody>
                    <a:bodyPr/>
                    <a:lstStyle/>
                    <a:p>
                      <a:pPr fontAlgn="base"/>
                      <a:r>
                        <a:rPr lang="en-US">
                          <a:effectLst/>
                        </a:rPr>
                        <a:t>TEXT</a:t>
                      </a:r>
                    </a:p>
                  </a:txBody>
                  <a:tcPr anchor="ctr"/>
                </a:tc>
                <a:extLst>
                  <a:ext uri="{0D108BD9-81ED-4DB2-BD59-A6C34878D82A}">
                    <a16:rowId xmlns:a16="http://schemas.microsoft.com/office/drawing/2014/main" val="3320448922"/>
                  </a:ext>
                </a:extLst>
              </a:tr>
              <a:tr h="327070">
                <a:tc>
                  <a:txBody>
                    <a:bodyPr/>
                    <a:lstStyle/>
                    <a:p>
                      <a:pPr fontAlgn="base"/>
                      <a:r>
                        <a:rPr lang="en-US">
                          <a:effectLst/>
                        </a:rPr>
                        <a:t>BLOB</a:t>
                      </a:r>
                    </a:p>
                  </a:txBody>
                  <a:tcPr anchor="ctr"/>
                </a:tc>
                <a:tc>
                  <a:txBody>
                    <a:bodyPr/>
                    <a:lstStyle/>
                    <a:p>
                      <a:pPr fontAlgn="base"/>
                      <a:r>
                        <a:rPr lang="en-US">
                          <a:effectLst/>
                        </a:rPr>
                        <a:t>Binary large object</a:t>
                      </a:r>
                    </a:p>
                  </a:txBody>
                  <a:tcPr anchor="ctr"/>
                </a:tc>
                <a:tc>
                  <a:txBody>
                    <a:bodyPr/>
                    <a:lstStyle/>
                    <a:p>
                      <a:pPr fontAlgn="base"/>
                      <a:r>
                        <a:rPr lang="en-US">
                          <a:effectLst/>
                        </a:rPr>
                        <a:t>BYTEA</a:t>
                      </a:r>
                    </a:p>
                  </a:txBody>
                  <a:tcPr anchor="ctr"/>
                </a:tc>
                <a:extLst>
                  <a:ext uri="{0D108BD9-81ED-4DB2-BD59-A6C34878D82A}">
                    <a16:rowId xmlns:a16="http://schemas.microsoft.com/office/drawing/2014/main" val="717745159"/>
                  </a:ext>
                </a:extLst>
              </a:tr>
              <a:tr h="281547">
                <a:tc>
                  <a:txBody>
                    <a:bodyPr/>
                    <a:lstStyle/>
                    <a:p>
                      <a:pPr fontAlgn="base"/>
                      <a:r>
                        <a:rPr lang="en-US">
                          <a:effectLst/>
                        </a:rPr>
                        <a:t>TIMESTAMP</a:t>
                      </a:r>
                    </a:p>
                  </a:txBody>
                  <a:tcPr anchor="ctr"/>
                </a:tc>
                <a:tc>
                  <a:txBody>
                    <a:bodyPr/>
                    <a:lstStyle/>
                    <a:p>
                      <a:pPr fontAlgn="base"/>
                      <a:r>
                        <a:rPr lang="en-US">
                          <a:effectLst/>
                        </a:rPr>
                        <a:t>Date and time</a:t>
                      </a:r>
                    </a:p>
                  </a:txBody>
                  <a:tcPr anchor="ctr"/>
                </a:tc>
                <a:tc>
                  <a:txBody>
                    <a:bodyPr/>
                    <a:lstStyle/>
                    <a:p>
                      <a:pPr fontAlgn="base"/>
                      <a:r>
                        <a:rPr lang="en-US" dirty="0">
                          <a:effectLst/>
                        </a:rPr>
                        <a:t>TIMESTAMP</a:t>
                      </a:r>
                    </a:p>
                  </a:txBody>
                  <a:tcPr anchor="ctr"/>
                </a:tc>
                <a:extLst>
                  <a:ext uri="{0D108BD9-81ED-4DB2-BD59-A6C34878D82A}">
                    <a16:rowId xmlns:a16="http://schemas.microsoft.com/office/drawing/2014/main" val="4044440774"/>
                  </a:ext>
                </a:extLst>
              </a:tr>
              <a:tr h="327070">
                <a:tc>
                  <a:txBody>
                    <a:bodyPr/>
                    <a:lstStyle/>
                    <a:p>
                      <a:pPr fontAlgn="base"/>
                      <a:r>
                        <a:rPr lang="en-US">
                          <a:effectLst/>
                        </a:rPr>
                        <a:t>INTERVAL</a:t>
                      </a:r>
                    </a:p>
                  </a:txBody>
                  <a:tcPr anchor="ctr"/>
                </a:tc>
                <a:tc>
                  <a:txBody>
                    <a:bodyPr/>
                    <a:lstStyle/>
                    <a:p>
                      <a:pPr fontAlgn="base"/>
                      <a:r>
                        <a:rPr lang="en-US">
                          <a:effectLst/>
                        </a:rPr>
                        <a:t>Interval</a:t>
                      </a:r>
                    </a:p>
                  </a:txBody>
                  <a:tcPr anchor="ctr"/>
                </a:tc>
                <a:tc>
                  <a:txBody>
                    <a:bodyPr/>
                    <a:lstStyle/>
                    <a:p>
                      <a:pPr fontAlgn="base"/>
                      <a:r>
                        <a:rPr lang="en-US">
                          <a:effectLst/>
                        </a:rPr>
                        <a:t>INTERVAL</a:t>
                      </a:r>
                    </a:p>
                  </a:txBody>
                  <a:tcPr anchor="ctr"/>
                </a:tc>
                <a:extLst>
                  <a:ext uri="{0D108BD9-81ED-4DB2-BD59-A6C34878D82A}">
                    <a16:rowId xmlns:a16="http://schemas.microsoft.com/office/drawing/2014/main" val="790881232"/>
                  </a:ext>
                </a:extLst>
              </a:tr>
              <a:tr h="271387">
                <a:tc>
                  <a:txBody>
                    <a:bodyPr/>
                    <a:lstStyle/>
                    <a:p>
                      <a:pPr fontAlgn="base"/>
                      <a:r>
                        <a:rPr lang="en-US" dirty="0">
                          <a:effectLst/>
                        </a:rPr>
                        <a:t>BOOLEAN</a:t>
                      </a:r>
                    </a:p>
                  </a:txBody>
                  <a:tcPr anchor="ctr"/>
                </a:tc>
                <a:tc>
                  <a:txBody>
                    <a:bodyPr/>
                    <a:lstStyle/>
                    <a:p>
                      <a:pPr fontAlgn="base"/>
                      <a:r>
                        <a:rPr lang="en-US">
                          <a:effectLst/>
                        </a:rPr>
                        <a:t>Boolean</a:t>
                      </a:r>
                    </a:p>
                  </a:txBody>
                  <a:tcPr anchor="ctr"/>
                </a:tc>
                <a:tc>
                  <a:txBody>
                    <a:bodyPr/>
                    <a:lstStyle/>
                    <a:p>
                      <a:pPr fontAlgn="base"/>
                      <a:r>
                        <a:rPr lang="en-US">
                          <a:effectLst/>
                        </a:rPr>
                        <a:t>BOOLEAN</a:t>
                      </a:r>
                    </a:p>
                  </a:txBody>
                  <a:tcPr anchor="ctr"/>
                </a:tc>
                <a:extLst>
                  <a:ext uri="{0D108BD9-81ED-4DB2-BD59-A6C34878D82A}">
                    <a16:rowId xmlns:a16="http://schemas.microsoft.com/office/drawing/2014/main" val="4083118203"/>
                  </a:ext>
                </a:extLst>
              </a:tr>
              <a:tr h="327070">
                <a:tc>
                  <a:txBody>
                    <a:bodyPr/>
                    <a:lstStyle/>
                    <a:p>
                      <a:pPr fontAlgn="base"/>
                      <a:r>
                        <a:rPr lang="en-US">
                          <a:effectLst/>
                        </a:rPr>
                        <a:t>INTEGER</a:t>
                      </a:r>
                    </a:p>
                  </a:txBody>
                  <a:tcPr anchor="ctr"/>
                </a:tc>
                <a:tc>
                  <a:txBody>
                    <a:bodyPr/>
                    <a:lstStyle/>
                    <a:p>
                      <a:pPr fontAlgn="base"/>
                      <a:r>
                        <a:rPr lang="en-US">
                          <a:effectLst/>
                        </a:rPr>
                        <a:t>Integer</a:t>
                      </a:r>
                    </a:p>
                  </a:txBody>
                  <a:tcPr anchor="ctr"/>
                </a:tc>
                <a:tc>
                  <a:txBody>
                    <a:bodyPr/>
                    <a:lstStyle/>
                    <a:p>
                      <a:pPr fontAlgn="base"/>
                      <a:r>
                        <a:rPr lang="en-US" dirty="0">
                          <a:effectLst/>
                        </a:rPr>
                        <a:t>INTEGER</a:t>
                      </a:r>
                    </a:p>
                  </a:txBody>
                  <a:tcPr anchor="ctr"/>
                </a:tc>
                <a:extLst>
                  <a:ext uri="{0D108BD9-81ED-4DB2-BD59-A6C34878D82A}">
                    <a16:rowId xmlns:a16="http://schemas.microsoft.com/office/drawing/2014/main" val="3836706664"/>
                  </a:ext>
                </a:extLst>
              </a:tr>
              <a:tr h="307144">
                <a:tc>
                  <a:txBody>
                    <a:bodyPr/>
                    <a:lstStyle/>
                    <a:p>
                      <a:pPr fontAlgn="base"/>
                      <a:r>
                        <a:rPr lang="en-US">
                          <a:effectLst/>
                        </a:rPr>
                        <a:t>DECIMAL</a:t>
                      </a:r>
                    </a:p>
                  </a:txBody>
                  <a:tcPr anchor="ctr"/>
                </a:tc>
                <a:tc>
                  <a:txBody>
                    <a:bodyPr/>
                    <a:lstStyle/>
                    <a:p>
                      <a:pPr fontAlgn="base"/>
                      <a:r>
                        <a:rPr lang="en-US">
                          <a:effectLst/>
                        </a:rPr>
                        <a:t>Decimal</a:t>
                      </a:r>
                    </a:p>
                  </a:txBody>
                  <a:tcPr anchor="ctr"/>
                </a:tc>
                <a:tc>
                  <a:txBody>
                    <a:bodyPr/>
                    <a:lstStyle/>
                    <a:p>
                      <a:pPr fontAlgn="base"/>
                      <a:r>
                        <a:rPr lang="en-US">
                          <a:effectLst/>
                        </a:rPr>
                        <a:t>DECIMAL</a:t>
                      </a:r>
                    </a:p>
                  </a:txBody>
                  <a:tcPr anchor="ctr"/>
                </a:tc>
                <a:extLst>
                  <a:ext uri="{0D108BD9-81ED-4DB2-BD59-A6C34878D82A}">
                    <a16:rowId xmlns:a16="http://schemas.microsoft.com/office/drawing/2014/main" val="465901749"/>
                  </a:ext>
                </a:extLst>
              </a:tr>
              <a:tr h="281547">
                <a:tc>
                  <a:txBody>
                    <a:bodyPr/>
                    <a:lstStyle/>
                    <a:p>
                      <a:pPr fontAlgn="base"/>
                      <a:r>
                        <a:rPr lang="en-US">
                          <a:effectLst/>
                        </a:rPr>
                        <a:t>FLOAT</a:t>
                      </a:r>
                    </a:p>
                  </a:txBody>
                  <a:tcPr anchor="ctr"/>
                </a:tc>
                <a:tc>
                  <a:txBody>
                    <a:bodyPr/>
                    <a:lstStyle/>
                    <a:p>
                      <a:pPr fontAlgn="base"/>
                      <a:r>
                        <a:rPr lang="en-US">
                          <a:effectLst/>
                        </a:rPr>
                        <a:t>Floating point number</a:t>
                      </a:r>
                    </a:p>
                  </a:txBody>
                  <a:tcPr anchor="ctr"/>
                </a:tc>
                <a:tc>
                  <a:txBody>
                    <a:bodyPr/>
                    <a:lstStyle/>
                    <a:p>
                      <a:pPr fontAlgn="base"/>
                      <a:r>
                        <a:rPr lang="en-US">
                          <a:effectLst/>
                        </a:rPr>
                        <a:t>FLOAT</a:t>
                      </a:r>
                    </a:p>
                  </a:txBody>
                  <a:tcPr anchor="ctr"/>
                </a:tc>
                <a:extLst>
                  <a:ext uri="{0D108BD9-81ED-4DB2-BD59-A6C34878D82A}">
                    <a16:rowId xmlns:a16="http://schemas.microsoft.com/office/drawing/2014/main" val="1941133838"/>
                  </a:ext>
                </a:extLst>
              </a:tr>
              <a:tr h="360877">
                <a:tc>
                  <a:txBody>
                    <a:bodyPr/>
                    <a:lstStyle/>
                    <a:p>
                      <a:pPr fontAlgn="base"/>
                      <a:r>
                        <a:rPr lang="en-US">
                          <a:effectLst/>
                        </a:rPr>
                        <a:t>CHAR</a:t>
                      </a:r>
                    </a:p>
                  </a:txBody>
                  <a:tcPr anchor="ctr"/>
                </a:tc>
                <a:tc>
                  <a:txBody>
                    <a:bodyPr/>
                    <a:lstStyle/>
                    <a:p>
                      <a:pPr fontAlgn="base"/>
                      <a:r>
                        <a:rPr lang="en-US">
                          <a:effectLst/>
                        </a:rPr>
                        <a:t>Fixed-length character string</a:t>
                      </a:r>
                    </a:p>
                  </a:txBody>
                  <a:tcPr anchor="ctr"/>
                </a:tc>
                <a:tc>
                  <a:txBody>
                    <a:bodyPr/>
                    <a:lstStyle/>
                    <a:p>
                      <a:pPr fontAlgn="base"/>
                      <a:r>
                        <a:rPr lang="en-US" dirty="0">
                          <a:effectLst/>
                        </a:rPr>
                        <a:t>CHAR</a:t>
                      </a:r>
                    </a:p>
                  </a:txBody>
                  <a:tcPr anchor="ctr"/>
                </a:tc>
                <a:extLst>
                  <a:ext uri="{0D108BD9-81ED-4DB2-BD59-A6C34878D82A}">
                    <a16:rowId xmlns:a16="http://schemas.microsoft.com/office/drawing/2014/main" val="1417010428"/>
                  </a:ext>
                </a:extLst>
              </a:tr>
              <a:tr h="406400">
                <a:tc>
                  <a:txBody>
                    <a:bodyPr/>
                    <a:lstStyle/>
                    <a:p>
                      <a:pPr fontAlgn="base"/>
                      <a:r>
                        <a:rPr lang="en-US">
                          <a:effectLst/>
                        </a:rPr>
                        <a:t>NCHAR</a:t>
                      </a:r>
                    </a:p>
                  </a:txBody>
                  <a:tcPr anchor="ctr"/>
                </a:tc>
                <a:tc>
                  <a:txBody>
                    <a:bodyPr/>
                    <a:lstStyle/>
                    <a:p>
                      <a:pPr fontAlgn="base"/>
                      <a:r>
                        <a:rPr lang="en-US">
                          <a:effectLst/>
                        </a:rPr>
                        <a:t>Fixed-length Unicode character</a:t>
                      </a:r>
                    </a:p>
                  </a:txBody>
                  <a:tcPr anchor="ctr"/>
                </a:tc>
                <a:tc>
                  <a:txBody>
                    <a:bodyPr/>
                    <a:lstStyle/>
                    <a:p>
                      <a:pPr fontAlgn="base"/>
                      <a:r>
                        <a:rPr lang="en-US">
                          <a:effectLst/>
                        </a:rPr>
                        <a:t>CHAR</a:t>
                      </a:r>
                    </a:p>
                  </a:txBody>
                  <a:tcPr anchor="ctr"/>
                </a:tc>
                <a:extLst>
                  <a:ext uri="{0D108BD9-81ED-4DB2-BD59-A6C34878D82A}">
                    <a16:rowId xmlns:a16="http://schemas.microsoft.com/office/drawing/2014/main" val="3081716157"/>
                  </a:ext>
                </a:extLst>
              </a:tr>
              <a:tr h="327070">
                <a:tc>
                  <a:txBody>
                    <a:bodyPr/>
                    <a:lstStyle/>
                    <a:p>
                      <a:pPr fontAlgn="base"/>
                      <a:r>
                        <a:rPr lang="en-US">
                          <a:effectLst/>
                        </a:rPr>
                        <a:t>LONG</a:t>
                      </a:r>
                    </a:p>
                  </a:txBody>
                  <a:tcPr anchor="ctr"/>
                </a:tc>
                <a:tc>
                  <a:txBody>
                    <a:bodyPr/>
                    <a:lstStyle/>
                    <a:p>
                      <a:pPr fontAlgn="base"/>
                      <a:r>
                        <a:rPr lang="en-US" dirty="0">
                          <a:effectLst/>
                        </a:rPr>
                        <a:t>Variable-length character</a:t>
                      </a:r>
                    </a:p>
                  </a:txBody>
                  <a:tcPr anchor="ctr"/>
                </a:tc>
                <a:tc>
                  <a:txBody>
                    <a:bodyPr/>
                    <a:lstStyle/>
                    <a:p>
                      <a:pPr fontAlgn="base"/>
                      <a:r>
                        <a:rPr lang="en-US" dirty="0">
                          <a:effectLst/>
                        </a:rPr>
                        <a:t>TEXT</a:t>
                      </a:r>
                    </a:p>
                  </a:txBody>
                  <a:tcPr anchor="ctr"/>
                </a:tc>
                <a:extLst>
                  <a:ext uri="{0D108BD9-81ED-4DB2-BD59-A6C34878D82A}">
                    <a16:rowId xmlns:a16="http://schemas.microsoft.com/office/drawing/2014/main" val="671419590"/>
                  </a:ext>
                </a:extLst>
              </a:tr>
            </a:tbl>
          </a:graphicData>
        </a:graphic>
      </p:graphicFrame>
    </p:spTree>
    <p:extLst>
      <p:ext uri="{BB962C8B-B14F-4D97-AF65-F5344CB8AC3E}">
        <p14:creationId xmlns:p14="http://schemas.microsoft.com/office/powerpoint/2010/main" val="50275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0F345049-8B21-A8B8-EC4A-FC0ACE5F2993}"/>
              </a:ext>
            </a:extLst>
          </p:cNvPr>
          <p:cNvGraphicFramePr>
            <a:graphicFrameLocks noGrp="1"/>
          </p:cNvGraphicFramePr>
          <p:nvPr>
            <p:extLst>
              <p:ext uri="{D42A27DB-BD31-4B8C-83A1-F6EECF244321}">
                <p14:modId xmlns:p14="http://schemas.microsoft.com/office/powerpoint/2010/main" val="650840356"/>
              </p:ext>
            </p:extLst>
          </p:nvPr>
        </p:nvGraphicFramePr>
        <p:xfrm>
          <a:off x="680720" y="365760"/>
          <a:ext cx="10830560" cy="5486400"/>
        </p:xfrm>
        <a:graphic>
          <a:graphicData uri="http://schemas.openxmlformats.org/drawingml/2006/table">
            <a:tbl>
              <a:tblPr firstRow="1" bandRow="1">
                <a:tableStyleId>{5C22544A-7EE6-4342-B048-85BDC9FD1C3A}</a:tableStyleId>
              </a:tblPr>
              <a:tblGrid>
                <a:gridCol w="3462832">
                  <a:extLst>
                    <a:ext uri="{9D8B030D-6E8A-4147-A177-3AD203B41FA5}">
                      <a16:colId xmlns:a16="http://schemas.microsoft.com/office/drawing/2014/main" val="2262968988"/>
                    </a:ext>
                  </a:extLst>
                </a:gridCol>
                <a:gridCol w="3683864">
                  <a:extLst>
                    <a:ext uri="{9D8B030D-6E8A-4147-A177-3AD203B41FA5}">
                      <a16:colId xmlns:a16="http://schemas.microsoft.com/office/drawing/2014/main" val="1423597044"/>
                    </a:ext>
                  </a:extLst>
                </a:gridCol>
                <a:gridCol w="3683864">
                  <a:extLst>
                    <a:ext uri="{9D8B030D-6E8A-4147-A177-3AD203B41FA5}">
                      <a16:colId xmlns:a16="http://schemas.microsoft.com/office/drawing/2014/main" val="32877281"/>
                    </a:ext>
                  </a:extLst>
                </a:gridCol>
              </a:tblGrid>
              <a:tr h="310327">
                <a:tc>
                  <a:txBody>
                    <a:bodyPr/>
                    <a:lstStyle/>
                    <a:p>
                      <a:pPr fontAlgn="b"/>
                      <a:r>
                        <a:rPr lang="en-US" b="1" dirty="0">
                          <a:effectLst/>
                        </a:rPr>
                        <a:t>Data Type</a:t>
                      </a:r>
                    </a:p>
                  </a:txBody>
                  <a:tcPr anchor="b"/>
                </a:tc>
                <a:tc>
                  <a:txBody>
                    <a:bodyPr/>
                    <a:lstStyle/>
                    <a:p>
                      <a:pPr fontAlgn="b"/>
                      <a:r>
                        <a:rPr lang="en-US" b="1" dirty="0">
                          <a:effectLst/>
                        </a:rPr>
                        <a:t>Oracle</a:t>
                      </a:r>
                    </a:p>
                  </a:txBody>
                  <a:tcPr anchor="b"/>
                </a:tc>
                <a:tc>
                  <a:txBody>
                    <a:bodyPr/>
                    <a:lstStyle/>
                    <a:p>
                      <a:pPr fontAlgn="b"/>
                      <a:r>
                        <a:rPr lang="en-US" b="1">
                          <a:effectLst/>
                        </a:rPr>
                        <a:t>PostgreSQL</a:t>
                      </a:r>
                    </a:p>
                  </a:txBody>
                  <a:tcPr anchor="b"/>
                </a:tc>
                <a:extLst>
                  <a:ext uri="{0D108BD9-81ED-4DB2-BD59-A6C34878D82A}">
                    <a16:rowId xmlns:a16="http://schemas.microsoft.com/office/drawing/2014/main" val="3331909300"/>
                  </a:ext>
                </a:extLst>
              </a:tr>
              <a:tr h="300051">
                <a:tc>
                  <a:txBody>
                    <a:bodyPr/>
                    <a:lstStyle/>
                    <a:p>
                      <a:pPr fontAlgn="base"/>
                      <a:r>
                        <a:rPr lang="en-US" dirty="0">
                          <a:effectLst/>
                        </a:rPr>
                        <a:t>RAW</a:t>
                      </a:r>
                    </a:p>
                  </a:txBody>
                  <a:tcPr anchor="ctr"/>
                </a:tc>
                <a:tc>
                  <a:txBody>
                    <a:bodyPr/>
                    <a:lstStyle/>
                    <a:p>
                      <a:pPr fontAlgn="base"/>
                      <a:r>
                        <a:rPr lang="en-US">
                          <a:effectLst/>
                        </a:rPr>
                        <a:t>Variable-length binary data</a:t>
                      </a:r>
                    </a:p>
                  </a:txBody>
                  <a:tcPr anchor="ctr"/>
                </a:tc>
                <a:tc>
                  <a:txBody>
                    <a:bodyPr/>
                    <a:lstStyle/>
                    <a:p>
                      <a:pPr fontAlgn="base"/>
                      <a:r>
                        <a:rPr lang="en-US">
                          <a:effectLst/>
                        </a:rPr>
                        <a:t>BYTEA</a:t>
                      </a:r>
                    </a:p>
                  </a:txBody>
                  <a:tcPr anchor="ctr"/>
                </a:tc>
                <a:extLst>
                  <a:ext uri="{0D108BD9-81ED-4DB2-BD59-A6C34878D82A}">
                    <a16:rowId xmlns:a16="http://schemas.microsoft.com/office/drawing/2014/main" val="1334430109"/>
                  </a:ext>
                </a:extLst>
              </a:tr>
              <a:tr h="300051">
                <a:tc>
                  <a:txBody>
                    <a:bodyPr/>
                    <a:lstStyle/>
                    <a:p>
                      <a:pPr fontAlgn="base"/>
                      <a:r>
                        <a:rPr lang="en-US">
                          <a:effectLst/>
                        </a:rPr>
                        <a:t>BINARY_FLOAT</a:t>
                      </a:r>
                    </a:p>
                  </a:txBody>
                  <a:tcPr anchor="ctr"/>
                </a:tc>
                <a:tc>
                  <a:txBody>
                    <a:bodyPr/>
                    <a:lstStyle/>
                    <a:p>
                      <a:pPr fontAlgn="base"/>
                      <a:r>
                        <a:rPr lang="en-US">
                          <a:effectLst/>
                        </a:rPr>
                        <a:t>Single-precision binary float</a:t>
                      </a:r>
                    </a:p>
                  </a:txBody>
                  <a:tcPr anchor="ctr"/>
                </a:tc>
                <a:tc>
                  <a:txBody>
                    <a:bodyPr/>
                    <a:lstStyle/>
                    <a:p>
                      <a:pPr fontAlgn="base"/>
                      <a:r>
                        <a:rPr lang="en-US">
                          <a:effectLst/>
                        </a:rPr>
                        <a:t>REAL</a:t>
                      </a:r>
                    </a:p>
                  </a:txBody>
                  <a:tcPr anchor="ctr"/>
                </a:tc>
                <a:extLst>
                  <a:ext uri="{0D108BD9-81ED-4DB2-BD59-A6C34878D82A}">
                    <a16:rowId xmlns:a16="http://schemas.microsoft.com/office/drawing/2014/main" val="1825631089"/>
                  </a:ext>
                </a:extLst>
              </a:tr>
              <a:tr h="300051">
                <a:tc>
                  <a:txBody>
                    <a:bodyPr/>
                    <a:lstStyle/>
                    <a:p>
                      <a:pPr fontAlgn="base"/>
                      <a:r>
                        <a:rPr lang="en-US">
                          <a:effectLst/>
                        </a:rPr>
                        <a:t>BINARY_DOUBLE</a:t>
                      </a:r>
                    </a:p>
                  </a:txBody>
                  <a:tcPr anchor="ctr"/>
                </a:tc>
                <a:tc>
                  <a:txBody>
                    <a:bodyPr/>
                    <a:lstStyle/>
                    <a:p>
                      <a:pPr fontAlgn="base"/>
                      <a:r>
                        <a:rPr lang="en-US">
                          <a:effectLst/>
                        </a:rPr>
                        <a:t>Double-precision binary float</a:t>
                      </a:r>
                    </a:p>
                  </a:txBody>
                  <a:tcPr anchor="ctr"/>
                </a:tc>
                <a:tc>
                  <a:txBody>
                    <a:bodyPr/>
                    <a:lstStyle/>
                    <a:p>
                      <a:pPr fontAlgn="base"/>
                      <a:r>
                        <a:rPr lang="en-US">
                          <a:effectLst/>
                        </a:rPr>
                        <a:t>DOUBLE PRECISION</a:t>
                      </a:r>
                    </a:p>
                  </a:txBody>
                  <a:tcPr anchor="ctr"/>
                </a:tc>
                <a:extLst>
                  <a:ext uri="{0D108BD9-81ED-4DB2-BD59-A6C34878D82A}">
                    <a16:rowId xmlns:a16="http://schemas.microsoft.com/office/drawing/2014/main" val="2313371234"/>
                  </a:ext>
                </a:extLst>
              </a:tr>
              <a:tr h="300051">
                <a:tc>
                  <a:txBody>
                    <a:bodyPr/>
                    <a:lstStyle/>
                    <a:p>
                      <a:pPr fontAlgn="base"/>
                      <a:r>
                        <a:rPr lang="en-US">
                          <a:effectLst/>
                        </a:rPr>
                        <a:t>TIMESTAMP(6)</a:t>
                      </a:r>
                    </a:p>
                  </a:txBody>
                  <a:tcPr anchor="ctr"/>
                </a:tc>
                <a:tc>
                  <a:txBody>
                    <a:bodyPr/>
                    <a:lstStyle/>
                    <a:p>
                      <a:pPr fontAlgn="base"/>
                      <a:r>
                        <a:rPr lang="en-US">
                          <a:effectLst/>
                        </a:rPr>
                        <a:t>Date and time</a:t>
                      </a:r>
                    </a:p>
                  </a:txBody>
                  <a:tcPr anchor="ctr"/>
                </a:tc>
                <a:tc>
                  <a:txBody>
                    <a:bodyPr/>
                    <a:lstStyle/>
                    <a:p>
                      <a:pPr fontAlgn="base"/>
                      <a:r>
                        <a:rPr lang="en-US">
                          <a:effectLst/>
                        </a:rPr>
                        <a:t>TIMESTAMP(6)</a:t>
                      </a:r>
                    </a:p>
                  </a:txBody>
                  <a:tcPr anchor="ctr"/>
                </a:tc>
                <a:extLst>
                  <a:ext uri="{0D108BD9-81ED-4DB2-BD59-A6C34878D82A}">
                    <a16:rowId xmlns:a16="http://schemas.microsoft.com/office/drawing/2014/main" val="3320448922"/>
                  </a:ext>
                </a:extLst>
              </a:tr>
              <a:tr h="300051">
                <a:tc>
                  <a:txBody>
                    <a:bodyPr/>
                    <a:lstStyle/>
                    <a:p>
                      <a:pPr fontAlgn="base"/>
                      <a:r>
                        <a:rPr lang="en-US">
                          <a:effectLst/>
                        </a:rPr>
                        <a:t>TIME</a:t>
                      </a:r>
                    </a:p>
                  </a:txBody>
                  <a:tcPr anchor="ctr"/>
                </a:tc>
                <a:tc>
                  <a:txBody>
                    <a:bodyPr/>
                    <a:lstStyle/>
                    <a:p>
                      <a:pPr fontAlgn="base"/>
                      <a:r>
                        <a:rPr lang="en-US">
                          <a:effectLst/>
                        </a:rPr>
                        <a:t>Time</a:t>
                      </a:r>
                    </a:p>
                  </a:txBody>
                  <a:tcPr anchor="ctr"/>
                </a:tc>
                <a:tc>
                  <a:txBody>
                    <a:bodyPr/>
                    <a:lstStyle/>
                    <a:p>
                      <a:pPr fontAlgn="base"/>
                      <a:r>
                        <a:rPr lang="en-US" dirty="0">
                          <a:effectLst/>
                        </a:rPr>
                        <a:t>TIME</a:t>
                      </a:r>
                    </a:p>
                  </a:txBody>
                  <a:tcPr anchor="ctr"/>
                </a:tc>
                <a:extLst>
                  <a:ext uri="{0D108BD9-81ED-4DB2-BD59-A6C34878D82A}">
                    <a16:rowId xmlns:a16="http://schemas.microsoft.com/office/drawing/2014/main" val="717745159"/>
                  </a:ext>
                </a:extLst>
              </a:tr>
              <a:tr h="300051">
                <a:tc>
                  <a:txBody>
                    <a:bodyPr/>
                    <a:lstStyle/>
                    <a:p>
                      <a:pPr fontAlgn="base"/>
                      <a:r>
                        <a:rPr lang="en-US">
                          <a:effectLst/>
                        </a:rPr>
                        <a:t>INTERVAL YEAR</a:t>
                      </a:r>
                    </a:p>
                  </a:txBody>
                  <a:tcPr anchor="ctr"/>
                </a:tc>
                <a:tc>
                  <a:txBody>
                    <a:bodyPr/>
                    <a:lstStyle/>
                    <a:p>
                      <a:pPr fontAlgn="base"/>
                      <a:r>
                        <a:rPr lang="en-US">
                          <a:effectLst/>
                        </a:rPr>
                        <a:t>Interval in years</a:t>
                      </a:r>
                    </a:p>
                  </a:txBody>
                  <a:tcPr anchor="ctr"/>
                </a:tc>
                <a:tc>
                  <a:txBody>
                    <a:bodyPr/>
                    <a:lstStyle/>
                    <a:p>
                      <a:pPr fontAlgn="base"/>
                      <a:r>
                        <a:rPr lang="en-US" dirty="0">
                          <a:effectLst/>
                        </a:rPr>
                        <a:t>INTERVAL YEAR</a:t>
                      </a:r>
                    </a:p>
                  </a:txBody>
                  <a:tcPr anchor="ctr"/>
                </a:tc>
                <a:extLst>
                  <a:ext uri="{0D108BD9-81ED-4DB2-BD59-A6C34878D82A}">
                    <a16:rowId xmlns:a16="http://schemas.microsoft.com/office/drawing/2014/main" val="4044440774"/>
                  </a:ext>
                </a:extLst>
              </a:tr>
              <a:tr h="300051">
                <a:tc>
                  <a:txBody>
                    <a:bodyPr/>
                    <a:lstStyle/>
                    <a:p>
                      <a:pPr fontAlgn="base"/>
                      <a:r>
                        <a:rPr lang="en-US">
                          <a:effectLst/>
                        </a:rPr>
                        <a:t>TO MONTH</a:t>
                      </a:r>
                    </a:p>
                  </a:txBody>
                  <a:tcPr anchor="ctr"/>
                </a:tc>
                <a:tc>
                  <a:txBody>
                    <a:bodyPr/>
                    <a:lstStyle/>
                    <a:p>
                      <a:pPr fontAlgn="base"/>
                      <a:endParaRPr lang="en-US">
                        <a:effectLst/>
                      </a:endParaRPr>
                    </a:p>
                  </a:txBody>
                  <a:tcPr anchor="ctr"/>
                </a:tc>
                <a:tc>
                  <a:txBody>
                    <a:bodyPr/>
                    <a:lstStyle/>
                    <a:p>
                      <a:pPr fontAlgn="base"/>
                      <a:r>
                        <a:rPr lang="en-US" dirty="0">
                          <a:effectLst/>
                        </a:rPr>
                        <a:t>TO MONTH</a:t>
                      </a:r>
                    </a:p>
                  </a:txBody>
                  <a:tcPr anchor="ctr"/>
                </a:tc>
                <a:extLst>
                  <a:ext uri="{0D108BD9-81ED-4DB2-BD59-A6C34878D82A}">
                    <a16:rowId xmlns:a16="http://schemas.microsoft.com/office/drawing/2014/main" val="790881232"/>
                  </a:ext>
                </a:extLst>
              </a:tr>
              <a:tr h="300051">
                <a:tc>
                  <a:txBody>
                    <a:bodyPr/>
                    <a:lstStyle/>
                    <a:p>
                      <a:pPr fontAlgn="base"/>
                      <a:r>
                        <a:rPr lang="en-US">
                          <a:effectLst/>
                        </a:rPr>
                        <a:t>XMLTYPE</a:t>
                      </a:r>
                    </a:p>
                  </a:txBody>
                  <a:tcPr anchor="ctr"/>
                </a:tc>
                <a:tc>
                  <a:txBody>
                    <a:bodyPr/>
                    <a:lstStyle/>
                    <a:p>
                      <a:pPr fontAlgn="base"/>
                      <a:r>
                        <a:rPr lang="en-US">
                          <a:effectLst/>
                        </a:rPr>
                        <a:t>XML data</a:t>
                      </a:r>
                    </a:p>
                  </a:txBody>
                  <a:tcPr anchor="ctr"/>
                </a:tc>
                <a:tc>
                  <a:txBody>
                    <a:bodyPr/>
                    <a:lstStyle/>
                    <a:p>
                      <a:pPr fontAlgn="base"/>
                      <a:r>
                        <a:rPr lang="en-US">
                          <a:effectLst/>
                        </a:rPr>
                        <a:t>XML</a:t>
                      </a:r>
                    </a:p>
                  </a:txBody>
                  <a:tcPr anchor="ctr"/>
                </a:tc>
                <a:extLst>
                  <a:ext uri="{0D108BD9-81ED-4DB2-BD59-A6C34878D82A}">
                    <a16:rowId xmlns:a16="http://schemas.microsoft.com/office/drawing/2014/main" val="4083118203"/>
                  </a:ext>
                </a:extLst>
              </a:tr>
              <a:tr h="300051">
                <a:tc>
                  <a:txBody>
                    <a:bodyPr/>
                    <a:lstStyle/>
                    <a:p>
                      <a:pPr fontAlgn="base"/>
                      <a:r>
                        <a:rPr lang="en-US">
                          <a:effectLst/>
                        </a:rPr>
                        <a:t>BFILE</a:t>
                      </a:r>
                    </a:p>
                  </a:txBody>
                  <a:tcPr anchor="ctr"/>
                </a:tc>
                <a:tc>
                  <a:txBody>
                    <a:bodyPr/>
                    <a:lstStyle/>
                    <a:p>
                      <a:pPr fontAlgn="base"/>
                      <a:r>
                        <a:rPr lang="en-US">
                          <a:effectLst/>
                        </a:rPr>
                        <a:t>Binary file</a:t>
                      </a:r>
                    </a:p>
                  </a:txBody>
                  <a:tcPr anchor="ctr"/>
                </a:tc>
                <a:tc>
                  <a:txBody>
                    <a:bodyPr/>
                    <a:lstStyle/>
                    <a:p>
                      <a:pPr fontAlgn="base"/>
                      <a:r>
                        <a:rPr lang="en-US">
                          <a:effectLst/>
                        </a:rPr>
                        <a:t>BYTEA</a:t>
                      </a:r>
                    </a:p>
                  </a:txBody>
                  <a:tcPr anchor="ctr"/>
                </a:tc>
                <a:extLst>
                  <a:ext uri="{0D108BD9-81ED-4DB2-BD59-A6C34878D82A}">
                    <a16:rowId xmlns:a16="http://schemas.microsoft.com/office/drawing/2014/main" val="3836706664"/>
                  </a:ext>
                </a:extLst>
              </a:tr>
              <a:tr h="300051">
                <a:tc>
                  <a:txBody>
                    <a:bodyPr/>
                    <a:lstStyle/>
                    <a:p>
                      <a:pPr fontAlgn="base"/>
                      <a:r>
                        <a:rPr lang="en-US">
                          <a:effectLst/>
                        </a:rPr>
                        <a:t>UROWID</a:t>
                      </a:r>
                    </a:p>
                  </a:txBody>
                  <a:tcPr anchor="ctr"/>
                </a:tc>
                <a:tc>
                  <a:txBody>
                    <a:bodyPr/>
                    <a:lstStyle/>
                    <a:p>
                      <a:pPr fontAlgn="base"/>
                      <a:r>
                        <a:rPr lang="en-US">
                          <a:effectLst/>
                        </a:rPr>
                        <a:t>Universal row identifier</a:t>
                      </a:r>
                    </a:p>
                  </a:txBody>
                  <a:tcPr anchor="ctr"/>
                </a:tc>
                <a:tc>
                  <a:txBody>
                    <a:bodyPr/>
                    <a:lstStyle/>
                    <a:p>
                      <a:pPr fontAlgn="base"/>
                      <a:r>
                        <a:rPr lang="en-US">
                          <a:effectLst/>
                        </a:rPr>
                        <a:t>OID</a:t>
                      </a:r>
                    </a:p>
                  </a:txBody>
                  <a:tcPr anchor="ctr"/>
                </a:tc>
                <a:extLst>
                  <a:ext uri="{0D108BD9-81ED-4DB2-BD59-A6C34878D82A}">
                    <a16:rowId xmlns:a16="http://schemas.microsoft.com/office/drawing/2014/main" val="465901749"/>
                  </a:ext>
                </a:extLst>
              </a:tr>
              <a:tr h="300051">
                <a:tc>
                  <a:txBody>
                    <a:bodyPr/>
                    <a:lstStyle/>
                    <a:p>
                      <a:pPr fontAlgn="base"/>
                      <a:r>
                        <a:rPr lang="en-US">
                          <a:effectLst/>
                        </a:rPr>
                        <a:t>JSON</a:t>
                      </a:r>
                    </a:p>
                  </a:txBody>
                  <a:tcPr anchor="ctr"/>
                </a:tc>
                <a:tc>
                  <a:txBody>
                    <a:bodyPr/>
                    <a:lstStyle/>
                    <a:p>
                      <a:pPr fontAlgn="base"/>
                      <a:r>
                        <a:rPr lang="en-US">
                          <a:effectLst/>
                        </a:rPr>
                        <a:t>JSON data</a:t>
                      </a:r>
                    </a:p>
                  </a:txBody>
                  <a:tcPr anchor="ctr"/>
                </a:tc>
                <a:tc>
                  <a:txBody>
                    <a:bodyPr/>
                    <a:lstStyle/>
                    <a:p>
                      <a:pPr fontAlgn="base"/>
                      <a:r>
                        <a:rPr lang="en-US" dirty="0">
                          <a:effectLst/>
                        </a:rPr>
                        <a:t>JSON</a:t>
                      </a:r>
                    </a:p>
                  </a:txBody>
                  <a:tcPr anchor="ctr"/>
                </a:tc>
                <a:extLst>
                  <a:ext uri="{0D108BD9-81ED-4DB2-BD59-A6C34878D82A}">
                    <a16:rowId xmlns:a16="http://schemas.microsoft.com/office/drawing/2014/main" val="1941133838"/>
                  </a:ext>
                </a:extLst>
              </a:tr>
              <a:tr h="300051">
                <a:tc>
                  <a:txBody>
                    <a:bodyPr/>
                    <a:lstStyle/>
                    <a:p>
                      <a:pPr fontAlgn="base"/>
                      <a:endParaRPr lang="en-US" dirty="0">
                        <a:effectLst/>
                      </a:endParaRPr>
                    </a:p>
                  </a:txBody>
                  <a:tcPr anchor="ctr"/>
                </a:tc>
                <a:tc>
                  <a:txBody>
                    <a:bodyPr/>
                    <a:lstStyle/>
                    <a:p>
                      <a:pPr fontAlgn="base"/>
                      <a:endParaRPr lang="en-US">
                        <a:effectLst/>
                      </a:endParaRPr>
                    </a:p>
                  </a:txBody>
                  <a:tcPr anchor="ctr"/>
                </a:tc>
                <a:tc>
                  <a:txBody>
                    <a:bodyPr/>
                    <a:lstStyle/>
                    <a:p>
                      <a:pPr fontAlgn="base"/>
                      <a:endParaRPr lang="en-US" dirty="0">
                        <a:effectLst/>
                      </a:endParaRPr>
                    </a:p>
                  </a:txBody>
                  <a:tcPr anchor="ctr"/>
                </a:tc>
                <a:extLst>
                  <a:ext uri="{0D108BD9-81ED-4DB2-BD59-A6C34878D82A}">
                    <a16:rowId xmlns:a16="http://schemas.microsoft.com/office/drawing/2014/main" val="1417010428"/>
                  </a:ext>
                </a:extLst>
              </a:tr>
              <a:tr h="300051">
                <a:tc>
                  <a:txBody>
                    <a:bodyPr/>
                    <a:lstStyle/>
                    <a:p>
                      <a:pPr fontAlgn="base"/>
                      <a:endParaRPr lang="en-US">
                        <a:effectLst/>
                      </a:endParaRPr>
                    </a:p>
                  </a:txBody>
                  <a:tcPr anchor="ctr"/>
                </a:tc>
                <a:tc>
                  <a:txBody>
                    <a:bodyPr/>
                    <a:lstStyle/>
                    <a:p>
                      <a:pPr fontAlgn="base"/>
                      <a:endParaRPr lang="en-US" dirty="0">
                        <a:effectLst/>
                      </a:endParaRPr>
                    </a:p>
                  </a:txBody>
                  <a:tcPr anchor="ctr"/>
                </a:tc>
                <a:tc>
                  <a:txBody>
                    <a:bodyPr/>
                    <a:lstStyle/>
                    <a:p>
                      <a:pPr fontAlgn="base"/>
                      <a:endParaRPr lang="en-US" dirty="0">
                        <a:effectLst/>
                      </a:endParaRPr>
                    </a:p>
                  </a:txBody>
                  <a:tcPr anchor="ctr"/>
                </a:tc>
                <a:extLst>
                  <a:ext uri="{0D108BD9-81ED-4DB2-BD59-A6C34878D82A}">
                    <a16:rowId xmlns:a16="http://schemas.microsoft.com/office/drawing/2014/main" val="3081716157"/>
                  </a:ext>
                </a:extLst>
              </a:tr>
              <a:tr h="0">
                <a:tc>
                  <a:txBody>
                    <a:bodyPr/>
                    <a:lstStyle/>
                    <a:p>
                      <a:pPr fontAlgn="base"/>
                      <a:endParaRPr lang="en-US">
                        <a:effectLst/>
                      </a:endParaRPr>
                    </a:p>
                  </a:txBody>
                  <a:tcPr anchor="ctr"/>
                </a:tc>
                <a:tc>
                  <a:txBody>
                    <a:bodyPr/>
                    <a:lstStyle/>
                    <a:p>
                      <a:pPr fontAlgn="base"/>
                      <a:endParaRPr lang="en-US" dirty="0">
                        <a:effectLst/>
                      </a:endParaRPr>
                    </a:p>
                  </a:txBody>
                  <a:tcPr anchor="ctr"/>
                </a:tc>
                <a:tc>
                  <a:txBody>
                    <a:bodyPr/>
                    <a:lstStyle/>
                    <a:p>
                      <a:pPr fontAlgn="base"/>
                      <a:endParaRPr lang="en-US" dirty="0">
                        <a:effectLst/>
                      </a:endParaRPr>
                    </a:p>
                  </a:txBody>
                  <a:tcPr anchor="ctr"/>
                </a:tc>
                <a:extLst>
                  <a:ext uri="{0D108BD9-81ED-4DB2-BD59-A6C34878D82A}">
                    <a16:rowId xmlns:a16="http://schemas.microsoft.com/office/drawing/2014/main" val="671419590"/>
                  </a:ext>
                </a:extLst>
              </a:tr>
            </a:tbl>
          </a:graphicData>
        </a:graphic>
      </p:graphicFrame>
    </p:spTree>
    <p:extLst>
      <p:ext uri="{BB962C8B-B14F-4D97-AF65-F5344CB8AC3E}">
        <p14:creationId xmlns:p14="http://schemas.microsoft.com/office/powerpoint/2010/main" val="20557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FF9AE-F0E8-7837-F379-8463B96F7227}"/>
              </a:ext>
            </a:extLst>
          </p:cNvPr>
          <p:cNvSpPr txBox="1"/>
          <p:nvPr/>
        </p:nvSpPr>
        <p:spPr>
          <a:xfrm>
            <a:off x="4632066" y="217104"/>
            <a:ext cx="2927868" cy="400110"/>
          </a:xfrm>
          <a:prstGeom prst="rect">
            <a:avLst/>
          </a:prstGeom>
          <a:noFill/>
        </p:spPr>
        <p:txBody>
          <a:bodyPr wrap="square">
            <a:spAutoFit/>
          </a:bodyPr>
          <a:lstStyle/>
          <a:p>
            <a:r>
              <a:rPr lang="en-US" sz="2000" b="1" i="0" dirty="0">
                <a:solidFill>
                  <a:srgbClr val="FFC000"/>
                </a:solidFill>
                <a:effectLst/>
                <a:latin typeface="Söhne"/>
              </a:rPr>
              <a:t>Explanation of Data Types</a:t>
            </a:r>
            <a:endParaRPr lang="en-US" sz="2000" b="1" dirty="0">
              <a:solidFill>
                <a:srgbClr val="FFC000"/>
              </a:solidFill>
            </a:endParaRPr>
          </a:p>
        </p:txBody>
      </p:sp>
      <p:sp>
        <p:nvSpPr>
          <p:cNvPr id="7" name="TextBox 6">
            <a:extLst>
              <a:ext uri="{FF2B5EF4-FFF2-40B4-BE49-F238E27FC236}">
                <a16:creationId xmlns:a16="http://schemas.microsoft.com/office/drawing/2014/main" id="{8EF52798-37DC-9204-9F45-B8E30A817976}"/>
              </a:ext>
            </a:extLst>
          </p:cNvPr>
          <p:cNvSpPr txBox="1"/>
          <p:nvPr/>
        </p:nvSpPr>
        <p:spPr>
          <a:xfrm>
            <a:off x="436880" y="474345"/>
            <a:ext cx="11216640" cy="5078313"/>
          </a:xfrm>
          <a:prstGeom prst="rect">
            <a:avLst/>
          </a:prstGeom>
          <a:noFill/>
        </p:spPr>
        <p:txBody>
          <a:bodyPr wrap="square">
            <a:spAutoFit/>
          </a:bodyPr>
          <a:lstStyle/>
          <a:p>
            <a:pPr algn="l"/>
            <a:r>
              <a:rPr lang="en-US" dirty="0">
                <a:solidFill>
                  <a:schemeClr val="bg1"/>
                </a:solidFill>
                <a:latin typeface="Söhne"/>
              </a:rPr>
              <a:t>E</a:t>
            </a:r>
            <a:r>
              <a:rPr lang="en-US" b="0" i="0" dirty="0">
                <a:solidFill>
                  <a:schemeClr val="bg1"/>
                </a:solidFill>
                <a:effectLst/>
                <a:latin typeface="Söhne"/>
              </a:rPr>
              <a:t>xplanation for each data type mentioned in the comparison table:</a:t>
            </a:r>
          </a:p>
          <a:p>
            <a:pPr algn="l"/>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VARCHAR2 (Oracle) / VARCHAR (PostgreSQL):</a:t>
            </a:r>
          </a:p>
          <a:p>
            <a:pPr marL="742950" lvl="1" indent="-285750" algn="l">
              <a:buFont typeface="+mj-lt"/>
              <a:buAutoNum type="arabicPeriod"/>
            </a:pPr>
            <a:r>
              <a:rPr lang="en-US" b="0" i="0" dirty="0">
                <a:solidFill>
                  <a:schemeClr val="bg1"/>
                </a:solidFill>
                <a:effectLst/>
                <a:latin typeface="Söhne"/>
              </a:rPr>
              <a:t>Variable-length character string.</a:t>
            </a:r>
          </a:p>
          <a:p>
            <a:pPr marL="742950" lvl="1" indent="-285750" algn="l">
              <a:buFont typeface="+mj-lt"/>
              <a:buAutoNum type="arabicPeriod"/>
            </a:pPr>
            <a:r>
              <a:rPr lang="en-US" b="0" i="0" dirty="0">
                <a:solidFill>
                  <a:schemeClr val="bg1"/>
                </a:solidFill>
                <a:effectLst/>
                <a:latin typeface="Söhne"/>
              </a:rPr>
              <a:t>Stores alphanumeric characters.</a:t>
            </a:r>
          </a:p>
          <a:p>
            <a:pPr marL="742950" lvl="1" indent="-285750" algn="l">
              <a:buFont typeface="+mj-lt"/>
              <a:buAutoNum type="arabicPeriod"/>
            </a:pPr>
            <a:r>
              <a:rPr lang="en-US" b="0" i="0" dirty="0">
                <a:solidFill>
                  <a:schemeClr val="bg1"/>
                </a:solidFill>
                <a:effectLst/>
                <a:latin typeface="Söhne"/>
              </a:rPr>
              <a:t>The maximum length must be specified.</a:t>
            </a:r>
          </a:p>
          <a:p>
            <a:pPr marL="742950" lvl="1" indent="-285750" algn="l">
              <a:buFont typeface="+mj-lt"/>
              <a:buAutoNum type="arabicPeriod"/>
            </a:pPr>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NUMBER (Oracle) / NUMERIC (PostgreSQL):</a:t>
            </a:r>
          </a:p>
          <a:p>
            <a:pPr marL="742950" lvl="1" indent="-285750" algn="l">
              <a:buFont typeface="+mj-lt"/>
              <a:buAutoNum type="arabicPeriod"/>
            </a:pPr>
            <a:r>
              <a:rPr lang="en-US" b="0" i="0" dirty="0">
                <a:solidFill>
                  <a:schemeClr val="bg1"/>
                </a:solidFill>
                <a:effectLst/>
                <a:latin typeface="Söhne"/>
              </a:rPr>
              <a:t>Numeric data type for storing fixed or floating-point numbers.</a:t>
            </a:r>
          </a:p>
          <a:p>
            <a:pPr marL="742950" lvl="1" indent="-285750" algn="l">
              <a:buFont typeface="+mj-lt"/>
              <a:buAutoNum type="arabicPeriod"/>
            </a:pPr>
            <a:r>
              <a:rPr lang="en-US" b="0" i="0" dirty="0">
                <a:solidFill>
                  <a:schemeClr val="bg1"/>
                </a:solidFill>
                <a:effectLst/>
                <a:latin typeface="Söhne"/>
              </a:rPr>
              <a:t>Precision and scale can be specified to define the number of digits and decimal places.</a:t>
            </a:r>
          </a:p>
          <a:p>
            <a:pPr marL="742950" lvl="1" indent="-285750" algn="l">
              <a:buFont typeface="+mj-lt"/>
              <a:buAutoNum type="arabicPeriod"/>
            </a:pPr>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DATE (Oracle) / DATE (PostgreSQL):</a:t>
            </a:r>
          </a:p>
          <a:p>
            <a:pPr marL="742950" lvl="1" indent="-285750" algn="l">
              <a:buFont typeface="+mj-lt"/>
              <a:buAutoNum type="arabicPeriod"/>
            </a:pPr>
            <a:r>
              <a:rPr lang="en-US" b="0" i="0" dirty="0">
                <a:solidFill>
                  <a:schemeClr val="bg1"/>
                </a:solidFill>
                <a:effectLst/>
                <a:latin typeface="Söhne"/>
              </a:rPr>
              <a:t>Stores date and time values.</a:t>
            </a:r>
          </a:p>
          <a:p>
            <a:pPr marL="742950" lvl="1" indent="-285750" algn="l">
              <a:buFont typeface="+mj-lt"/>
              <a:buAutoNum type="arabicPeriod"/>
            </a:pPr>
            <a:r>
              <a:rPr lang="en-US" b="0" i="0" dirty="0">
                <a:solidFill>
                  <a:schemeClr val="bg1"/>
                </a:solidFill>
                <a:effectLst/>
                <a:latin typeface="Söhne"/>
              </a:rPr>
              <a:t>Includes year, month, day, hour, minute, and second.</a:t>
            </a:r>
          </a:p>
          <a:p>
            <a:pPr marL="742950" lvl="1" indent="-285750" algn="l">
              <a:buFont typeface="+mj-lt"/>
              <a:buAutoNum type="arabicPeriod"/>
            </a:pPr>
            <a:endParaRPr lang="en-US" b="0" i="0" dirty="0">
              <a:solidFill>
                <a:schemeClr val="bg1"/>
              </a:solidFill>
              <a:effectLst/>
              <a:latin typeface="Söhne"/>
            </a:endParaRPr>
          </a:p>
          <a:p>
            <a:pPr algn="l">
              <a:buFont typeface="+mj-lt"/>
              <a:buAutoNum type="arabicPeriod"/>
            </a:pPr>
            <a:r>
              <a:rPr lang="en-US" b="0" i="0" dirty="0">
                <a:solidFill>
                  <a:schemeClr val="bg1"/>
                </a:solidFill>
                <a:effectLst/>
                <a:latin typeface="Söhne"/>
              </a:rPr>
              <a:t>CLOB (Oracle) / TEXT (PostgreSQL):</a:t>
            </a:r>
          </a:p>
          <a:p>
            <a:pPr marL="742950" lvl="1" indent="-285750" algn="l">
              <a:buFont typeface="+mj-lt"/>
              <a:buAutoNum type="arabicPeriod"/>
            </a:pPr>
            <a:r>
              <a:rPr lang="en-US" b="0" i="0" dirty="0">
                <a:solidFill>
                  <a:schemeClr val="bg1"/>
                </a:solidFill>
                <a:effectLst/>
                <a:latin typeface="Söhne"/>
              </a:rPr>
              <a:t>Character large object data type.</a:t>
            </a:r>
          </a:p>
          <a:p>
            <a:pPr marL="742950" lvl="1" indent="-285750" algn="l">
              <a:buFont typeface="+mj-lt"/>
              <a:buAutoNum type="arabicPeriod"/>
            </a:pPr>
            <a:r>
              <a:rPr lang="en-US" b="0" i="0" dirty="0">
                <a:solidFill>
                  <a:schemeClr val="bg1"/>
                </a:solidFill>
                <a:effectLst/>
                <a:latin typeface="Söhne"/>
              </a:rPr>
              <a:t>Stores large text values, such as documents or lengthy strings.</a:t>
            </a:r>
          </a:p>
        </p:txBody>
      </p:sp>
    </p:spTree>
    <p:extLst>
      <p:ext uri="{BB962C8B-B14F-4D97-AF65-F5344CB8AC3E}">
        <p14:creationId xmlns:p14="http://schemas.microsoft.com/office/powerpoint/2010/main" val="25528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1937950-B549-3712-8866-13EA14EFACC9}"/>
              </a:ext>
            </a:extLst>
          </p:cNvPr>
          <p:cNvSpPr txBox="1"/>
          <p:nvPr/>
        </p:nvSpPr>
        <p:spPr>
          <a:xfrm>
            <a:off x="375920" y="182384"/>
            <a:ext cx="11440160" cy="5909310"/>
          </a:xfrm>
          <a:prstGeom prst="rect">
            <a:avLst/>
          </a:prstGeom>
          <a:noFill/>
        </p:spPr>
        <p:txBody>
          <a:bodyPr wrap="square">
            <a:spAutoFit/>
          </a:bodyPr>
          <a:lstStyle/>
          <a:p>
            <a:pPr algn="l"/>
            <a:r>
              <a:rPr lang="en-US" b="0" i="0" dirty="0">
                <a:solidFill>
                  <a:schemeClr val="bg1"/>
                </a:solidFill>
                <a:effectLst/>
                <a:latin typeface="Söhne"/>
              </a:rPr>
              <a:t>5.BLOB (Oracle) / BYTEA (PostgreSQL):</a:t>
            </a:r>
          </a:p>
          <a:p>
            <a:pPr marL="742950" lvl="1" indent="-285750" algn="l">
              <a:buFont typeface="+mj-lt"/>
              <a:buAutoNum type="arabicPeriod"/>
            </a:pPr>
            <a:r>
              <a:rPr lang="en-US" b="0" i="0" dirty="0">
                <a:solidFill>
                  <a:schemeClr val="bg1"/>
                </a:solidFill>
                <a:effectLst/>
                <a:latin typeface="Söhne"/>
              </a:rPr>
              <a:t>Binary large object data type.</a:t>
            </a:r>
          </a:p>
          <a:p>
            <a:pPr marL="742950" lvl="1" indent="-285750" algn="l">
              <a:buFont typeface="+mj-lt"/>
              <a:buAutoNum type="arabicPeriod"/>
            </a:pPr>
            <a:r>
              <a:rPr lang="en-US" b="0" i="0" dirty="0">
                <a:solidFill>
                  <a:schemeClr val="bg1"/>
                </a:solidFill>
                <a:effectLst/>
                <a:latin typeface="Söhne"/>
              </a:rPr>
              <a:t>Stores binary data, such as images or multimedia files.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6.TIMESTAMP (Oracle) / TIMESTAMP (PostgreSQL):</a:t>
            </a:r>
          </a:p>
          <a:p>
            <a:pPr marL="742950" lvl="1" indent="-285750" algn="l">
              <a:buFont typeface="+mj-lt"/>
              <a:buAutoNum type="arabicPeriod"/>
            </a:pPr>
            <a:r>
              <a:rPr lang="en-US" b="0" i="0" dirty="0">
                <a:solidFill>
                  <a:schemeClr val="bg1"/>
                </a:solidFill>
                <a:effectLst/>
                <a:latin typeface="Söhne"/>
              </a:rPr>
              <a:t>Stores date and time values with fractional seconds precision.</a:t>
            </a:r>
          </a:p>
          <a:p>
            <a:pPr marL="742950" lvl="1" indent="-285750" algn="l">
              <a:buFont typeface="+mj-lt"/>
              <a:buAutoNum type="arabicPeriod"/>
            </a:pPr>
            <a:r>
              <a:rPr lang="en-US" b="0" i="0" dirty="0">
                <a:solidFill>
                  <a:schemeClr val="bg1"/>
                </a:solidFill>
                <a:effectLst/>
                <a:latin typeface="Söhne"/>
              </a:rPr>
              <a:t>Includes year, month, day, hour, minute, second, and fractional seconds.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7.INTERVAL (Oracle) / INTERVAL (PostgreSQL):</a:t>
            </a:r>
          </a:p>
          <a:p>
            <a:pPr marL="742950" lvl="1" indent="-285750" algn="l">
              <a:buFont typeface="+mj-lt"/>
              <a:buAutoNum type="arabicPeriod"/>
            </a:pPr>
            <a:r>
              <a:rPr lang="en-US" b="0" i="0" dirty="0">
                <a:solidFill>
                  <a:schemeClr val="bg1"/>
                </a:solidFill>
                <a:effectLst/>
                <a:latin typeface="Söhne"/>
              </a:rPr>
              <a:t>Stores a period of time.</a:t>
            </a:r>
          </a:p>
          <a:p>
            <a:pPr marL="742950" lvl="1" indent="-285750" algn="l">
              <a:buFont typeface="+mj-lt"/>
              <a:buAutoNum type="arabicPeriod"/>
            </a:pPr>
            <a:r>
              <a:rPr lang="en-US" b="0" i="0" dirty="0">
                <a:solidFill>
                  <a:schemeClr val="bg1"/>
                </a:solidFill>
                <a:effectLst/>
                <a:latin typeface="Söhne"/>
              </a:rPr>
              <a:t>Allows calculations and operations on time intervals.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8.BOOLEAN (Oracle) / BOOLEAN (PostgreSQL):</a:t>
            </a:r>
          </a:p>
          <a:p>
            <a:pPr marL="742950" lvl="1" indent="-285750" algn="l">
              <a:buFont typeface="+mj-lt"/>
              <a:buAutoNum type="arabicPeriod"/>
            </a:pPr>
            <a:r>
              <a:rPr lang="en-US" b="0" i="0" dirty="0">
                <a:solidFill>
                  <a:schemeClr val="bg1"/>
                </a:solidFill>
                <a:effectLst/>
                <a:latin typeface="Söhne"/>
              </a:rPr>
              <a:t>Stores </a:t>
            </a:r>
            <a:r>
              <a:rPr lang="en-US" b="0" i="0" dirty="0" err="1">
                <a:solidFill>
                  <a:schemeClr val="bg1"/>
                </a:solidFill>
                <a:effectLst/>
                <a:latin typeface="Söhne"/>
              </a:rPr>
              <a:t>boolean</a:t>
            </a:r>
            <a:r>
              <a:rPr lang="en-US" b="0" i="0" dirty="0">
                <a:solidFill>
                  <a:schemeClr val="bg1"/>
                </a:solidFill>
                <a:effectLst/>
                <a:latin typeface="Söhne"/>
              </a:rPr>
              <a:t> values (true or false).</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9.INTEGER (Oracle) / INTEGER (PostgreSQL):</a:t>
            </a:r>
          </a:p>
          <a:p>
            <a:pPr marL="742950" lvl="1" indent="-285750" algn="l">
              <a:buFont typeface="+mj-lt"/>
              <a:buAutoNum type="arabicPeriod"/>
            </a:pPr>
            <a:r>
              <a:rPr lang="en-US" b="0" i="0" dirty="0">
                <a:solidFill>
                  <a:schemeClr val="bg1"/>
                </a:solidFill>
                <a:effectLst/>
                <a:latin typeface="Söhne"/>
              </a:rPr>
              <a:t>Stores whole numbers.</a:t>
            </a:r>
          </a:p>
          <a:p>
            <a:pPr marL="742950" lvl="1" indent="-285750" algn="l">
              <a:buFont typeface="+mj-lt"/>
              <a:buAutoNum type="arabicPeriod"/>
            </a:pPr>
            <a:r>
              <a:rPr lang="en-US" b="0" i="0" dirty="0">
                <a:solidFill>
                  <a:schemeClr val="bg1"/>
                </a:solidFill>
                <a:effectLst/>
                <a:latin typeface="Söhne"/>
              </a:rPr>
              <a:t>Range of values depends on the data type size.</a:t>
            </a:r>
          </a:p>
          <a:p>
            <a:pPr algn="l"/>
            <a:r>
              <a:rPr lang="en-US" b="0" i="0" dirty="0">
                <a:solidFill>
                  <a:schemeClr val="bg1"/>
                </a:solidFill>
                <a:effectLst/>
                <a:latin typeface="Söhne"/>
              </a:rPr>
              <a:t>10.DECIMAL (Oracle) / DECIMAL (PostgreSQL):</a:t>
            </a:r>
          </a:p>
          <a:p>
            <a:pPr marL="742950" lvl="1" indent="-285750" algn="l">
              <a:buFont typeface="+mj-lt"/>
              <a:buAutoNum type="arabicPeriod"/>
            </a:pPr>
            <a:r>
              <a:rPr lang="en-US" b="0" i="0" dirty="0">
                <a:solidFill>
                  <a:schemeClr val="bg1"/>
                </a:solidFill>
                <a:effectLst/>
                <a:latin typeface="Söhne"/>
              </a:rPr>
              <a:t>Fixed-point decimal number.</a:t>
            </a:r>
          </a:p>
          <a:p>
            <a:pPr marL="742950" lvl="1" indent="-285750" algn="l">
              <a:buFont typeface="+mj-lt"/>
              <a:buAutoNum type="arabicPeriod"/>
            </a:pPr>
            <a:r>
              <a:rPr lang="en-US" b="0" i="0" dirty="0">
                <a:solidFill>
                  <a:schemeClr val="bg1"/>
                </a:solidFill>
                <a:effectLst/>
                <a:latin typeface="Söhne"/>
              </a:rPr>
              <a:t>Precision and scale can be specified.</a:t>
            </a:r>
          </a:p>
        </p:txBody>
      </p:sp>
    </p:spTree>
    <p:extLst>
      <p:ext uri="{BB962C8B-B14F-4D97-AF65-F5344CB8AC3E}">
        <p14:creationId xmlns:p14="http://schemas.microsoft.com/office/powerpoint/2010/main" val="162583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3B8277-9551-AF1F-CC3B-CB13DAC919F9}"/>
              </a:ext>
            </a:extLst>
          </p:cNvPr>
          <p:cNvSpPr txBox="1"/>
          <p:nvPr/>
        </p:nvSpPr>
        <p:spPr>
          <a:xfrm>
            <a:off x="711200" y="256183"/>
            <a:ext cx="11064240" cy="5355312"/>
          </a:xfrm>
          <a:prstGeom prst="rect">
            <a:avLst/>
          </a:prstGeom>
          <a:noFill/>
        </p:spPr>
        <p:txBody>
          <a:bodyPr wrap="square">
            <a:spAutoFit/>
          </a:bodyPr>
          <a:lstStyle/>
          <a:p>
            <a:pPr algn="l"/>
            <a:r>
              <a:rPr lang="en-US" b="0" i="0" dirty="0">
                <a:solidFill>
                  <a:schemeClr val="bg1"/>
                </a:solidFill>
                <a:effectLst/>
                <a:latin typeface="Söhne"/>
              </a:rPr>
              <a:t>11.FLOAT (Oracle) / FLOAT (PostgreSQL):</a:t>
            </a:r>
          </a:p>
          <a:p>
            <a:pPr marL="742950" lvl="1" indent="-285750" algn="l">
              <a:buFont typeface="+mj-lt"/>
              <a:buAutoNum type="arabicPeriod"/>
            </a:pPr>
            <a:r>
              <a:rPr lang="en-US" b="0" i="0" dirty="0">
                <a:solidFill>
                  <a:schemeClr val="bg1"/>
                </a:solidFill>
                <a:effectLst/>
                <a:latin typeface="Söhne"/>
              </a:rPr>
              <a:t>Floating-point number.</a:t>
            </a:r>
          </a:p>
          <a:p>
            <a:pPr marL="742950" lvl="1" indent="-285750" algn="l">
              <a:buFont typeface="+mj-lt"/>
              <a:buAutoNum type="arabicPeriod"/>
            </a:pPr>
            <a:r>
              <a:rPr lang="en-US" b="0" i="0" dirty="0">
                <a:solidFill>
                  <a:schemeClr val="bg1"/>
                </a:solidFill>
                <a:effectLst/>
                <a:latin typeface="Söhne"/>
              </a:rPr>
              <a:t>Stores approximate values.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12.CHAR (Oracle) / CHAR (PostgreSQL):</a:t>
            </a:r>
          </a:p>
          <a:p>
            <a:pPr marL="742950" lvl="1" indent="-285750" algn="l">
              <a:buFont typeface="+mj-lt"/>
              <a:buAutoNum type="arabicPeriod"/>
            </a:pPr>
            <a:r>
              <a:rPr lang="en-US" b="0" i="0" dirty="0">
                <a:solidFill>
                  <a:schemeClr val="bg1"/>
                </a:solidFill>
                <a:effectLst/>
                <a:latin typeface="Söhne"/>
              </a:rPr>
              <a:t>Fixed-length character string.</a:t>
            </a:r>
          </a:p>
          <a:p>
            <a:pPr marL="742950" lvl="1" indent="-285750" algn="l">
              <a:buFont typeface="+mj-lt"/>
              <a:buAutoNum type="arabicPeriod"/>
            </a:pPr>
            <a:r>
              <a:rPr lang="en-US" b="0" i="0" dirty="0">
                <a:solidFill>
                  <a:schemeClr val="bg1"/>
                </a:solidFill>
                <a:effectLst/>
                <a:latin typeface="Söhne"/>
              </a:rPr>
              <a:t>Pads the value with spaces to the specified length.</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13.NCHAR (Oracle) / CHAR (PostgreSQL):</a:t>
            </a:r>
          </a:p>
          <a:p>
            <a:pPr marL="742950" lvl="1" indent="-285750" algn="l">
              <a:buFont typeface="+mj-lt"/>
              <a:buAutoNum type="arabicPeriod"/>
            </a:pPr>
            <a:r>
              <a:rPr lang="en-US" b="0" i="0" dirty="0">
                <a:solidFill>
                  <a:schemeClr val="bg1"/>
                </a:solidFill>
                <a:effectLst/>
                <a:latin typeface="Söhne"/>
              </a:rPr>
              <a:t>Fixed-length Unicode character string.</a:t>
            </a:r>
          </a:p>
          <a:p>
            <a:pPr marL="742950" lvl="1" indent="-285750" algn="l">
              <a:buFont typeface="+mj-lt"/>
              <a:buAutoNum type="arabicPeriod"/>
            </a:pPr>
            <a:r>
              <a:rPr lang="en-US" b="0" i="0" dirty="0">
                <a:solidFill>
                  <a:schemeClr val="bg1"/>
                </a:solidFill>
                <a:effectLst/>
                <a:latin typeface="Söhne"/>
              </a:rPr>
              <a:t>Supports storing characters from various languages.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14.LONG (Oracle) / TEXT (PostgreSQL):</a:t>
            </a:r>
          </a:p>
          <a:p>
            <a:pPr marL="742950" lvl="1" indent="-285750" algn="l">
              <a:buFont typeface="+mj-lt"/>
              <a:buAutoNum type="arabicPeriod"/>
            </a:pPr>
            <a:r>
              <a:rPr lang="en-US" b="0" i="0" dirty="0">
                <a:solidFill>
                  <a:schemeClr val="bg1"/>
                </a:solidFill>
                <a:effectLst/>
                <a:latin typeface="Söhne"/>
              </a:rPr>
              <a:t>Variable-length character string.</a:t>
            </a:r>
          </a:p>
          <a:p>
            <a:pPr marL="742950" lvl="1" indent="-285750" algn="l">
              <a:buFont typeface="+mj-lt"/>
              <a:buAutoNum type="arabicPeriod"/>
            </a:pPr>
            <a:r>
              <a:rPr lang="en-US" b="0" i="0" dirty="0">
                <a:solidFill>
                  <a:schemeClr val="bg1"/>
                </a:solidFill>
                <a:effectLst/>
                <a:latin typeface="Söhne"/>
              </a:rPr>
              <a:t>Stores large text values.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15.RAW (Oracle) / BYTEA (PostgreSQL):</a:t>
            </a:r>
          </a:p>
          <a:p>
            <a:pPr marL="742950" lvl="1" indent="-285750" algn="l">
              <a:buFont typeface="+mj-lt"/>
              <a:buAutoNum type="arabicPeriod"/>
            </a:pPr>
            <a:r>
              <a:rPr lang="en-US" b="0" i="0" dirty="0">
                <a:solidFill>
                  <a:schemeClr val="bg1"/>
                </a:solidFill>
                <a:effectLst/>
                <a:latin typeface="Söhne"/>
              </a:rPr>
              <a:t>Variable-length binary data.</a:t>
            </a:r>
          </a:p>
          <a:p>
            <a:pPr marL="742950" lvl="1" indent="-285750" algn="l">
              <a:buFont typeface="+mj-lt"/>
              <a:buAutoNum type="arabicPeriod"/>
            </a:pPr>
            <a:r>
              <a:rPr lang="en-US" b="0" i="0" dirty="0">
                <a:solidFill>
                  <a:schemeClr val="bg1"/>
                </a:solidFill>
                <a:effectLst/>
                <a:latin typeface="Söhne"/>
              </a:rPr>
              <a:t>Stores binary values, such as images or binary files.</a:t>
            </a:r>
          </a:p>
        </p:txBody>
      </p:sp>
    </p:spTree>
    <p:extLst>
      <p:ext uri="{BB962C8B-B14F-4D97-AF65-F5344CB8AC3E}">
        <p14:creationId xmlns:p14="http://schemas.microsoft.com/office/powerpoint/2010/main" val="415543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48BFC-27E4-5D57-0F37-F13ABDF1F707}"/>
              </a:ext>
            </a:extLst>
          </p:cNvPr>
          <p:cNvSpPr txBox="1"/>
          <p:nvPr/>
        </p:nvSpPr>
        <p:spPr>
          <a:xfrm>
            <a:off x="563880" y="396855"/>
            <a:ext cx="11064240" cy="5632311"/>
          </a:xfrm>
          <a:prstGeom prst="rect">
            <a:avLst/>
          </a:prstGeom>
          <a:noFill/>
        </p:spPr>
        <p:txBody>
          <a:bodyPr wrap="square">
            <a:spAutoFit/>
          </a:bodyPr>
          <a:lstStyle/>
          <a:p>
            <a:pPr algn="l"/>
            <a:r>
              <a:rPr lang="en-US" b="0" i="0" dirty="0">
                <a:solidFill>
                  <a:schemeClr val="bg1"/>
                </a:solidFill>
                <a:effectLst/>
                <a:latin typeface="Söhne"/>
              </a:rPr>
              <a:t>16.BINARY_FLOAT (Oracle) / REAL (PostgreSQL):</a:t>
            </a:r>
          </a:p>
          <a:p>
            <a:pPr marL="742950" lvl="1" indent="-285750" algn="l">
              <a:buFont typeface="+mj-lt"/>
              <a:buAutoNum type="arabicPeriod"/>
            </a:pPr>
            <a:r>
              <a:rPr lang="en-US" b="0" i="0" dirty="0">
                <a:solidFill>
                  <a:schemeClr val="bg1"/>
                </a:solidFill>
                <a:effectLst/>
                <a:latin typeface="Söhne"/>
              </a:rPr>
              <a:t>Single-precision floating-point number.</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17.BINARY_DOUBLE (Oracle) / DOUBLE PRECISION (PostgreSQL):</a:t>
            </a:r>
          </a:p>
          <a:p>
            <a:pPr marL="742950" lvl="1" indent="-285750" algn="l">
              <a:buFont typeface="+mj-lt"/>
              <a:buAutoNum type="arabicPeriod"/>
            </a:pPr>
            <a:r>
              <a:rPr lang="en-US" b="0" i="0" dirty="0">
                <a:solidFill>
                  <a:schemeClr val="bg1"/>
                </a:solidFill>
                <a:effectLst/>
                <a:latin typeface="Söhne"/>
              </a:rPr>
              <a:t>Double-precision floating-point number.</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18.TIMESTAMP(6) (Oracle) / TIMESTAMP(6) (PostgreSQL):</a:t>
            </a:r>
          </a:p>
          <a:p>
            <a:pPr marL="742950" lvl="1" indent="-285750" algn="l">
              <a:buFont typeface="+mj-lt"/>
              <a:buAutoNum type="arabicPeriod"/>
            </a:pPr>
            <a:r>
              <a:rPr lang="en-US" b="0" i="0" dirty="0">
                <a:solidFill>
                  <a:schemeClr val="bg1"/>
                </a:solidFill>
                <a:effectLst/>
                <a:latin typeface="Söhne"/>
              </a:rPr>
              <a:t>Stores date and time values with fractional seconds precision.</a:t>
            </a:r>
          </a:p>
          <a:p>
            <a:pPr marL="742950" lvl="1" indent="-285750" algn="l">
              <a:buFont typeface="+mj-lt"/>
              <a:buAutoNum type="arabicPeriod"/>
            </a:pPr>
            <a:r>
              <a:rPr lang="en-US" b="0" i="0" dirty="0">
                <a:solidFill>
                  <a:schemeClr val="bg1"/>
                </a:solidFill>
                <a:effectLst/>
                <a:latin typeface="Söhne"/>
              </a:rPr>
              <a:t>Includes year, month, day, hour, minute, second, and fractional seconds.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19.TIME (Oracle) / TIME (PostgreSQL):</a:t>
            </a:r>
          </a:p>
          <a:p>
            <a:pPr marL="742950" lvl="1" indent="-285750" algn="l">
              <a:buFont typeface="+mj-lt"/>
              <a:buAutoNum type="arabicPeriod"/>
            </a:pPr>
            <a:r>
              <a:rPr lang="en-US" b="0" i="0" dirty="0">
                <a:solidFill>
                  <a:schemeClr val="bg1"/>
                </a:solidFill>
                <a:effectLst/>
                <a:latin typeface="Söhne"/>
              </a:rPr>
              <a:t>Stores time values.</a:t>
            </a:r>
          </a:p>
          <a:p>
            <a:pPr marL="742950" lvl="1" indent="-285750" algn="l">
              <a:buFont typeface="+mj-lt"/>
              <a:buAutoNum type="arabicPeriod"/>
            </a:pPr>
            <a:r>
              <a:rPr lang="en-US" b="0" i="0" dirty="0">
                <a:solidFill>
                  <a:schemeClr val="bg1"/>
                </a:solidFill>
                <a:effectLst/>
                <a:latin typeface="Söhne"/>
              </a:rPr>
              <a:t>Includes hour, minute, second, and fractional seconds.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20.INTERVAL YEAR TO MONTH (Oracle) / INTERVAL YEAR TO MONTH (PostgreSQL):</a:t>
            </a:r>
          </a:p>
          <a:p>
            <a:pPr marL="742950" lvl="1" indent="-285750" algn="l">
              <a:buFont typeface="+mj-lt"/>
              <a:buAutoNum type="arabicPeriod"/>
            </a:pPr>
            <a:r>
              <a:rPr lang="en-US" b="0" i="0" dirty="0">
                <a:solidFill>
                  <a:schemeClr val="bg1"/>
                </a:solidFill>
                <a:effectLst/>
                <a:latin typeface="Söhne"/>
              </a:rPr>
              <a:t>Stores an interval of years and months.</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21.XMLTYPE (Oracle) / XML (PostgreSQL):</a:t>
            </a:r>
          </a:p>
          <a:p>
            <a:pPr marL="742950" lvl="1" indent="-285750" algn="l">
              <a:buFont typeface="+mj-lt"/>
              <a:buAutoNum type="arabicPeriod"/>
            </a:pPr>
            <a:r>
              <a:rPr lang="en-US" b="0" i="0" dirty="0">
                <a:solidFill>
                  <a:schemeClr val="bg1"/>
                </a:solidFill>
                <a:effectLst/>
                <a:latin typeface="Söhne"/>
              </a:rPr>
              <a:t>Stores XML data.</a:t>
            </a:r>
          </a:p>
          <a:p>
            <a:pPr lvl="1" algn="l"/>
            <a:endParaRPr lang="en-US" b="0" i="0" dirty="0">
              <a:solidFill>
                <a:schemeClr val="bg1"/>
              </a:solidFill>
              <a:effectLst/>
              <a:latin typeface="Söhne"/>
            </a:endParaRPr>
          </a:p>
        </p:txBody>
      </p:sp>
    </p:spTree>
    <p:extLst>
      <p:ext uri="{BB962C8B-B14F-4D97-AF65-F5344CB8AC3E}">
        <p14:creationId xmlns:p14="http://schemas.microsoft.com/office/powerpoint/2010/main" val="310541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D6457-A37F-C1B8-FF50-7AA206027139}"/>
              </a:ext>
            </a:extLst>
          </p:cNvPr>
          <p:cNvSpPr txBox="1"/>
          <p:nvPr/>
        </p:nvSpPr>
        <p:spPr>
          <a:xfrm>
            <a:off x="701040" y="594698"/>
            <a:ext cx="10637520" cy="2585323"/>
          </a:xfrm>
          <a:prstGeom prst="rect">
            <a:avLst/>
          </a:prstGeom>
          <a:noFill/>
        </p:spPr>
        <p:txBody>
          <a:bodyPr wrap="square">
            <a:spAutoFit/>
          </a:bodyPr>
          <a:lstStyle/>
          <a:p>
            <a:pPr algn="l"/>
            <a:r>
              <a:rPr lang="en-US" b="0" i="0" dirty="0">
                <a:solidFill>
                  <a:schemeClr val="bg1"/>
                </a:solidFill>
                <a:effectLst/>
                <a:latin typeface="Söhne"/>
              </a:rPr>
              <a:t>22.BFILE (Oracle) / BYTEA (PostgreSQL):</a:t>
            </a:r>
          </a:p>
          <a:p>
            <a:pPr marL="742950" lvl="1" indent="-285750" algn="l">
              <a:buFont typeface="+mj-lt"/>
              <a:buAutoNum type="arabicPeriod"/>
            </a:pPr>
            <a:r>
              <a:rPr lang="en-US" b="0" i="0" dirty="0">
                <a:solidFill>
                  <a:schemeClr val="bg1"/>
                </a:solidFill>
                <a:effectLst/>
                <a:latin typeface="Söhne"/>
              </a:rPr>
              <a:t>Stores binary file data.</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23.UROWID (Oracle) / OID (PostgreSQL):</a:t>
            </a:r>
          </a:p>
          <a:p>
            <a:pPr marL="742950" lvl="1" indent="-285750" algn="l">
              <a:buFont typeface="+mj-lt"/>
              <a:buAutoNum type="arabicPeriod"/>
            </a:pPr>
            <a:r>
              <a:rPr lang="en-US" b="0" i="0" dirty="0">
                <a:solidFill>
                  <a:schemeClr val="bg1"/>
                </a:solidFill>
                <a:effectLst/>
                <a:latin typeface="Söhne"/>
              </a:rPr>
              <a:t>Universal row identifier.</a:t>
            </a:r>
          </a:p>
          <a:p>
            <a:pPr marL="742950" lvl="1" indent="-285750" algn="l">
              <a:buFont typeface="+mj-lt"/>
              <a:buAutoNum type="arabicPeriod"/>
            </a:pPr>
            <a:r>
              <a:rPr lang="en-US" b="0" i="0" dirty="0">
                <a:solidFill>
                  <a:schemeClr val="bg1"/>
                </a:solidFill>
                <a:effectLst/>
                <a:latin typeface="Söhne"/>
              </a:rPr>
              <a:t>Stores a unique identifier for a row in a table.</a:t>
            </a:r>
          </a:p>
          <a:p>
            <a:pPr marL="742950" lvl="1" indent="-285750" algn="l">
              <a:buFont typeface="+mj-lt"/>
              <a:buAutoNum type="arabicPeriod"/>
            </a:pPr>
            <a:endParaRPr lang="en-US" b="0" i="0" dirty="0">
              <a:solidFill>
                <a:schemeClr val="bg1"/>
              </a:solidFill>
              <a:effectLst/>
              <a:latin typeface="Söhne"/>
            </a:endParaRPr>
          </a:p>
          <a:p>
            <a:pPr algn="l"/>
            <a:r>
              <a:rPr lang="en-US" b="0" i="0" dirty="0">
                <a:solidFill>
                  <a:schemeClr val="bg1"/>
                </a:solidFill>
                <a:effectLst/>
                <a:latin typeface="Söhne"/>
              </a:rPr>
              <a:t>24.JSON (Oracle) / JSON (PostgreSQL):</a:t>
            </a:r>
          </a:p>
          <a:p>
            <a:pPr marL="742950" lvl="1" indent="-285750" algn="l">
              <a:buFont typeface="+mj-lt"/>
              <a:buAutoNum type="arabicPeriod"/>
            </a:pPr>
            <a:r>
              <a:rPr lang="en-US" b="0" i="0" dirty="0">
                <a:solidFill>
                  <a:schemeClr val="bg1"/>
                </a:solidFill>
                <a:effectLst/>
                <a:latin typeface="Söhne"/>
              </a:rPr>
              <a:t>Stores JSON (JavaScript Object Notation) data.</a:t>
            </a:r>
          </a:p>
        </p:txBody>
      </p:sp>
    </p:spTree>
    <p:extLst>
      <p:ext uri="{BB962C8B-B14F-4D97-AF65-F5344CB8AC3E}">
        <p14:creationId xmlns:p14="http://schemas.microsoft.com/office/powerpoint/2010/main" val="69049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83785</TotalTime>
  <Words>1680</Words>
  <Application>Microsoft Office PowerPoint</Application>
  <PresentationFormat>Widescreen</PresentationFormat>
  <Paragraphs>196</Paragraphs>
  <Slides>11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Calibri</vt:lpstr>
      <vt:lpstr>Calibri Light</vt:lpstr>
      <vt:lpstr>Söhne</vt:lpstr>
      <vt:lpstr>Office Theme</vt:lpstr>
      <vt:lpstr>1_Title-and-content_DB</vt:lpstr>
      <vt:lpstr>Title-and-content_DB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chandrika c</cp:lastModifiedBy>
  <cp:revision>2761</cp:revision>
  <dcterms:created xsi:type="dcterms:W3CDTF">2020-03-23T21:46:17Z</dcterms:created>
  <dcterms:modified xsi:type="dcterms:W3CDTF">2023-06-24T15:27:12Z</dcterms:modified>
</cp:coreProperties>
</file>