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1"/>
    <p:sldMasterId id="2147483830" r:id="rId2"/>
    <p:sldMasterId id="2147483662" r:id="rId3"/>
  </p:sldMasterIdLst>
  <p:notesMasterIdLst>
    <p:notesMasterId r:id="rId28"/>
  </p:notesMasterIdLst>
  <p:sldIdLst>
    <p:sldId id="670" r:id="rId4"/>
    <p:sldId id="668" r:id="rId5"/>
    <p:sldId id="671" r:id="rId6"/>
    <p:sldId id="672" r:id="rId7"/>
    <p:sldId id="680" r:id="rId8"/>
    <p:sldId id="684" r:id="rId9"/>
    <p:sldId id="685" r:id="rId10"/>
    <p:sldId id="686" r:id="rId11"/>
    <p:sldId id="687" r:id="rId12"/>
    <p:sldId id="688" r:id="rId13"/>
    <p:sldId id="689" r:id="rId14"/>
    <p:sldId id="690" r:id="rId15"/>
    <p:sldId id="691" r:id="rId16"/>
    <p:sldId id="692" r:id="rId17"/>
    <p:sldId id="693" r:id="rId18"/>
    <p:sldId id="694" r:id="rId19"/>
    <p:sldId id="695" r:id="rId20"/>
    <p:sldId id="696" r:id="rId21"/>
    <p:sldId id="697" r:id="rId22"/>
    <p:sldId id="698" r:id="rId23"/>
    <p:sldId id="699" r:id="rId24"/>
    <p:sldId id="700" r:id="rId25"/>
    <p:sldId id="701" r:id="rId26"/>
    <p:sldId id="702"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Presentation" id="{CE059F9E-C46A-B547-B2F2-24DE96B4FEB2}">
          <p14:sldIdLst>
            <p14:sldId id="670"/>
            <p14:sldId id="668"/>
            <p14:sldId id="671"/>
            <p14:sldId id="672"/>
            <p14:sldId id="680"/>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Lst>
        </p14:section>
        <p14:section name="Icons and Directions" id="{290A75C9-8BB9-4D1E-8B9F-949F62A27420}">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2" clrIdx="0">
    <p:extLst>
      <p:ext uri="{19B8F6BF-5375-455C-9EA6-DF929625EA0E}">
        <p15:presenceInfo xmlns:p15="http://schemas.microsoft.com/office/powerpoint/2012/main" userId="Microsoft Office User" providerId="None"/>
      </p:ext>
    </p:extLst>
  </p:cmAuthor>
  <p:cmAuthor id="2" name="Barnes, Guy" initials="BG" lastIdx="2" clrIdx="1">
    <p:extLst>
      <p:ext uri="{19B8F6BF-5375-455C-9EA6-DF929625EA0E}">
        <p15:presenceInfo xmlns:p15="http://schemas.microsoft.com/office/powerpoint/2012/main" userId="S-1-5-21-1407069837-2091007605-538272213-49999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DE2"/>
    <a:srgbClr val="509BBC"/>
    <a:srgbClr val="3E89CE"/>
    <a:srgbClr val="FFFFFF"/>
    <a:srgbClr val="232F3E"/>
    <a:srgbClr val="00A1C9"/>
    <a:srgbClr val="8FA7C4"/>
    <a:srgbClr val="A166FF"/>
    <a:srgbClr val="444D58"/>
    <a:srgbClr val="FF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52291" autoAdjust="0"/>
  </p:normalViewPr>
  <p:slideViewPr>
    <p:cSldViewPr snapToGrid="0" snapToObjects="1">
      <p:cViewPr varScale="1">
        <p:scale>
          <a:sx n="82" d="100"/>
          <a:sy n="82" d="100"/>
        </p:scale>
        <p:origin x="744" y="72"/>
      </p:cViewPr>
      <p:guideLst>
        <p:guide orient="horz" pos="744"/>
        <p:guide pos="1872"/>
        <p:guide pos="4176"/>
        <p:guide pos="5496"/>
        <p:guide orient="horz" pos="1224"/>
        <p:guide orient="horz" pos="3624"/>
        <p:guide orient="horz" pos="20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6/29/2023</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50000"/>
              </a:lnSpc>
              <a:spcBef>
                <a:spcPts val="0"/>
              </a:spcBef>
              <a:spcAft>
                <a:spcPts val="0"/>
              </a:spcAft>
              <a:buFont typeface="Symbol" panose="05050102010706020507" pitchFamily="18" charset="2"/>
              <a:buChar char=""/>
            </a:pPr>
            <a:r>
              <a:rPr lang="en-US" sz="1200" b="1" dirty="0">
                <a:effectLst/>
                <a:latin typeface="Amazon Ember Display Medium" panose="020F0603020204020204" pitchFamily="34" charset="0"/>
                <a:ea typeface="Calibri" panose="020F0502020204030204" pitchFamily="34" charset="0"/>
                <a:cs typeface="Arial" panose="020B0604020202020204" pitchFamily="34" charset="0"/>
              </a:rPr>
              <a:t>https://cloudreadiness.amazonaws.com/#/cart</a:t>
            </a:r>
          </a:p>
          <a:p>
            <a:pPr marL="342900" marR="0" lvl="0" indent="-342900" rtl="0">
              <a:lnSpc>
                <a:spcPct val="150000"/>
              </a:lnSpc>
              <a:spcBef>
                <a:spcPts val="0"/>
              </a:spcBef>
              <a:spcAft>
                <a:spcPts val="0"/>
              </a:spcAft>
              <a:buFont typeface="Symbol" panose="05050102010706020507" pitchFamily="18" charset="2"/>
              <a:buChar char=""/>
            </a:pPr>
            <a:r>
              <a:rPr lang="en-US" sz="1200" b="1" dirty="0">
                <a:effectLst/>
                <a:latin typeface="Amazon Ember Display Medium" panose="020F0603020204020204" pitchFamily="34" charset="0"/>
                <a:ea typeface="Calibri" panose="020F0502020204030204" pitchFamily="34" charset="0"/>
                <a:cs typeface="Arial" panose="020B0604020202020204" pitchFamily="34" charset="0"/>
              </a:rPr>
              <a:t>AWS Cloud Adoption Readiness Tool (</a:t>
            </a:r>
            <a:r>
              <a:rPr lang="en-US" sz="1200" b="1" u="sng" dirty="0">
                <a:solidFill>
                  <a:srgbClr val="0563C1"/>
                </a:solidFill>
                <a:effectLst/>
                <a:latin typeface="Amazon Ember Display Medium" panose="020F0603020204020204" pitchFamily="34" charset="0"/>
                <a:ea typeface="Calibri" panose="020F0502020204030204" pitchFamily="34" charset="0"/>
                <a:cs typeface="Arial" panose="020B0604020202020204" pitchFamily="34" charset="0"/>
              </a:rPr>
              <a:t>CART</a:t>
            </a:r>
            <a:r>
              <a:rPr lang="en-US" sz="800" b="1" dirty="0">
                <a:effectLst/>
                <a:latin typeface="Amazon Ember Display Medium" panose="020F0603020204020204" pitchFamily="34" charset="0"/>
                <a:ea typeface="Calibri" panose="020F0502020204030204" pitchFamily="34" charset="0"/>
                <a:cs typeface="Arial" panose="020B0604020202020204" pitchFamily="34" charset="0"/>
              </a:rPr>
              <a:t> </a:t>
            </a:r>
            <a:r>
              <a:rPr lang="en-US" sz="1200" b="1" dirty="0">
                <a:effectLst/>
                <a:latin typeface="Amazon Ember Display Medium" panose="020F0603020204020204" pitchFamily="34" charset="0"/>
                <a:ea typeface="Calibri" panose="020F0502020204030204" pitchFamily="34" charset="0"/>
                <a:cs typeface="Arial" panose="020B0604020202020204" pitchFamily="34" charset="0"/>
              </a:rPr>
              <a:t>)</a:t>
            </a: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CART is an online tool that provides self-service assessment before migration planning. It consists of 16 questions that are organized around the six perspectives of the AWS CAF. </a:t>
            </a:r>
            <a:endParaRPr lang="en-US" sz="1200" dirty="0">
              <a:effectLst/>
              <a:latin typeface="Amazon Ember Display Medium" panose="020F0603020204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After completing the assessment, CART generates a detailed report about the business. Use the report to plan the cloud adoption journey with a data-driven sense of awareness.</a:t>
            </a:r>
            <a:endParaRPr lang="en-US" sz="1200" dirty="0">
              <a:effectLst/>
              <a:latin typeface="Amazon Ember Display Medium" panose="020F0603020204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The report displays summary scores in a heatmap and radar chart. Use the scores to measure the strengths and weaknesses and to share information with stakeholders. The scores will help to identify areas of strengths, areas that need attention, and ways to increase effectiveness of cloud adoption. The report also provides information and tools to help in migration planning, such as AWS Migration Hub and migration whitepaper recommendations.</a:t>
            </a:r>
            <a:endParaRPr lang="en-US" sz="1200" dirty="0">
              <a:effectLst/>
              <a:latin typeface="Amazon Ember Display Medium" panose="020F0603020204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200" b="1" dirty="0">
                <a:effectLst/>
                <a:latin typeface="Amazon Ember Display Medium" panose="020F0603020204020204" pitchFamily="34" charset="0"/>
                <a:ea typeface="Calibri" panose="020F0502020204030204" pitchFamily="34" charset="0"/>
                <a:cs typeface="Arial" panose="020B0604020202020204" pitchFamily="34" charset="0"/>
              </a:rPr>
              <a:t>AWS Migration Readiness Assessment (MRA)</a:t>
            </a: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The Migration Readiness Assessment (MRA) is a professional services offering from AWS Professional Services, AWS solutions architects, and AWS partners. It determines a customer’s level of commitment, competence, and capability. It extends beyond what the CART assesses, involves approximately 70 questions, and provides a deeper view into the organization’s cloud readiness. </a:t>
            </a:r>
            <a:endParaRPr lang="en-US" sz="1200" dirty="0">
              <a:effectLst/>
              <a:latin typeface="Amazon Ember Display Medium" panose="020F0603020204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AWS or a Migration Acceleration Program (MAP) partner conducts the MRA, which can take multiple days. Customers who participate in the MAP must also use the MRA during the assess phase.</a:t>
            </a:r>
            <a:endParaRPr lang="en-US" sz="1200" dirty="0">
              <a:effectLst/>
              <a:latin typeface="Amazon Ember Display Medium" panose="020F0603020204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The MRA assists AWS partners, AWS solutions architects, and AWS Professional Services consultants in defining premigration steps.</a:t>
            </a:r>
            <a:endParaRPr lang="en-US" sz="1000" dirty="0">
              <a:effectLst/>
              <a:latin typeface="Amazon Ember Display Medium" panose="020F0603020204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3</a:t>
            </a:fld>
            <a:endParaRPr lang="en-US" dirty="0"/>
          </a:p>
        </p:txBody>
      </p:sp>
    </p:spTree>
    <p:extLst>
      <p:ext uri="{BB962C8B-B14F-4D97-AF65-F5344CB8AC3E}">
        <p14:creationId xmlns:p14="http://schemas.microsoft.com/office/powerpoint/2010/main" val="1077662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12</a:t>
            </a:fld>
            <a:endParaRPr lang="en-US" dirty="0"/>
          </a:p>
        </p:txBody>
      </p:sp>
    </p:spTree>
    <p:extLst>
      <p:ext uri="{BB962C8B-B14F-4D97-AF65-F5344CB8AC3E}">
        <p14:creationId xmlns:p14="http://schemas.microsoft.com/office/powerpoint/2010/main" val="264611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13</a:t>
            </a:fld>
            <a:endParaRPr lang="en-US" dirty="0"/>
          </a:p>
        </p:txBody>
      </p:sp>
    </p:spTree>
    <p:extLst>
      <p:ext uri="{BB962C8B-B14F-4D97-AF65-F5344CB8AC3E}">
        <p14:creationId xmlns:p14="http://schemas.microsoft.com/office/powerpoint/2010/main" val="136107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14</a:t>
            </a:fld>
            <a:endParaRPr lang="en-US" dirty="0"/>
          </a:p>
        </p:txBody>
      </p:sp>
    </p:spTree>
    <p:extLst>
      <p:ext uri="{BB962C8B-B14F-4D97-AF65-F5344CB8AC3E}">
        <p14:creationId xmlns:p14="http://schemas.microsoft.com/office/powerpoint/2010/main" val="866458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15</a:t>
            </a:fld>
            <a:endParaRPr lang="en-US" dirty="0"/>
          </a:p>
        </p:txBody>
      </p:sp>
    </p:spTree>
    <p:extLst>
      <p:ext uri="{BB962C8B-B14F-4D97-AF65-F5344CB8AC3E}">
        <p14:creationId xmlns:p14="http://schemas.microsoft.com/office/powerpoint/2010/main" val="112522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16</a:t>
            </a:fld>
            <a:endParaRPr lang="en-US" dirty="0"/>
          </a:p>
        </p:txBody>
      </p:sp>
    </p:spTree>
    <p:extLst>
      <p:ext uri="{BB962C8B-B14F-4D97-AF65-F5344CB8AC3E}">
        <p14:creationId xmlns:p14="http://schemas.microsoft.com/office/powerpoint/2010/main" val="426889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17</a:t>
            </a:fld>
            <a:endParaRPr lang="en-US" dirty="0"/>
          </a:p>
        </p:txBody>
      </p:sp>
    </p:spTree>
    <p:extLst>
      <p:ext uri="{BB962C8B-B14F-4D97-AF65-F5344CB8AC3E}">
        <p14:creationId xmlns:p14="http://schemas.microsoft.com/office/powerpoint/2010/main" val="195262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18</a:t>
            </a:fld>
            <a:endParaRPr lang="en-US" dirty="0"/>
          </a:p>
        </p:txBody>
      </p:sp>
    </p:spTree>
    <p:extLst>
      <p:ext uri="{BB962C8B-B14F-4D97-AF65-F5344CB8AC3E}">
        <p14:creationId xmlns:p14="http://schemas.microsoft.com/office/powerpoint/2010/main" val="1286083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19</a:t>
            </a:fld>
            <a:endParaRPr lang="en-US" dirty="0"/>
          </a:p>
        </p:txBody>
      </p:sp>
    </p:spTree>
    <p:extLst>
      <p:ext uri="{BB962C8B-B14F-4D97-AF65-F5344CB8AC3E}">
        <p14:creationId xmlns:p14="http://schemas.microsoft.com/office/powerpoint/2010/main" val="1099078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20</a:t>
            </a:fld>
            <a:endParaRPr lang="en-US" dirty="0"/>
          </a:p>
        </p:txBody>
      </p:sp>
    </p:spTree>
    <p:extLst>
      <p:ext uri="{BB962C8B-B14F-4D97-AF65-F5344CB8AC3E}">
        <p14:creationId xmlns:p14="http://schemas.microsoft.com/office/powerpoint/2010/main" val="1310412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21</a:t>
            </a:fld>
            <a:endParaRPr lang="en-US" dirty="0"/>
          </a:p>
        </p:txBody>
      </p:sp>
    </p:spTree>
    <p:extLst>
      <p:ext uri="{BB962C8B-B14F-4D97-AF65-F5344CB8AC3E}">
        <p14:creationId xmlns:p14="http://schemas.microsoft.com/office/powerpoint/2010/main" val="348865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4</a:t>
            </a:fld>
            <a:endParaRPr lang="en-US" dirty="0"/>
          </a:p>
        </p:txBody>
      </p:sp>
    </p:spTree>
    <p:extLst>
      <p:ext uri="{BB962C8B-B14F-4D97-AF65-F5344CB8AC3E}">
        <p14:creationId xmlns:p14="http://schemas.microsoft.com/office/powerpoint/2010/main" val="1993549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22</a:t>
            </a:fld>
            <a:endParaRPr lang="en-US" dirty="0"/>
          </a:p>
        </p:txBody>
      </p:sp>
    </p:spTree>
    <p:extLst>
      <p:ext uri="{BB962C8B-B14F-4D97-AF65-F5344CB8AC3E}">
        <p14:creationId xmlns:p14="http://schemas.microsoft.com/office/powerpoint/2010/main" val="3023761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23</a:t>
            </a:fld>
            <a:endParaRPr lang="en-US" dirty="0"/>
          </a:p>
        </p:txBody>
      </p:sp>
    </p:spTree>
    <p:extLst>
      <p:ext uri="{BB962C8B-B14F-4D97-AF65-F5344CB8AC3E}">
        <p14:creationId xmlns:p14="http://schemas.microsoft.com/office/powerpoint/2010/main" val="225592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24</a:t>
            </a:fld>
            <a:endParaRPr lang="en-US" dirty="0"/>
          </a:p>
        </p:txBody>
      </p:sp>
    </p:spTree>
    <p:extLst>
      <p:ext uri="{BB962C8B-B14F-4D97-AF65-F5344CB8AC3E}">
        <p14:creationId xmlns:p14="http://schemas.microsoft.com/office/powerpoint/2010/main" val="348212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5</a:t>
            </a:fld>
            <a:endParaRPr lang="en-US" dirty="0"/>
          </a:p>
        </p:txBody>
      </p:sp>
    </p:spTree>
    <p:extLst>
      <p:ext uri="{BB962C8B-B14F-4D97-AF65-F5344CB8AC3E}">
        <p14:creationId xmlns:p14="http://schemas.microsoft.com/office/powerpoint/2010/main" val="207932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6</a:t>
            </a:fld>
            <a:endParaRPr lang="en-US" dirty="0"/>
          </a:p>
        </p:txBody>
      </p:sp>
    </p:spTree>
    <p:extLst>
      <p:ext uri="{BB962C8B-B14F-4D97-AF65-F5344CB8AC3E}">
        <p14:creationId xmlns:p14="http://schemas.microsoft.com/office/powerpoint/2010/main" val="197802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7</a:t>
            </a:fld>
            <a:endParaRPr lang="en-US" dirty="0"/>
          </a:p>
        </p:txBody>
      </p:sp>
    </p:spTree>
    <p:extLst>
      <p:ext uri="{BB962C8B-B14F-4D97-AF65-F5344CB8AC3E}">
        <p14:creationId xmlns:p14="http://schemas.microsoft.com/office/powerpoint/2010/main" val="117745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8</a:t>
            </a:fld>
            <a:endParaRPr lang="en-US" dirty="0"/>
          </a:p>
        </p:txBody>
      </p:sp>
    </p:spTree>
    <p:extLst>
      <p:ext uri="{BB962C8B-B14F-4D97-AF65-F5344CB8AC3E}">
        <p14:creationId xmlns:p14="http://schemas.microsoft.com/office/powerpoint/2010/main" val="48564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9</a:t>
            </a:fld>
            <a:endParaRPr lang="en-US" dirty="0"/>
          </a:p>
        </p:txBody>
      </p:sp>
    </p:spTree>
    <p:extLst>
      <p:ext uri="{BB962C8B-B14F-4D97-AF65-F5344CB8AC3E}">
        <p14:creationId xmlns:p14="http://schemas.microsoft.com/office/powerpoint/2010/main" val="409345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10</a:t>
            </a:fld>
            <a:endParaRPr lang="en-US" dirty="0"/>
          </a:p>
        </p:txBody>
      </p:sp>
    </p:spTree>
    <p:extLst>
      <p:ext uri="{BB962C8B-B14F-4D97-AF65-F5344CB8AC3E}">
        <p14:creationId xmlns:p14="http://schemas.microsoft.com/office/powerpoint/2010/main" val="317060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11</a:t>
            </a:fld>
            <a:endParaRPr lang="en-US" dirty="0"/>
          </a:p>
        </p:txBody>
      </p:sp>
    </p:spTree>
    <p:extLst>
      <p:ext uri="{BB962C8B-B14F-4D97-AF65-F5344CB8AC3E}">
        <p14:creationId xmlns:p14="http://schemas.microsoft.com/office/powerpoint/2010/main" val="54489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6D1-0954-0341-9994-1AE7470C3E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F97-E5E9-E141-835C-1251160E756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3991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1CC-AFB1-D54E-81B9-AD27034ECA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3F35F-5A51-0249-95AE-8E6456D32B5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0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A09C5-0CBD-8A41-89A1-6377EC5874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FE657-578E-F242-ADC6-0B7DDD20CD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86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61245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2023,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1364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02806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1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50900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794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9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DAEC-8CE9-C04F-B8FE-13DCC5FD53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4DD9CF8-4365-2440-BDA4-B0893F5B876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82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964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37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3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18611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68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855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733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765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7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3F-7FB2-284D-A607-A3DAF0D3B43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A3083-203E-874B-90A1-3824CC84BC8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327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353984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136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095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sources_Instances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81D99-19C3-C743-5B06-68DB62F8340B}"/>
              </a:ext>
            </a:extLst>
          </p:cNvPr>
          <p:cNvSpPr txBox="1">
            <a:spLocks/>
          </p:cNvSpPr>
          <p:nvPr userDrawn="1"/>
        </p:nvSpPr>
        <p:spPr>
          <a:xfrm>
            <a:off x="240941" y="4012435"/>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spTree>
    <p:extLst>
      <p:ext uri="{BB962C8B-B14F-4D97-AF65-F5344CB8AC3E}">
        <p14:creationId xmlns:p14="http://schemas.microsoft.com/office/powerpoint/2010/main" val="3894896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786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196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791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620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851945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60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73B-568F-234A-8843-CFD4E70D70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46CB8-48ED-4B4C-8629-3265881F384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D5B18-5610-5741-A597-F9C55A5F5B2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856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81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5080230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2752768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146-6A61-0C44-B4CC-C5F2341A678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00479A5-2EF7-A149-AA45-E3B6A4E6E46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30FC9-7F26-1547-B1E8-2A8868CD02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7740-4785-3A4E-A603-023B6C9CDF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E2F7-398F-FC4A-A163-D78B4BFF870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7DD-344E-2A4B-AF39-FC04F902325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680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7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508B-91E7-3B49-85AE-7C545371D7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DB5DB-C5A1-994A-84AA-2B6F3525AB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EEA7C-B0F2-4B47-9D3F-368BA6E0375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57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379-2253-1C4C-A1BF-A7875F3DAD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0E2-D7FD-834C-BEC6-91DA9F9289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DD08A-8E84-CB4A-8385-1A5E0139BEF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30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7994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3"/>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2023,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860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6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C4B5-7BE5-1A9D-981B-645DAF1A0A51}"/>
              </a:ext>
            </a:extLst>
          </p:cNvPr>
          <p:cNvSpPr txBox="1"/>
          <p:nvPr/>
        </p:nvSpPr>
        <p:spPr>
          <a:xfrm>
            <a:off x="3729524" y="1888678"/>
            <a:ext cx="4732952" cy="1077218"/>
          </a:xfrm>
          <a:prstGeom prst="rect">
            <a:avLst/>
          </a:prstGeom>
          <a:noFill/>
        </p:spPr>
        <p:txBody>
          <a:bodyPr wrap="square">
            <a:spAutoFit/>
          </a:bodyPr>
          <a:lstStyle/>
          <a:p>
            <a:r>
              <a:rPr lang="en-US" sz="32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Heterogeneous Migration: Oracle to PostgreSQL.</a:t>
            </a:r>
            <a:endParaRPr lang="en-US" sz="3200" dirty="0">
              <a:solidFill>
                <a:srgbClr val="FFC000"/>
              </a:solidFill>
            </a:endParaRPr>
          </a:p>
        </p:txBody>
      </p:sp>
    </p:spTree>
    <p:extLst>
      <p:ext uri="{BB962C8B-B14F-4D97-AF65-F5344CB8AC3E}">
        <p14:creationId xmlns:p14="http://schemas.microsoft.com/office/powerpoint/2010/main" val="370274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1D40E-42B8-E8AB-C9EA-22C2E7C28313}"/>
              </a:ext>
            </a:extLst>
          </p:cNvPr>
          <p:cNvSpPr txBox="1"/>
          <p:nvPr/>
        </p:nvSpPr>
        <p:spPr>
          <a:xfrm>
            <a:off x="3299150" y="118579"/>
            <a:ext cx="5443634" cy="523220"/>
          </a:xfrm>
          <a:prstGeom prst="rect">
            <a:avLst/>
          </a:prstGeom>
          <a:noFill/>
        </p:spPr>
        <p:txBody>
          <a:bodyPr wrap="square">
            <a:spAutoFit/>
          </a:bodyPr>
          <a:lstStyle/>
          <a:p>
            <a:r>
              <a:rPr lang="en-US" sz="2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Limitations and Considerations:</a:t>
            </a:r>
          </a:p>
        </p:txBody>
      </p:sp>
      <p:sp>
        <p:nvSpPr>
          <p:cNvPr id="5" name="TextBox 4">
            <a:extLst>
              <a:ext uri="{FF2B5EF4-FFF2-40B4-BE49-F238E27FC236}">
                <a16:creationId xmlns:a16="http://schemas.microsoft.com/office/drawing/2014/main" id="{72276E6E-371D-7F34-6079-4EF4F0F96C2B}"/>
              </a:ext>
            </a:extLst>
          </p:cNvPr>
          <p:cNvSpPr txBox="1"/>
          <p:nvPr/>
        </p:nvSpPr>
        <p:spPr>
          <a:xfrm>
            <a:off x="653142" y="884330"/>
            <a:ext cx="11224727" cy="4487319"/>
          </a:xfrm>
          <a:prstGeom prst="rect">
            <a:avLst/>
          </a:prstGeom>
          <a:noFill/>
        </p:spPr>
        <p:txBody>
          <a:bodyPr wrap="square">
            <a:spAutoFit/>
          </a:bodyPr>
          <a:lstStyle/>
          <a:p>
            <a:pPr marL="0" marR="0">
              <a:lnSpc>
                <a:spcPct val="107000"/>
              </a:lnSpc>
              <a:spcBef>
                <a:spcPts val="0"/>
              </a:spcBef>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When migrating from Oracle on-premises to Amazon RDS for PostgreSQL, there are several limitations and considerations to keep in mind. Here are some common areas where you may encounter limitations during the migration process:</a:t>
            </a:r>
          </a:p>
          <a:p>
            <a:pPr marL="342900" marR="0" lvl="0" indent="-342900">
              <a:lnSpc>
                <a:spcPct val="107000"/>
              </a:lnSpc>
              <a:spcBef>
                <a:spcPts val="0"/>
              </a:spcBef>
              <a:spcAft>
                <a:spcPts val="800"/>
              </a:spcAft>
              <a:buFont typeface="+mj-lt"/>
              <a:buAutoNum type="arabicPeriod"/>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Types: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 and PostgreSQL have different sets of data types, and not all data types have direct equivalents. Some Oracle-specific data types, such as RAW, BFILE, or INTERVAL YEAR TO MONTH, do not have exact matches in PostgreSQL.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You will need to carefully map and convert the data types from Oracle to their closest PostgreSQL equivalents during the migration. It's crucial to ensure compatibility and maintain data integrity during the transformation process.</a:t>
            </a:r>
          </a:p>
          <a:p>
            <a:pPr marL="342900" marR="0" lvl="0" indent="-342900">
              <a:lnSpc>
                <a:spcPct val="107000"/>
              </a:lnSpc>
              <a:spcBef>
                <a:spcPts val="0"/>
              </a:spcBef>
              <a:spcAft>
                <a:spcPts val="800"/>
              </a:spcAft>
              <a:buFont typeface="+mj-lt"/>
              <a:buAutoNum type="arabicPeriod"/>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SQL Syntax and Features: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 and PostgreSQL have differences in SQL syntax and supported features. This includes variations in syntax for functions, operators, and built-in procedures.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Oracle-specific SQL constructs, such as the CONNECT BY syntax for hierarchical queries or the MERGE statement, may require rewriting or adapting to PostgreSQL's syntax or alternative approaches.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is important to review the existing SQL code and identify any Oracle-specific syntax or features that need to be adjusted during the migration.</a:t>
            </a:r>
          </a:p>
        </p:txBody>
      </p:sp>
    </p:spTree>
    <p:extLst>
      <p:ext uri="{BB962C8B-B14F-4D97-AF65-F5344CB8AC3E}">
        <p14:creationId xmlns:p14="http://schemas.microsoft.com/office/powerpoint/2010/main" val="168054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B1133-3BF8-D57F-DCA3-AC652E6494BF}"/>
              </a:ext>
            </a:extLst>
          </p:cNvPr>
          <p:cNvSpPr txBox="1"/>
          <p:nvPr/>
        </p:nvSpPr>
        <p:spPr>
          <a:xfrm>
            <a:off x="436983" y="307537"/>
            <a:ext cx="11318033" cy="5688096"/>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PL/SQL Compatibility: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PL/SQL is Oracle's proprietary procedural language used for developing stored procedures, functions, and triggers.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PostgreSQL uses a different procedural language called PL/</a:t>
            </a:r>
            <a:r>
              <a:rPr lang="en-US" sz="16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pgSQL</a:t>
            </a: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which has similarities to PL/SQL but also some differences.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When migrating PL/SQL code to PostgreSQL, you will need to review and modify the code to ensure compatibility with the PL/</a:t>
            </a:r>
            <a:r>
              <a:rPr lang="en-US" sz="16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pgSQL</a:t>
            </a: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language.</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Performance Differences: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 and PostgreSQL have different query optimization engines and performance characteristics.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While both databases are highly performant, certain types of queries or workloads that are optimized for Oracle may require adjustments or optimizations when running on PostgreSQL.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is important to conduct performance testing and optimization in the PostgreSQL environment to ensure that the migrated applications meet performance expectations.</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Advanced Features and Extensions: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 offers a wide range of advanced features and extensions, such as partitioning, advanced indexing options, or advanced analytics functions.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PostgreSQL also provides similar capabilities, but they may have different implementations or require different configurations.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Review the customer's use of advanced Oracle features and determine how to map those features to the available equivalents or alternatives in PostgreSQL.</a:t>
            </a:r>
          </a:p>
        </p:txBody>
      </p:sp>
    </p:spTree>
    <p:extLst>
      <p:ext uri="{BB962C8B-B14F-4D97-AF65-F5344CB8AC3E}">
        <p14:creationId xmlns:p14="http://schemas.microsoft.com/office/powerpoint/2010/main" val="421880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CC263-98F9-0679-7B3F-CA4CF9389F80}"/>
              </a:ext>
            </a:extLst>
          </p:cNvPr>
          <p:cNvSpPr txBox="1"/>
          <p:nvPr/>
        </p:nvSpPr>
        <p:spPr>
          <a:xfrm>
            <a:off x="447869" y="485066"/>
            <a:ext cx="11243388" cy="4589911"/>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Third-Party Application Compatibility: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the customer's applications integrate with or rely on third-party tools or libraries that are Oracle-specific, you will need to assess their compatibility with PostgreSQL.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Some third-party applications or drivers may require modifications or updates to work seamlessly with PostgreSQL.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is crucial to test and validate the compatibility of the third-party applications or integrations in the PostgreSQL environment.</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Downtime and Replication: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Depending on the size and complexity of the Oracle database, downtime during the migration process may be required to ensure data consistency.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PostgreSQL RDS does not support logical replication, so you need to plan for an appropriate migration strategy that minimizes downtime and ensures data synchronization between the source and target databases.</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Licensing: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Oracle and PostgreSQL have different licensing models and costs. You should review the licensing requirements for both databases to ensure compliance and assess any financial implications of the migration.</a:t>
            </a:r>
          </a:p>
        </p:txBody>
      </p:sp>
    </p:spTree>
    <p:extLst>
      <p:ext uri="{BB962C8B-B14F-4D97-AF65-F5344CB8AC3E}">
        <p14:creationId xmlns:p14="http://schemas.microsoft.com/office/powerpoint/2010/main" val="381734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603BB8-835B-A196-6281-338F58D942CF}"/>
              </a:ext>
            </a:extLst>
          </p:cNvPr>
          <p:cNvSpPr txBox="1"/>
          <p:nvPr/>
        </p:nvSpPr>
        <p:spPr>
          <a:xfrm>
            <a:off x="307911" y="691382"/>
            <a:ext cx="11103428" cy="1815882"/>
          </a:xfrm>
          <a:prstGeom prst="rect">
            <a:avLst/>
          </a:prstGeom>
          <a:noFill/>
        </p:spPr>
        <p:txBody>
          <a:bodyPr wrap="square">
            <a:spAutoFit/>
          </a:bodyPr>
          <a:lstStyle/>
          <a:p>
            <a:pPr algn="l"/>
            <a:r>
              <a:rPr lang="en-US" sz="1600" b="0" i="0" dirty="0">
                <a:solidFill>
                  <a:schemeClr val="bg1"/>
                </a:solidFill>
                <a:effectLst/>
                <a:latin typeface="Söhne"/>
              </a:rPr>
              <a:t>9.    Testing and Validation: Thoroughly test and validate the migrated data and systems before going live. This includes functional testing, performance testing, and user acceptance testing to ensure that the migrated data is accurate, accessible, and usable in the new environment.</a:t>
            </a:r>
          </a:p>
          <a:p>
            <a:pPr algn="l">
              <a:buFont typeface="+mj-lt"/>
              <a:buAutoNum type="arabicPeriod"/>
            </a:pPr>
            <a:endParaRPr lang="en-US" sz="1600" b="0" i="0" dirty="0">
              <a:solidFill>
                <a:schemeClr val="bg1"/>
              </a:solidFill>
              <a:effectLst/>
              <a:latin typeface="Söhne"/>
            </a:endParaRPr>
          </a:p>
          <a:p>
            <a:pPr algn="l"/>
            <a:r>
              <a:rPr lang="en-US" sz="1600" b="0" i="0" dirty="0">
                <a:solidFill>
                  <a:schemeClr val="bg1"/>
                </a:solidFill>
                <a:effectLst/>
                <a:latin typeface="Söhne"/>
              </a:rPr>
              <a:t>10.    Stakeholder Communication: Effective communication with stakeholders is crucial throughout the migration process. Keep stakeholders informed about the migration plan, timelines, and potential impacts to manage expectations, address concerns, and ensure support.</a:t>
            </a:r>
          </a:p>
        </p:txBody>
      </p:sp>
    </p:spTree>
    <p:extLst>
      <p:ext uri="{BB962C8B-B14F-4D97-AF65-F5344CB8AC3E}">
        <p14:creationId xmlns:p14="http://schemas.microsoft.com/office/powerpoint/2010/main" val="109429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C0160-3C61-D01E-A5C6-1200C2A76056}"/>
              </a:ext>
            </a:extLst>
          </p:cNvPr>
          <p:cNvSpPr txBox="1"/>
          <p:nvPr/>
        </p:nvSpPr>
        <p:spPr>
          <a:xfrm>
            <a:off x="3713585" y="211885"/>
            <a:ext cx="4422710" cy="523220"/>
          </a:xfrm>
          <a:prstGeom prst="rect">
            <a:avLst/>
          </a:prstGeom>
          <a:noFill/>
        </p:spPr>
        <p:txBody>
          <a:bodyPr wrap="square">
            <a:spAutoFit/>
          </a:bodyPr>
          <a:lstStyle/>
          <a:p>
            <a:pPr marL="457200" indent="-457200">
              <a:buFont typeface="Arial" panose="020B0604020202020204" pitchFamily="34" charset="0"/>
              <a:buChar char="•"/>
            </a:pPr>
            <a:r>
              <a:rPr lang="en-US" sz="2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Migration Plan and Steps:</a:t>
            </a:r>
          </a:p>
        </p:txBody>
      </p:sp>
      <p:sp>
        <p:nvSpPr>
          <p:cNvPr id="5" name="TextBox 4">
            <a:extLst>
              <a:ext uri="{FF2B5EF4-FFF2-40B4-BE49-F238E27FC236}">
                <a16:creationId xmlns:a16="http://schemas.microsoft.com/office/drawing/2014/main" id="{BE3E4733-1D78-BFAE-D0BA-FD96981E11EC}"/>
              </a:ext>
            </a:extLst>
          </p:cNvPr>
          <p:cNvSpPr txBox="1"/>
          <p:nvPr/>
        </p:nvSpPr>
        <p:spPr>
          <a:xfrm>
            <a:off x="569167" y="735105"/>
            <a:ext cx="11290041" cy="5527732"/>
          </a:xfrm>
          <a:prstGeom prst="rect">
            <a:avLst/>
          </a:prstGeom>
          <a:noFill/>
        </p:spPr>
        <p:txBody>
          <a:bodyPr wrap="square">
            <a:spAutoFit/>
          </a:bodyPr>
          <a:lstStyle/>
          <a:p>
            <a:pPr marL="0" marR="0">
              <a:lnSpc>
                <a:spcPct val="107000"/>
              </a:lnSpc>
              <a:spcBef>
                <a:spcPts val="0"/>
              </a:spcBef>
              <a:spcAft>
                <a:spcPts val="800"/>
              </a:spcAft>
            </a:pPr>
            <a:r>
              <a:rPr lang="en-US" kern="100" dirty="0">
                <a:solidFill>
                  <a:schemeClr val="bg1"/>
                </a:solidFill>
                <a:ea typeface="Calibri" panose="020F0502020204030204" pitchFamily="34" charset="0"/>
                <a:cs typeface="Times New Roman" panose="02020603050405020304" pitchFamily="18" charset="0"/>
              </a:rPr>
              <a:t>S</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tep-by-step migration plan to help you migrate from Oracle on-premises to Amazon RDS for PostgreSQL:</a:t>
            </a:r>
          </a:p>
          <a:p>
            <a:pPr marL="342900" marR="0" lvl="0" indent="-342900">
              <a:lnSpc>
                <a:spcPct val="107000"/>
              </a:lnSpc>
              <a:spcBef>
                <a:spcPts val="0"/>
              </a:spcBef>
              <a:spcAft>
                <a:spcPts val="800"/>
              </a:spcAft>
              <a:buFont typeface="+mj-lt"/>
              <a:buAutoNum type="arabicPeriod"/>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Pre-migration Preparation: a. Assess the source Oracle database: Understand the database structure, data volume, dependencies, and performance characteristics. b. Set up the target PostgreSQL RDS instance: Provision an appropriate PostgreSQL RDS instance on Amazon Web Services (AWS) and configure the necessary network settings, security groups, and storage. c. Identify migration tools: Select suitable migration tools, such as AWS Database Migration Service (DMS) or third-party tools, to facilitate the data migration process.</a:t>
            </a:r>
          </a:p>
          <a:p>
            <a:pPr marL="342900" marR="0" lvl="0" indent="-342900">
              <a:lnSpc>
                <a:spcPct val="107000"/>
              </a:lnSpc>
              <a:spcBef>
                <a:spcPts val="0"/>
              </a:spcBef>
              <a:spcAft>
                <a:spcPts val="800"/>
              </a:spcAft>
              <a:buFont typeface="+mj-lt"/>
              <a:buAutoNum type="arabicPeriod"/>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Schema Conversion and Compatibility: a. Convert the Oracle schema to PostgreSQL-compatible syntax: Modify the Oracle-specific syntax, data types, constraints, and triggers to their PostgreSQL equivalents. b. Handle Oracle-specific features and functions: Identify and transform any Oracle-specific features or functions used in the schema and applications to PostgreSQL-compatible alternatives. c. Validate the converted schema: Thoroughly test the converted schema for compatibility, ensuring data integrity and functionality.</a:t>
            </a:r>
          </a:p>
          <a:p>
            <a:pPr marL="342900" indent="-342900">
              <a:lnSpc>
                <a:spcPct val="107000"/>
              </a:lnSpc>
              <a:spcBef>
                <a:spcPts val="0"/>
              </a:spcBef>
              <a:spcAft>
                <a:spcPts val="800"/>
              </a:spcAft>
              <a:buFont typeface="+mj-lt"/>
              <a:buAutoNum type="arabicPeriod"/>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Migration: a. Extract data from the Oracle database: Use the selected migration tool (e.g., AWS DMS) to extract data from Oracle, capturing both schema and data. b. Transform and load data into PostgreSQL: Transform the extracted data to match the PostgreSQL schema and load it into the target PostgreSQL RDS instance. c. Verify data consistency and integrity: Validate the migrated data by comparing it against the source Oracle database to ensure accuracy.</a:t>
            </a:r>
          </a:p>
          <a:p>
            <a:pPr marL="342900" marR="0" lvl="0" indent="-342900">
              <a:lnSpc>
                <a:spcPct val="107000"/>
              </a:lnSpc>
              <a:spcBef>
                <a:spcPts val="0"/>
              </a:spcBef>
              <a:spcAft>
                <a:spcPts val="800"/>
              </a:spcAft>
              <a:buFont typeface="+mj-lt"/>
              <a:buAutoNum type="arabicPeriod"/>
              <a:tabLst>
                <a:tab pos="457200" algn="l"/>
              </a:tabLs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54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E5066-EBAB-B470-9AC8-8A955407305D}"/>
              </a:ext>
            </a:extLst>
          </p:cNvPr>
          <p:cNvSpPr txBox="1"/>
          <p:nvPr/>
        </p:nvSpPr>
        <p:spPr>
          <a:xfrm>
            <a:off x="539620" y="741486"/>
            <a:ext cx="11112759" cy="4433458"/>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Application Migration: a. Modify application code: Adapt the application code (e.g., queries, stored procedures, functions) to use PostgreSQL syntax and handle any Oracle-specific functions or features. b. Update connection strings: Update the application connection strings to point to the PostgreSQL RDS instance, ensuring proper authentication and security configurations. c. Test application functionality: Thoroughly test the migrated applications to ensure they function correctly with PostgreSQL as the backend database.</a:t>
            </a:r>
          </a:p>
          <a:p>
            <a:pPr marR="0" lvl="0">
              <a:lnSpc>
                <a:spcPct val="107000"/>
              </a:lnSpc>
              <a:spcBef>
                <a:spcPts val="0"/>
              </a:spcBef>
              <a:spcAft>
                <a:spcPts val="800"/>
              </a:spcAft>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Performance Optimization: a. Analyze query performance: Review and optimize SQL queries, indexes, and query execution plans to align with PostgreSQL's query optimization mechanisms. b. Review and optimize database configuration: Adjust PostgreSQL configuration parameters, such as memory allocation, connection limits, and buffer settings, for optimal performance. c. Conduct performance testing: Validate the performance of the migrated applications under realistic workloads and optimize as needed.</a:t>
            </a:r>
          </a:p>
          <a:p>
            <a:pPr marR="0" lvl="0">
              <a:lnSpc>
                <a:spcPct val="107000"/>
              </a:lnSpc>
              <a:spcBef>
                <a:spcPts val="0"/>
              </a:spcBef>
              <a:spcAft>
                <a:spcPts val="800"/>
              </a:spcAft>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Security and Access Control: a. Set up security measures: Configure network access controls, security groups, and   encryption settings to secure the PostgreSQL RDS instance. b. Migrate user accounts and access control: Transfer user accounts, roles, and access control configurations from Oracle to PostgreSQL, ensuring appropriate permissions and privileges.</a:t>
            </a:r>
          </a:p>
        </p:txBody>
      </p:sp>
    </p:spTree>
    <p:extLst>
      <p:ext uri="{BB962C8B-B14F-4D97-AF65-F5344CB8AC3E}">
        <p14:creationId xmlns:p14="http://schemas.microsoft.com/office/powerpoint/2010/main" val="28734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907EE-DA1C-C032-1CD9-775562C588C8}"/>
              </a:ext>
            </a:extLst>
          </p:cNvPr>
          <p:cNvSpPr txBox="1"/>
          <p:nvPr/>
        </p:nvSpPr>
        <p:spPr>
          <a:xfrm>
            <a:off x="466531" y="670841"/>
            <a:ext cx="11131420" cy="3145413"/>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Testing and Validation: a. Conduct comprehensive testing: Perform extensive testing of the entire migrated environment, including functionality, performance, and data integrity. b. Validate application workflows: Verify that all application workflows, business processes, and integrations work seamlessly in the PostgreSQL environment. c. Perform parallel runs: Conduct parallel testing or staging to compare results between the Oracle and PostgreSQL environments and ensure consistency.</a:t>
            </a:r>
          </a:p>
          <a:p>
            <a:pPr marR="0" lvl="0">
              <a:lnSpc>
                <a:spcPct val="107000"/>
              </a:lnSpc>
              <a:spcBef>
                <a:spcPts val="0"/>
              </a:spcBef>
              <a:spcAft>
                <a:spcPts val="800"/>
              </a:spcAft>
              <a:tabLst>
                <a:tab pos="457200" algn="l"/>
              </a:tabLs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Go-Live and Post-Migration Support: a. Plan cutover: Establish a detailed plan to minimize downtime and cut over from the Oracle database to the PostgreSQL RDS instance. b. Monitor and address issues: Monitor the migrated environment closely during the go-live phase, promptly addressing any performance issues or unforeseen challenges. c. Provide post-migration support: Offer post-migration support to users, addressing any questions or issues that arise during the initial transition period.</a:t>
            </a:r>
          </a:p>
        </p:txBody>
      </p:sp>
    </p:spTree>
    <p:extLst>
      <p:ext uri="{BB962C8B-B14F-4D97-AF65-F5344CB8AC3E}">
        <p14:creationId xmlns:p14="http://schemas.microsoft.com/office/powerpoint/2010/main" val="22473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E26D7-AB39-D8CD-570D-8B9D7026A92D}"/>
              </a:ext>
            </a:extLst>
          </p:cNvPr>
          <p:cNvSpPr txBox="1"/>
          <p:nvPr/>
        </p:nvSpPr>
        <p:spPr>
          <a:xfrm>
            <a:off x="3715527" y="0"/>
            <a:ext cx="4760945" cy="584775"/>
          </a:xfrm>
          <a:prstGeom prst="rect">
            <a:avLst/>
          </a:prstGeom>
          <a:noFill/>
        </p:spPr>
        <p:txBody>
          <a:bodyPr wrap="square">
            <a:spAutoFit/>
          </a:bodyPr>
          <a:lstStyle/>
          <a:p>
            <a:r>
              <a:rPr lang="en-US" sz="32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Post-Migration and Testing:</a:t>
            </a:r>
            <a:endParaRPr lang="en-US" sz="3200" dirty="0">
              <a:solidFill>
                <a:srgbClr val="FFC000"/>
              </a:solidFill>
            </a:endParaRPr>
          </a:p>
        </p:txBody>
      </p:sp>
      <p:sp>
        <p:nvSpPr>
          <p:cNvPr id="5" name="TextBox 4">
            <a:extLst>
              <a:ext uri="{FF2B5EF4-FFF2-40B4-BE49-F238E27FC236}">
                <a16:creationId xmlns:a16="http://schemas.microsoft.com/office/drawing/2014/main" id="{9A8E715C-1962-D51C-5B96-02E20082657B}"/>
              </a:ext>
            </a:extLst>
          </p:cNvPr>
          <p:cNvSpPr txBox="1"/>
          <p:nvPr/>
        </p:nvSpPr>
        <p:spPr>
          <a:xfrm>
            <a:off x="326571" y="555628"/>
            <a:ext cx="11560629" cy="5641737"/>
          </a:xfrm>
          <a:prstGeom prst="rect">
            <a:avLst/>
          </a:prstGeom>
          <a:noFill/>
        </p:spPr>
        <p:txBody>
          <a:bodyPr wrap="square">
            <a:spAutoFit/>
          </a:bodyPr>
          <a:lstStyle/>
          <a:p>
            <a:pPr marL="0" marR="0">
              <a:lnSpc>
                <a:spcPct val="107000"/>
              </a:lnSpc>
              <a:spcBef>
                <a:spcPts val="0"/>
              </a:spcBef>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post-migration activities and testing that you should consider after completing the migration from Oracle on-premises to Amazon RDS for PostgreSQL:</a:t>
            </a:r>
          </a:p>
          <a:p>
            <a:pPr marL="342900" marR="0" lvl="0" indent="-342900">
              <a:lnSpc>
                <a:spcPct val="107000"/>
              </a:lnSpc>
              <a:spcBef>
                <a:spcPts val="0"/>
              </a:spcBef>
              <a:spcAft>
                <a:spcPts val="800"/>
              </a:spcAft>
              <a:buFont typeface="+mj-lt"/>
              <a:buAutoNum type="arabicPeriod"/>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Post-Migration Validation: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Verify data integrity: Perform data reconciliation to ensure that the data migrated to PostgreSQL is consistent and accurate.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Check data completeness: Ensure that all tables, records, and associated data have been successfully migrated to the PostgreSQL RDS instance.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Validate schema and data consistency: Compare the schema and data between the source Oracle database and the target PostgreSQL database to identify any discrepancies.</a:t>
            </a:r>
          </a:p>
          <a:p>
            <a:pPr marL="342900" marR="0" lvl="0" indent="-342900">
              <a:lnSpc>
                <a:spcPct val="107000"/>
              </a:lnSpc>
              <a:spcBef>
                <a:spcPts val="0"/>
              </a:spcBef>
              <a:spcAft>
                <a:spcPts val="800"/>
              </a:spcAft>
              <a:buFont typeface="+mj-lt"/>
              <a:buAutoNum type="arabicPeriod"/>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Application Functionality Testing: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Test application functionality: Conduct comprehensive testing of the migrated applications to ensure that they function as expected with the PostgreSQL backend.</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Execute end-to-end workflows: Validate that all critical business processes and application workflows are functioning correctly in the PostgreSQL environment.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Address any application-specific issues: Identify and resolve any issues related to application logic, data retrieval, data manipulation, or other application-specific functionalities. </a:t>
            </a:r>
          </a:p>
        </p:txBody>
      </p:sp>
    </p:spTree>
    <p:extLst>
      <p:ext uri="{BB962C8B-B14F-4D97-AF65-F5344CB8AC3E}">
        <p14:creationId xmlns:p14="http://schemas.microsoft.com/office/powerpoint/2010/main" val="311964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AF6198-E4E8-E836-74F5-8F1B176E5344}"/>
              </a:ext>
            </a:extLst>
          </p:cNvPr>
          <p:cNvSpPr txBox="1"/>
          <p:nvPr/>
        </p:nvSpPr>
        <p:spPr>
          <a:xfrm>
            <a:off x="317242" y="13600"/>
            <a:ext cx="11691256" cy="6112443"/>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Performance Testing and Optimization: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Measure performance metrics: Conduct performance testing to evaluate the performance of the migrated applications and database in the PostgreSQL environment.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Optimize queries and indexes: Analyze query execution plans, identify performance bottlenecks, and optimize SQL queries and indexes to improve overall system performance.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Assess database configuration: Review and fine-tune PostgreSQL configuration parameters to optimize resource utilization and ensure efficient query execution.</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High Availability and Disaster Recovery Testing: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Implement High Availability (HA) mechanisms: Set up appropriate HA configurations for the PostgreSQL RDS instance, such as Multi-AZ deployment or read replicas, to ensure high availability and fault tolerance.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Test failover and recovery: Conduct failover testing to verify the effectiveness of HA configurations and ensure that the system can recover in case of a primary instance failure.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Validate backup and restore procedures: Test backup and restore procedures to ensure that data can be reliably recovered in case of data loss or system failure.</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Security and Access Control: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Review and strengthen security measures: Perform a security audit of the PostgreSQL environment to ensure that security measures, such as encryption, SSL/TLS, and access controls, are properly configured.</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Validate user access and permissions: Verify that user accounts, roles, and access controls have been migrated correctly, and users have appropriate privileges and permissions in the PostgreSQL environment.</a:t>
            </a:r>
          </a:p>
        </p:txBody>
      </p:sp>
    </p:spTree>
    <p:extLst>
      <p:ext uri="{BB962C8B-B14F-4D97-AF65-F5344CB8AC3E}">
        <p14:creationId xmlns:p14="http://schemas.microsoft.com/office/powerpoint/2010/main" val="329179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8EDF-A7BD-3125-5552-203C6A50461A}"/>
              </a:ext>
            </a:extLst>
          </p:cNvPr>
          <p:cNvSpPr txBox="1"/>
          <p:nvPr/>
        </p:nvSpPr>
        <p:spPr>
          <a:xfrm>
            <a:off x="382555" y="310521"/>
            <a:ext cx="11206066" cy="5641737"/>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User Acceptance Testing (UAT):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Involve end-users: Engage key users or stakeholders to conduct User Acceptance Testing (UAT) to validate the functionality, performance, and user experience of the migrated applications.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Gather feedback and address issues: Collect feedback from UAT participants and address any reported issues or concerns to ensure that the system meets user expectations.</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Documentation and Knowledge Transfer:</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Update system documentation: Document any changes or configurations made during the migration process to create up-to-date system documentation.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Provide training and knowledge transfer: Conduct training sessions or workshops to familiarize users and IT staff with the new PostgreSQL environment, highlighting any changes or differences from the previous Oracle system.</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Post-Migration Support: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 ongoing support: Provide post-migration support to users and address any questions, issues, or performance concerns that arise after the migration.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Establish monitoring and alerting: Set up monitoring and alerting mechanisms to proactively identify and address any performance degradation or system issues in the PostgreSQL environment.</a:t>
            </a:r>
          </a:p>
        </p:txBody>
      </p:sp>
    </p:spTree>
    <p:extLst>
      <p:ext uri="{BB962C8B-B14F-4D97-AF65-F5344CB8AC3E}">
        <p14:creationId xmlns:p14="http://schemas.microsoft.com/office/powerpoint/2010/main" val="30110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7F59-0E9F-B591-BDA6-6229F5122AD2}"/>
              </a:ext>
            </a:extLst>
          </p:cNvPr>
          <p:cNvSpPr>
            <a:spLocks noGrp="1"/>
          </p:cNvSpPr>
          <p:nvPr>
            <p:ph type="ctrTitle"/>
          </p:nvPr>
        </p:nvSpPr>
        <p:spPr>
          <a:xfrm>
            <a:off x="4661612" y="718457"/>
            <a:ext cx="1245249" cy="393582"/>
          </a:xfrm>
        </p:spPr>
        <p:txBody>
          <a:bodyPr>
            <a:noAutofit/>
          </a:bodyPr>
          <a:lstStyle/>
          <a:p>
            <a:r>
              <a:rPr lang="en-US" sz="2400" b="0" i="0" dirty="0">
                <a:solidFill>
                  <a:srgbClr val="FFC000"/>
                </a:solidFill>
                <a:effectLst/>
                <a:latin typeface="Söhne"/>
              </a:rPr>
              <a:t>Agenda:</a:t>
            </a:r>
            <a:endParaRPr lang="en-US" sz="2400" dirty="0">
              <a:solidFill>
                <a:srgbClr val="FFC000"/>
              </a:solidFill>
            </a:endParaRPr>
          </a:p>
        </p:txBody>
      </p:sp>
      <p:sp>
        <p:nvSpPr>
          <p:cNvPr id="4" name="TextBox 3">
            <a:extLst>
              <a:ext uri="{FF2B5EF4-FFF2-40B4-BE49-F238E27FC236}">
                <a16:creationId xmlns:a16="http://schemas.microsoft.com/office/drawing/2014/main" id="{0546DD78-08BF-D274-C70A-137F81A0A82C}"/>
              </a:ext>
            </a:extLst>
          </p:cNvPr>
          <p:cNvSpPr txBox="1"/>
          <p:nvPr/>
        </p:nvSpPr>
        <p:spPr>
          <a:xfrm>
            <a:off x="3746240" y="1262383"/>
            <a:ext cx="6186196" cy="2862322"/>
          </a:xfrm>
          <a:prstGeom prst="rect">
            <a:avLst/>
          </a:prstGeom>
          <a:noFill/>
        </p:spPr>
        <p:txBody>
          <a:bodyPr wrap="square">
            <a:spAutoFit/>
          </a:bodyPr>
          <a:lstStyle/>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 of migration.</a:t>
            </a: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Pre-Migration Plan.</a:t>
            </a: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Limitations and Considerations.</a:t>
            </a: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Migration Plan and Steps.</a:t>
            </a: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Post-Migration and Testing.</a:t>
            </a:r>
          </a:p>
          <a:p>
            <a:pPr marL="457200" indent="-457200">
              <a:lnSpc>
                <a:spcPct val="100000"/>
              </a:lnSpc>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Performance Optimization Techniques.</a:t>
            </a:r>
            <a:endParaRPr lang="en-US" b="1"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Additional Considerations.</a:t>
            </a:r>
          </a:p>
          <a:p>
            <a:pPr marL="457200" indent="-457200">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a:t>
            </a:r>
          </a:p>
          <a:p>
            <a:pPr marL="457200" indent="-457200">
              <a:buFont typeface="Arial" panose="020B0604020202020204" pitchFamily="34" charset="0"/>
              <a:buChar char="•"/>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buFont typeface="Arial" panose="020B0604020202020204" pitchFamily="34" charset="0"/>
              <a:buChar char="•"/>
            </a:pPr>
            <a:endParaRPr lang="en-US" sz="18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7664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9074E-5A44-3A70-5AE0-B0CE85531B83}"/>
              </a:ext>
            </a:extLst>
          </p:cNvPr>
          <p:cNvSpPr txBox="1"/>
          <p:nvPr/>
        </p:nvSpPr>
        <p:spPr>
          <a:xfrm>
            <a:off x="3170853" y="155901"/>
            <a:ext cx="5850293" cy="523220"/>
          </a:xfrm>
          <a:prstGeom prst="rect">
            <a:avLst/>
          </a:prstGeom>
          <a:noFill/>
        </p:spPr>
        <p:txBody>
          <a:bodyPr wrap="square">
            <a:spAutoFit/>
          </a:bodyPr>
          <a:lstStyle/>
          <a:p>
            <a:pPr>
              <a:lnSpc>
                <a:spcPct val="100000"/>
              </a:lnSpc>
            </a:pPr>
            <a:r>
              <a:rPr lang="en-US" sz="2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Performance Optimization Techniques:</a:t>
            </a:r>
            <a:endParaRPr lang="en-US" sz="2800" b="1" dirty="0">
              <a:solidFill>
                <a:srgbClr val="FFC000"/>
              </a:solidFill>
              <a:effectLst/>
              <a:latin typeface="Amazon Ember Light" panose="020B0403020204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3AA9586-C5FB-2CCB-2F71-81BDBD7813B4}"/>
              </a:ext>
            </a:extLst>
          </p:cNvPr>
          <p:cNvSpPr txBox="1"/>
          <p:nvPr/>
        </p:nvSpPr>
        <p:spPr>
          <a:xfrm>
            <a:off x="438539" y="679121"/>
            <a:ext cx="11271379" cy="4843827"/>
          </a:xfrm>
          <a:prstGeom prst="rect">
            <a:avLst/>
          </a:prstGeom>
          <a:noFill/>
        </p:spPr>
        <p:txBody>
          <a:bodyPr wrap="square">
            <a:spAutoFit/>
          </a:bodyPr>
          <a:lstStyle/>
          <a:p>
            <a:pPr marL="0" marR="0">
              <a:lnSpc>
                <a:spcPct val="107000"/>
              </a:lnSpc>
              <a:spcBef>
                <a:spcPts val="0"/>
              </a:spcBef>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improve performance in your Amazon RDS for PostgreSQL database, consider implementing the following best practices and optimizations:</a:t>
            </a:r>
          </a:p>
          <a:p>
            <a:pPr marL="342900" marR="0" lvl="0" indent="-342900">
              <a:lnSpc>
                <a:spcPct val="107000"/>
              </a:lnSpc>
              <a:spcBef>
                <a:spcPts val="0"/>
              </a:spcBef>
              <a:spcAft>
                <a:spcPts val="800"/>
              </a:spcAft>
              <a:buFont typeface="+mj-lt"/>
              <a:buAutoNum type="arabicPeriod"/>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Database Schema and Indexing: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Optimize database schema: Review and optimize the database schema, ensuring efficient table design, appropriate data types, and normalization to minimize data redundancy and improve query performance.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Index optimization: Identify and create indexes on columns frequently used in WHERE clauses, JOIN conditions, and ORDER BY clauses to speed up query execution. Regularly monitor and update indexes to maintain their effectiveness.</a:t>
            </a:r>
          </a:p>
          <a:p>
            <a:pPr marL="342900" marR="0" lvl="0" indent="-342900">
              <a:lnSpc>
                <a:spcPct val="107000"/>
              </a:lnSpc>
              <a:spcBef>
                <a:spcPts val="0"/>
              </a:spcBef>
              <a:spcAft>
                <a:spcPts val="800"/>
              </a:spcAft>
              <a:buFont typeface="+mj-lt"/>
              <a:buAutoNum type="arabicPeriod"/>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Query Optimization: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Analyze and tune SQL queries: Use the PostgreSQL EXPLAIN command to analyze query execution plans and identify performance bottlenecks. Modify queries, restructure complex joins, and leverage appropriate query optimization techniques (e.g., using appropriate indexes, rewriting queries) to improve query performance.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 prepared statements: Utilize prepared statements to improve query execution time by reducing the overhead of query parsing and planning for recurring queries.</a:t>
            </a:r>
          </a:p>
        </p:txBody>
      </p:sp>
    </p:spTree>
    <p:extLst>
      <p:ext uri="{BB962C8B-B14F-4D97-AF65-F5344CB8AC3E}">
        <p14:creationId xmlns:p14="http://schemas.microsoft.com/office/powerpoint/2010/main" val="122799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B7956-3164-9407-D695-CC823CDC48DA}"/>
              </a:ext>
            </a:extLst>
          </p:cNvPr>
          <p:cNvSpPr txBox="1"/>
          <p:nvPr/>
        </p:nvSpPr>
        <p:spPr>
          <a:xfrm>
            <a:off x="466531" y="210620"/>
            <a:ext cx="11215396" cy="5938100"/>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Configuration Optimization: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Configure PostgreSQL parameters: Adjust PostgreSQL configuration parameters, such as shared buffers, work mem, and effective cache</a:t>
            </a:r>
            <a:r>
              <a:rPr lang="en-US" kern="100" dirty="0">
                <a:solidFill>
                  <a:schemeClr val="bg1"/>
                </a:solidFill>
                <a:ea typeface="Calibri" panose="020F0502020204030204" pitchFamily="34" charset="0"/>
                <a:cs typeface="Times New Roman" panose="02020603050405020304" pitchFamily="18" charset="0"/>
              </a:rPr>
              <a:t> </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size, based on your workload and available system resources to optimize performance.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Enable and configure connection pooling: Implement connection pooling mechanisms, such as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PgBouncer</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or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PgPool</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-II, to minimize the overhead of establishing new database connections and improve concurrency.</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Performance Monitoring and Tuning: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Monitor database performance: Use tools like Amazon RDS Performance Insights or third-party monitoring solutions to track database performance metrics, identify performance issues, and proactively address them.</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Analyze and optimize resource utilization: Monitor CPU, memory, and storage utilization to ensure optimal resource allocation and avoid bottlenecks. Consider scaling up the RDS instance class or adjusting storage I/O settings if necessary.</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Partitioning and Tablespaces: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Partition large tables: Implement table partitioning based on the access patterns of the data to improve query performance and manage large datasets efficiently.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Utilize tablespaces: Distribute database objects across different tablespaces to balance I/O, segregate storage, and optimize disk performance.</a:t>
            </a:r>
          </a:p>
        </p:txBody>
      </p:sp>
    </p:spTree>
    <p:extLst>
      <p:ext uri="{BB962C8B-B14F-4D97-AF65-F5344CB8AC3E}">
        <p14:creationId xmlns:p14="http://schemas.microsoft.com/office/powerpoint/2010/main" val="280073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32E59D-989E-8572-75AB-31CCBCDD108A}"/>
              </a:ext>
            </a:extLst>
          </p:cNvPr>
          <p:cNvSpPr txBox="1"/>
          <p:nvPr/>
        </p:nvSpPr>
        <p:spPr>
          <a:xfrm>
            <a:off x="464975" y="580278"/>
            <a:ext cx="11262049" cy="4946419"/>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Connection Management: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 connection pooling: Employ connection pooling to efficiently manage database connections, reduce connection setup overhead, and improve overall scalability and performance.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Tune connection limits: Configure the maximum number of connections allowed by adjusting the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max_connections</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parameter to match the workload requirements without overloading the database.</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Regular Database Maintenance: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Vacuum and analyze: Schedule regular vacuuming and analyzing of tables to reclaim disk space, update statistics, and optimize query planning.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Manage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autovacuum</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settings: Adjust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autovacuum</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-related parameters to ensure timely and efficient vacuuming based on your database workload and data usage patterns.</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Use Read Replicas: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Leverage Amazon RDS Read Replicas: Offload read traffic to read replicas to improve performance and scalability. Read replicas can be used for reporting, analytics, or read-intensive workloads, reducing the load on the primary instance.</a:t>
            </a:r>
          </a:p>
        </p:txBody>
      </p:sp>
    </p:spTree>
    <p:extLst>
      <p:ext uri="{BB962C8B-B14F-4D97-AF65-F5344CB8AC3E}">
        <p14:creationId xmlns:p14="http://schemas.microsoft.com/office/powerpoint/2010/main" val="173540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1D6B36-89C5-C134-6DD1-B504E555A060}"/>
              </a:ext>
            </a:extLst>
          </p:cNvPr>
          <p:cNvSpPr txBox="1"/>
          <p:nvPr/>
        </p:nvSpPr>
        <p:spPr>
          <a:xfrm>
            <a:off x="671803" y="574222"/>
            <a:ext cx="11112759" cy="2461508"/>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Utilize Caching: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Implement caching mechanisms: Employ caching solutions, such as Amazon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ElastiCache</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or PostgreSQL's built-in caching mechanisms (e.g.,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pg_statistic</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query cache), to reduce the load on the database and improve response times for frequently accessed data.</a:t>
            </a:r>
          </a:p>
          <a:p>
            <a:pPr marR="0" lvl="0">
              <a:lnSpc>
                <a:spcPct val="107000"/>
              </a:lnSpc>
              <a:spcBef>
                <a:spcPts val="0"/>
              </a:spcBef>
              <a:spcAft>
                <a:spcPts val="800"/>
              </a:spcAft>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Regularly Update and Optimize PostgreSQL Version: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Keep PostgreSQL up to date: Stay current with the latest PostgreSQL version and regularly apply updates and patches to benefit from performance improvements, bug fixes, and new features.</a:t>
            </a:r>
          </a:p>
        </p:txBody>
      </p:sp>
    </p:spTree>
    <p:extLst>
      <p:ext uri="{BB962C8B-B14F-4D97-AF65-F5344CB8AC3E}">
        <p14:creationId xmlns:p14="http://schemas.microsoft.com/office/powerpoint/2010/main" val="3525548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Point Orange Thank you Slide - SlideModel">
            <a:extLst>
              <a:ext uri="{FF2B5EF4-FFF2-40B4-BE49-F238E27FC236}">
                <a16:creationId xmlns:a16="http://schemas.microsoft.com/office/drawing/2014/main" id="{E2283D5B-2C06-2E5D-6BD9-1BE8097DD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2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E95424-6AD1-536B-5D10-7C387542D5E4}"/>
              </a:ext>
            </a:extLst>
          </p:cNvPr>
          <p:cNvSpPr txBox="1"/>
          <p:nvPr/>
        </p:nvSpPr>
        <p:spPr>
          <a:xfrm>
            <a:off x="391886" y="809549"/>
            <a:ext cx="11439330" cy="1477328"/>
          </a:xfrm>
          <a:prstGeom prst="rect">
            <a:avLst/>
          </a:prstGeom>
          <a:noFill/>
        </p:spPr>
        <p:txBody>
          <a:bodyPr wrap="square">
            <a:spAutoFit/>
          </a:bodyPr>
          <a:lstStyle/>
          <a:p>
            <a:pPr algn="l"/>
            <a:r>
              <a:rPr lang="en-US" b="0" i="0" dirty="0">
                <a:solidFill>
                  <a:schemeClr val="bg1"/>
                </a:solidFill>
                <a:effectLst/>
                <a:latin typeface="Söhne"/>
              </a:rPr>
              <a:t>         Migration is the process of transferring data, applications, or systems from one environment to another. It is a critical aspect of IT operations when organizations adopt new technologies, upgrade systems, or consolidate resources. Migration can involve moving data between databases, transferring applications to new servers, or transitioning from on-premises infrastructure to the cloud.</a:t>
            </a:r>
          </a:p>
          <a:p>
            <a:pPr algn="l"/>
            <a:endParaRPr lang="en-US" b="0" i="0" dirty="0">
              <a:solidFill>
                <a:schemeClr val="bg1"/>
              </a:solidFill>
              <a:effectLst/>
              <a:latin typeface="Söhne"/>
            </a:endParaRPr>
          </a:p>
        </p:txBody>
      </p:sp>
      <p:sp>
        <p:nvSpPr>
          <p:cNvPr id="5" name="TextBox 4">
            <a:extLst>
              <a:ext uri="{FF2B5EF4-FFF2-40B4-BE49-F238E27FC236}">
                <a16:creationId xmlns:a16="http://schemas.microsoft.com/office/drawing/2014/main" id="{9C5D95D0-59B8-6ADF-D828-C525F6E18527}"/>
              </a:ext>
            </a:extLst>
          </p:cNvPr>
          <p:cNvSpPr txBox="1"/>
          <p:nvPr/>
        </p:nvSpPr>
        <p:spPr>
          <a:xfrm>
            <a:off x="4429708" y="118579"/>
            <a:ext cx="2055068" cy="584775"/>
          </a:xfrm>
          <a:prstGeom prst="rect">
            <a:avLst/>
          </a:prstGeom>
          <a:noFill/>
        </p:spPr>
        <p:txBody>
          <a:bodyPr wrap="square">
            <a:spAutoFit/>
          </a:bodyPr>
          <a:lstStyle/>
          <a:p>
            <a:r>
              <a:rPr lang="en-US" sz="3200" b="0" i="0" dirty="0">
                <a:solidFill>
                  <a:srgbClr val="FFC000"/>
                </a:solidFill>
                <a:effectLst/>
                <a:latin typeface="Söhne"/>
              </a:rPr>
              <a:t>Migration:</a:t>
            </a:r>
            <a:r>
              <a:rPr lang="en-US" b="0" i="0" dirty="0">
                <a:solidFill>
                  <a:srgbClr val="FFC000"/>
                </a:solidFill>
                <a:effectLst/>
                <a:latin typeface="Söhne"/>
              </a:rPr>
              <a:t> </a:t>
            </a:r>
            <a:endParaRPr lang="en-US" dirty="0">
              <a:solidFill>
                <a:srgbClr val="FFC000"/>
              </a:solidFill>
            </a:endParaRPr>
          </a:p>
        </p:txBody>
      </p:sp>
      <p:sp>
        <p:nvSpPr>
          <p:cNvPr id="9" name="TextBox 8">
            <a:extLst>
              <a:ext uri="{FF2B5EF4-FFF2-40B4-BE49-F238E27FC236}">
                <a16:creationId xmlns:a16="http://schemas.microsoft.com/office/drawing/2014/main" id="{A00C29FF-EAF6-E91A-CA9C-C978E8974EF4}"/>
              </a:ext>
            </a:extLst>
          </p:cNvPr>
          <p:cNvSpPr txBox="1"/>
          <p:nvPr/>
        </p:nvSpPr>
        <p:spPr>
          <a:xfrm>
            <a:off x="529513" y="2286877"/>
            <a:ext cx="3314699" cy="400110"/>
          </a:xfrm>
          <a:prstGeom prst="rect">
            <a:avLst/>
          </a:prstGeom>
          <a:noFill/>
        </p:spPr>
        <p:txBody>
          <a:bodyPr wrap="square">
            <a:spAutoFit/>
          </a:bodyPr>
          <a:lstStyle/>
          <a:p>
            <a:r>
              <a:rPr lang="en-US" sz="2000" b="0" i="0" dirty="0">
                <a:solidFill>
                  <a:srgbClr val="FFC000"/>
                </a:solidFill>
                <a:effectLst/>
                <a:latin typeface="Söhne"/>
              </a:rPr>
              <a:t>Why Migration is important: </a:t>
            </a:r>
            <a:endParaRPr lang="en-US" sz="2000" dirty="0">
              <a:solidFill>
                <a:srgbClr val="FFC000"/>
              </a:solidFill>
            </a:endParaRPr>
          </a:p>
        </p:txBody>
      </p:sp>
      <p:sp>
        <p:nvSpPr>
          <p:cNvPr id="11" name="TextBox 10">
            <a:extLst>
              <a:ext uri="{FF2B5EF4-FFF2-40B4-BE49-F238E27FC236}">
                <a16:creationId xmlns:a16="http://schemas.microsoft.com/office/drawing/2014/main" id="{00FCC2C7-8942-0457-C6B4-4530754FDEE5}"/>
              </a:ext>
            </a:extLst>
          </p:cNvPr>
          <p:cNvSpPr txBox="1"/>
          <p:nvPr/>
        </p:nvSpPr>
        <p:spPr>
          <a:xfrm>
            <a:off x="529513" y="2816331"/>
            <a:ext cx="11374016" cy="1754326"/>
          </a:xfrm>
          <a:prstGeom prst="rect">
            <a:avLst/>
          </a:prstGeom>
          <a:noFill/>
        </p:spPr>
        <p:txBody>
          <a:bodyPr wrap="square">
            <a:spAutoFit/>
          </a:bodyPr>
          <a:lstStyle/>
          <a:p>
            <a:r>
              <a:rPr lang="en-US" b="0" i="0" dirty="0">
                <a:solidFill>
                  <a:schemeClr val="bg1"/>
                </a:solidFill>
                <a:effectLst/>
                <a:latin typeface="Söhne"/>
              </a:rPr>
              <a:t>Migration is vital for organizations as it facilitates technology upgrades, scalability, cost optimization, security enhancement, business continuity, and future-proofing. By migrating, businesses can leverage advanced technologies, adapt to changing demands, optimize expenses, strengthen security measures, ensure uninterrupted operations, and prepare for future challenges. It enables organizations to stay competitive, improve efficiency, and make informed decisions based on consolidated data. Migration is a strategic imperative for organizations aiming to thrive in a rapidly evolving digital landscape.</a:t>
            </a:r>
            <a:endParaRPr lang="en-US" dirty="0">
              <a:solidFill>
                <a:schemeClr val="bg1"/>
              </a:solidFill>
            </a:endParaRPr>
          </a:p>
        </p:txBody>
      </p:sp>
    </p:spTree>
    <p:extLst>
      <p:ext uri="{BB962C8B-B14F-4D97-AF65-F5344CB8AC3E}">
        <p14:creationId xmlns:p14="http://schemas.microsoft.com/office/powerpoint/2010/main" val="23040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326A0-9098-8769-8CFE-16F6198F7A45}"/>
              </a:ext>
            </a:extLst>
          </p:cNvPr>
          <p:cNvSpPr txBox="1"/>
          <p:nvPr/>
        </p:nvSpPr>
        <p:spPr>
          <a:xfrm>
            <a:off x="632150" y="267869"/>
            <a:ext cx="2530928" cy="400110"/>
          </a:xfrm>
          <a:prstGeom prst="rect">
            <a:avLst/>
          </a:prstGeom>
          <a:noFill/>
        </p:spPr>
        <p:txBody>
          <a:bodyPr wrap="square">
            <a:spAutoFit/>
          </a:bodyPr>
          <a:lstStyle/>
          <a:p>
            <a:r>
              <a:rPr lang="en-US" sz="2000" b="1" i="0" dirty="0" err="1">
                <a:solidFill>
                  <a:srgbClr val="FFC000"/>
                </a:solidFill>
                <a:effectLst/>
                <a:latin typeface="Söhne"/>
              </a:rPr>
              <a:t>Benifits</a:t>
            </a:r>
            <a:r>
              <a:rPr lang="en-US" sz="2000" b="1" i="0" dirty="0">
                <a:solidFill>
                  <a:srgbClr val="FFC000"/>
                </a:solidFill>
                <a:effectLst/>
                <a:latin typeface="Söhne"/>
              </a:rPr>
              <a:t> of Migration:</a:t>
            </a:r>
            <a:endParaRPr lang="en-US" sz="2000" b="1" dirty="0">
              <a:solidFill>
                <a:srgbClr val="FFC000"/>
              </a:solidFill>
            </a:endParaRPr>
          </a:p>
        </p:txBody>
      </p:sp>
      <p:sp>
        <p:nvSpPr>
          <p:cNvPr id="5" name="TextBox 4">
            <a:extLst>
              <a:ext uri="{FF2B5EF4-FFF2-40B4-BE49-F238E27FC236}">
                <a16:creationId xmlns:a16="http://schemas.microsoft.com/office/drawing/2014/main" id="{175A68CB-B9CA-D93B-925B-BA4F7886FD09}"/>
              </a:ext>
            </a:extLst>
          </p:cNvPr>
          <p:cNvSpPr txBox="1"/>
          <p:nvPr/>
        </p:nvSpPr>
        <p:spPr>
          <a:xfrm>
            <a:off x="632150" y="762392"/>
            <a:ext cx="6097554"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Söhne"/>
              </a:rPr>
              <a:t>Enhanced Performance:</a:t>
            </a:r>
          </a:p>
          <a:p>
            <a:pPr marL="285750" indent="-285750">
              <a:buFont typeface="Arial" panose="020B0604020202020204" pitchFamily="34" charset="0"/>
              <a:buChar char="•"/>
            </a:pPr>
            <a:r>
              <a:rPr lang="en-US" b="0" i="0" dirty="0">
                <a:solidFill>
                  <a:schemeClr val="bg1"/>
                </a:solidFill>
                <a:effectLst/>
                <a:latin typeface="Söhne"/>
              </a:rPr>
              <a:t>Scalability and Flexibility:</a:t>
            </a:r>
          </a:p>
          <a:p>
            <a:pPr marL="285750" indent="-285750">
              <a:buFont typeface="Arial" panose="020B0604020202020204" pitchFamily="34" charset="0"/>
              <a:buChar char="•"/>
            </a:pPr>
            <a:r>
              <a:rPr lang="en-US" b="0" i="0" dirty="0">
                <a:solidFill>
                  <a:schemeClr val="bg1"/>
                </a:solidFill>
                <a:effectLst/>
                <a:latin typeface="Söhne"/>
              </a:rPr>
              <a:t>Cost Optimization:</a:t>
            </a:r>
          </a:p>
          <a:p>
            <a:pPr marL="285750" indent="-285750">
              <a:buFont typeface="Arial" panose="020B0604020202020204" pitchFamily="34" charset="0"/>
              <a:buChar char="•"/>
            </a:pPr>
            <a:r>
              <a:rPr lang="en-US" b="0" i="0" dirty="0">
                <a:solidFill>
                  <a:schemeClr val="bg1"/>
                </a:solidFill>
                <a:effectLst/>
                <a:latin typeface="Söhne"/>
              </a:rPr>
              <a:t>Improved Security and Compliance: </a:t>
            </a:r>
            <a:endParaRPr lang="en-US" dirty="0">
              <a:solidFill>
                <a:schemeClr val="bg1"/>
              </a:solidFill>
              <a:latin typeface="Söhne"/>
            </a:endParaRPr>
          </a:p>
          <a:p>
            <a:pPr marL="285750" indent="-285750">
              <a:buFont typeface="Arial" panose="020B0604020202020204" pitchFamily="34" charset="0"/>
              <a:buChar char="•"/>
            </a:pPr>
            <a:r>
              <a:rPr lang="en-US" b="0" i="0" dirty="0">
                <a:solidFill>
                  <a:schemeClr val="bg1"/>
                </a:solidFill>
                <a:effectLst/>
                <a:latin typeface="Söhne"/>
              </a:rPr>
              <a:t>Business Continuity and Disaster Recovery:</a:t>
            </a:r>
          </a:p>
          <a:p>
            <a:pPr marL="285750" indent="-285750">
              <a:buFont typeface="Arial" panose="020B0604020202020204" pitchFamily="34" charset="0"/>
              <a:buChar char="•"/>
            </a:pPr>
            <a:r>
              <a:rPr lang="en-US" b="0" i="0" dirty="0">
                <a:solidFill>
                  <a:schemeClr val="bg1"/>
                </a:solidFill>
                <a:effectLst/>
                <a:latin typeface="Söhne"/>
              </a:rPr>
              <a:t>Innovation and Competitive Advantage: </a:t>
            </a:r>
            <a:endParaRPr lang="en-US" dirty="0">
              <a:solidFill>
                <a:schemeClr val="bg1"/>
              </a:solidFill>
            </a:endParaRPr>
          </a:p>
        </p:txBody>
      </p:sp>
    </p:spTree>
    <p:extLst>
      <p:ext uri="{BB962C8B-B14F-4D97-AF65-F5344CB8AC3E}">
        <p14:creationId xmlns:p14="http://schemas.microsoft.com/office/powerpoint/2010/main" val="41317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3553B-F359-122B-6231-55BA2494989F}"/>
              </a:ext>
            </a:extLst>
          </p:cNvPr>
          <p:cNvSpPr txBox="1"/>
          <p:nvPr/>
        </p:nvSpPr>
        <p:spPr>
          <a:xfrm>
            <a:off x="2082670" y="71926"/>
            <a:ext cx="8026659" cy="461665"/>
          </a:xfrm>
          <a:prstGeom prst="rect">
            <a:avLst/>
          </a:prstGeom>
          <a:noFill/>
        </p:spPr>
        <p:txBody>
          <a:bodyPr wrap="square">
            <a:spAutoFit/>
          </a:bodyPr>
          <a:lstStyle/>
          <a:p>
            <a:r>
              <a:rPr lang="en-US" sz="2400" b="0" i="0" dirty="0">
                <a:solidFill>
                  <a:srgbClr val="FFC000"/>
                </a:solidFill>
                <a:effectLst/>
                <a:latin typeface="Söhne"/>
              </a:rPr>
              <a:t>Importance of planning and strategy for successful Migration:</a:t>
            </a:r>
            <a:endParaRPr lang="en-US" sz="2400" dirty="0">
              <a:solidFill>
                <a:srgbClr val="FFC000"/>
              </a:solidFill>
            </a:endParaRPr>
          </a:p>
        </p:txBody>
      </p:sp>
      <p:sp>
        <p:nvSpPr>
          <p:cNvPr id="5" name="TextBox 4">
            <a:extLst>
              <a:ext uri="{FF2B5EF4-FFF2-40B4-BE49-F238E27FC236}">
                <a16:creationId xmlns:a16="http://schemas.microsoft.com/office/drawing/2014/main" id="{C7CCB289-E778-5A06-125E-468261BBE6C6}"/>
              </a:ext>
            </a:extLst>
          </p:cNvPr>
          <p:cNvSpPr txBox="1"/>
          <p:nvPr/>
        </p:nvSpPr>
        <p:spPr>
          <a:xfrm>
            <a:off x="559836" y="738522"/>
            <a:ext cx="11355355" cy="5078313"/>
          </a:xfrm>
          <a:prstGeom prst="rect">
            <a:avLst/>
          </a:prstGeom>
          <a:noFill/>
        </p:spPr>
        <p:txBody>
          <a:bodyPr wrap="square">
            <a:spAutoFit/>
          </a:bodyPr>
          <a:lstStyle/>
          <a:p>
            <a:pPr algn="l"/>
            <a:r>
              <a:rPr lang="en-US" b="0" i="0" dirty="0">
                <a:solidFill>
                  <a:schemeClr val="bg1"/>
                </a:solidFill>
                <a:effectLst/>
                <a:latin typeface="Söhne"/>
              </a:rPr>
              <a:t>Planning and strategy are crucial for ensuring a successful data migration. Here are the key reasons why planning and strategy are important:</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Minimize Risks: A well-defined plan and strategy help identify potential risks and challenges associated with the migration process. By proactively addressing these risks, organizations can minimize disruptions, data loss, and downtime.</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Efficient Resource Allocation: Planning enables organizations to allocate the necessary resources, including budget, personnel, and time, effectively. It ensures that the migration process is properly resourced and managed, avoiding delays and unexpected complications.</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Data Integrity and Quality: Planning allows organizations to assess the quality and integrity of their data before migration. This involves data cleansing, standardization, and validation to ensure that the data being migrated is accurate, complete, and consistent.</a:t>
            </a:r>
          </a:p>
          <a:p>
            <a:pPr algn="l"/>
            <a:endParaRPr lang="en-US" b="0" i="0" dirty="0">
              <a:solidFill>
                <a:schemeClr val="bg1"/>
              </a:solidFill>
              <a:effectLst/>
              <a:latin typeface="Söhne"/>
            </a:endParaRPr>
          </a:p>
          <a:p>
            <a:pPr algn="l"/>
            <a:r>
              <a:rPr lang="en-US" b="0" i="0" dirty="0">
                <a:solidFill>
                  <a:schemeClr val="bg1"/>
                </a:solidFill>
                <a:effectLst/>
                <a:latin typeface="Söhne"/>
              </a:rPr>
              <a:t>4.Minimize Downtime: A well-thought-out plan and strategy help minimize downtime during the migration process. This involves scheduling the migration during off-peak hours, implementing incremental or phased migration approaches, and utilizing techniques like parallel processing to reduce the impact on system availability.</a:t>
            </a:r>
          </a:p>
        </p:txBody>
      </p:sp>
    </p:spTree>
    <p:extLst>
      <p:ext uri="{BB962C8B-B14F-4D97-AF65-F5344CB8AC3E}">
        <p14:creationId xmlns:p14="http://schemas.microsoft.com/office/powerpoint/2010/main" val="329183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A7A2D-EDE9-5D70-3D90-89D9CE904A27}"/>
              </a:ext>
            </a:extLst>
          </p:cNvPr>
          <p:cNvSpPr txBox="1"/>
          <p:nvPr/>
        </p:nvSpPr>
        <p:spPr>
          <a:xfrm>
            <a:off x="497632" y="626554"/>
            <a:ext cx="11196735" cy="4247317"/>
          </a:xfrm>
          <a:prstGeom prst="rect">
            <a:avLst/>
          </a:prstGeom>
          <a:noFill/>
        </p:spPr>
        <p:txBody>
          <a:bodyPr wrap="square">
            <a:spAutoFit/>
          </a:bodyPr>
          <a:lstStyle/>
          <a:p>
            <a:pPr algn="l"/>
            <a:r>
              <a:rPr lang="en-US" b="0" i="0" dirty="0">
                <a:solidFill>
                  <a:schemeClr val="bg1"/>
                </a:solidFill>
                <a:effectLst/>
                <a:latin typeface="Söhne"/>
              </a:rPr>
              <a:t>5.Application and Infrastructure Compatibility: Planning ensures that the target environment is compatible with the applications and infrastructure being migrated. It involves assessing compatibility requirements, identifying potential conflicts, and preparing necessary modifications or configurations to ensure a seamless transition.</a:t>
            </a:r>
          </a:p>
          <a:p>
            <a:pPr algn="l"/>
            <a:endParaRPr lang="en-US" b="0" i="0" dirty="0">
              <a:solidFill>
                <a:schemeClr val="bg1"/>
              </a:solidFill>
              <a:effectLst/>
              <a:latin typeface="Söhne"/>
            </a:endParaRPr>
          </a:p>
          <a:p>
            <a:pPr algn="l"/>
            <a:r>
              <a:rPr lang="en-US" b="0" i="0" dirty="0">
                <a:solidFill>
                  <a:schemeClr val="bg1"/>
                </a:solidFill>
                <a:effectLst/>
                <a:latin typeface="Söhne"/>
              </a:rPr>
              <a:t>6.Data Mapping and Transformation: Planning allows organizations to carefully map and transform data from the source to the target system. This includes mapping data structures, resolving data type differences, and ensuring data consistency and integrity in the new environment.</a:t>
            </a:r>
          </a:p>
          <a:p>
            <a:pPr algn="l"/>
            <a:endParaRPr lang="en-US" b="0" i="0" dirty="0">
              <a:solidFill>
                <a:schemeClr val="bg1"/>
              </a:solidFill>
              <a:effectLst/>
              <a:latin typeface="Söhne"/>
            </a:endParaRPr>
          </a:p>
          <a:p>
            <a:pPr algn="l"/>
            <a:r>
              <a:rPr lang="en-US" b="0" i="0" dirty="0">
                <a:solidFill>
                  <a:schemeClr val="bg1"/>
                </a:solidFill>
                <a:effectLst/>
                <a:latin typeface="Söhne"/>
              </a:rPr>
              <a:t>7.Testing and Validation: A well-planned migration includes testing and validation processes to verify the accuracy and completeness of migrated data. It helps identify any discrepancies or issues early on, allowing for timely resolution and ensuring that the migrated data meets the required quality standards.</a:t>
            </a:r>
          </a:p>
          <a:p>
            <a:pPr algn="l"/>
            <a:endParaRPr lang="en-US" b="0" i="0" dirty="0">
              <a:solidFill>
                <a:schemeClr val="bg1"/>
              </a:solidFill>
              <a:effectLst/>
              <a:latin typeface="Söhne"/>
            </a:endParaRPr>
          </a:p>
          <a:p>
            <a:pPr algn="l"/>
            <a:r>
              <a:rPr lang="en-US" b="0" i="0" dirty="0">
                <a:solidFill>
                  <a:schemeClr val="bg1"/>
                </a:solidFill>
                <a:effectLst/>
                <a:latin typeface="Söhne"/>
              </a:rPr>
              <a:t>8.Stakeholder Communication: Planning facilitates effective communication with stakeholders, including end-users, IT teams, and management. Clear communication about the migration plan, timeline, and potential impacts helps manage expectations, address concerns, and ensure support throughout the migration process.</a:t>
            </a:r>
          </a:p>
        </p:txBody>
      </p:sp>
    </p:spTree>
    <p:extLst>
      <p:ext uri="{BB962C8B-B14F-4D97-AF65-F5344CB8AC3E}">
        <p14:creationId xmlns:p14="http://schemas.microsoft.com/office/powerpoint/2010/main" val="34100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7AF13-DFF1-415A-2E24-41A7C2411D14}"/>
              </a:ext>
            </a:extLst>
          </p:cNvPr>
          <p:cNvSpPr txBox="1"/>
          <p:nvPr/>
        </p:nvSpPr>
        <p:spPr>
          <a:xfrm>
            <a:off x="4135405" y="115860"/>
            <a:ext cx="3921190" cy="584775"/>
          </a:xfrm>
          <a:prstGeom prst="rect">
            <a:avLst/>
          </a:prstGeom>
          <a:noFill/>
        </p:spPr>
        <p:txBody>
          <a:bodyPr wrap="square">
            <a:spAutoFit/>
          </a:bodyPr>
          <a:lstStyle/>
          <a:p>
            <a:r>
              <a:rPr lang="en-US" sz="32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Pre-Migration Plan:</a:t>
            </a:r>
          </a:p>
        </p:txBody>
      </p:sp>
      <p:sp>
        <p:nvSpPr>
          <p:cNvPr id="5" name="TextBox 4">
            <a:extLst>
              <a:ext uri="{FF2B5EF4-FFF2-40B4-BE49-F238E27FC236}">
                <a16:creationId xmlns:a16="http://schemas.microsoft.com/office/drawing/2014/main" id="{1A47F81F-564D-CAAF-6B88-D2ED2CA47CB2}"/>
              </a:ext>
            </a:extLst>
          </p:cNvPr>
          <p:cNvSpPr txBox="1"/>
          <p:nvPr/>
        </p:nvSpPr>
        <p:spPr>
          <a:xfrm>
            <a:off x="343677" y="568301"/>
            <a:ext cx="11504645" cy="5613909"/>
          </a:xfrm>
          <a:prstGeom prst="rect">
            <a:avLst/>
          </a:prstGeom>
          <a:noFill/>
        </p:spPr>
        <p:txBody>
          <a:bodyPr wrap="square">
            <a:spAutoFit/>
          </a:bodyPr>
          <a:lstStyle/>
          <a:p>
            <a:pPr marL="0" marR="0">
              <a:lnSpc>
                <a:spcPct val="107000"/>
              </a:lnSpc>
              <a:spcBef>
                <a:spcPts val="0"/>
              </a:spcBef>
              <a:spcAft>
                <a:spcPts val="800"/>
              </a:spcAf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pre-migration plan to help you prepare for the migration from on-premises Oracle to Amazon RDS for PostgreSQL:</a:t>
            </a:r>
          </a:p>
          <a:p>
            <a:pPr marL="342900" marR="0" lvl="0" indent="-342900">
              <a:lnSpc>
                <a:spcPct val="107000"/>
              </a:lnSpc>
              <a:spcBef>
                <a:spcPts val="0"/>
              </a:spcBef>
              <a:spcAft>
                <a:spcPts val="800"/>
              </a:spcAft>
              <a:buFont typeface="+mj-lt"/>
              <a:buAutoNum type="arabicPeriod"/>
              <a:tabLst>
                <a:tab pos="4572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Understand the Requirements: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Gather detailed information about the customer's current Oracle database, including its size, version, configuration, and workload characteristics.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Determine the target PostgreSQL version and the specific requirements of the customer's applications and workflows.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any specific performance, scalability, or compliance requirements that need to be considered during the migration.</a:t>
            </a:r>
          </a:p>
          <a:p>
            <a:pPr marL="342900" marR="0" lvl="0" indent="-342900">
              <a:lnSpc>
                <a:spcPct val="107000"/>
              </a:lnSpc>
              <a:spcBef>
                <a:spcPts val="0"/>
              </a:spcBef>
              <a:spcAft>
                <a:spcPts val="800"/>
              </a:spcAft>
              <a:buFont typeface="+mj-lt"/>
              <a:buAutoNum type="arabicPeriod"/>
              <a:tabLst>
                <a:tab pos="4572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Assess Compatibility and Dependencies: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Evaluate the compatibility between Oracle and PostgreSQL, considering differences in features, SQL syntax, data types, and stored procedures.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any third-party applications, integrations, or dependencies that interact with the Oracle database and assess their compatibility with PostgreSQL.</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Determine if any customizations or modifications are required to ensure a smooth transition.</a:t>
            </a:r>
          </a:p>
          <a:p>
            <a:pPr marL="342900" marR="0" lvl="0" indent="-342900">
              <a:lnSpc>
                <a:spcPct val="107000"/>
              </a:lnSpc>
              <a:spcBef>
                <a:spcPts val="0"/>
              </a:spcBef>
              <a:spcAft>
                <a:spcPts val="800"/>
              </a:spcAft>
              <a:buFont typeface="+mj-lt"/>
              <a:buAutoNum type="arabicPeriod"/>
              <a:tabLst>
                <a:tab pos="4572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Perform a Proof of Concept (POC):</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Set up a small-scale test environment to validate the migration process and assess its feasibility.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Migrate a sample subset of data from Oracle to PostgreSQL, including schema, tables, and representative data.</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Verify that the migrated data is accurate and compatible with the target PostgreSQL environment.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Test the migrated applications or workloads against the PostgreSQL database to ensure compatibility and functionality.</a:t>
            </a:r>
          </a:p>
        </p:txBody>
      </p:sp>
    </p:spTree>
    <p:extLst>
      <p:ext uri="{BB962C8B-B14F-4D97-AF65-F5344CB8AC3E}">
        <p14:creationId xmlns:p14="http://schemas.microsoft.com/office/powerpoint/2010/main" val="102388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1B180-8BDD-3BB2-F68D-720BEB87856C}"/>
              </a:ext>
            </a:extLst>
          </p:cNvPr>
          <p:cNvSpPr txBox="1"/>
          <p:nvPr/>
        </p:nvSpPr>
        <p:spPr>
          <a:xfrm>
            <a:off x="485192" y="81449"/>
            <a:ext cx="11215396" cy="6000745"/>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Define the Migration Strategy: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Based on the assessment and POC results, determine the most suitable migration approach: lift and shift, </a:t>
            </a:r>
            <a:r>
              <a:rPr lang="en-US"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replatforming</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or refactoring.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Consider factors such as data volume, downtime tolerance, resource availability, and customer requirements in selecting the appropriate strategy.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detailed plan outlining the specific steps and tasks required for the chosen migration approach.</a:t>
            </a:r>
          </a:p>
          <a:p>
            <a:pPr marR="0" lvl="0">
              <a:lnSpc>
                <a:spcPct val="107000"/>
              </a:lnSpc>
              <a:spcBef>
                <a:spcPts val="0"/>
              </a:spcBef>
              <a:spcAft>
                <a:spcPts val="800"/>
              </a:spcAft>
              <a:tabLst>
                <a:tab pos="4572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Allocate Resources: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and allocate the necessary resources, including personnel, expertise, and tools, to execute the migration plan.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 a dedicated migration team or assign specific roles and responsibilities to individuals involved in the migration process.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Ensure that the team members have the required skills and knowledge to handle Oracle-to-PostgreSQL migration tasks.</a:t>
            </a:r>
          </a:p>
          <a:p>
            <a:pPr marR="0" lvl="0">
              <a:lnSpc>
                <a:spcPct val="107000"/>
              </a:lnSpc>
              <a:spcBef>
                <a:spcPts val="0"/>
              </a:spcBef>
              <a:spcAft>
                <a:spcPts val="800"/>
              </a:spcAft>
              <a:tabLst>
                <a:tab pos="4572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Establish a Communication Plan: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Define a communication plan to keep all stakeholders informed about the migration process, timelines, and potential impacts.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Schedule regular meetings or checkpoints to provide updates, address concerns, and gather feedback from the customer.</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key points of contact within the customer's organization to facilitate smooth coordination and collaboration.</a:t>
            </a:r>
          </a:p>
          <a:p>
            <a:pPr marR="0" lvl="0">
              <a:lnSpc>
                <a:spcPct val="107000"/>
              </a:lnSpc>
              <a:spcBef>
                <a:spcPts val="0"/>
              </a:spcBef>
              <a:spcAft>
                <a:spcPts val="800"/>
              </a:spcAft>
              <a:tabLst>
                <a:tab pos="4572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Plan for Data Consistency and Integrity: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Determine the appropriate methodology for data migration, considering factors such as data volume, data synchronization, and data transformation requirements.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Ensure that data is consistent and accurate during the migration by establishing checkpoints, validation mechanisms, and data reconciliation processes.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Communicate with the customer about any potential downtime or temporary disruptions to data availability during the migration.</a:t>
            </a:r>
          </a:p>
        </p:txBody>
      </p:sp>
    </p:spTree>
    <p:extLst>
      <p:ext uri="{BB962C8B-B14F-4D97-AF65-F5344CB8AC3E}">
        <p14:creationId xmlns:p14="http://schemas.microsoft.com/office/powerpoint/2010/main" val="394359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D49F1-8C0F-9B09-12D9-3EB4540FF8B1}"/>
              </a:ext>
            </a:extLst>
          </p:cNvPr>
          <p:cNvSpPr txBox="1"/>
          <p:nvPr/>
        </p:nvSpPr>
        <p:spPr>
          <a:xfrm>
            <a:off x="401216" y="495124"/>
            <a:ext cx="11392677" cy="4062972"/>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Prepare for Backup and Recovery: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Establish a backup strategy for the Oracle database before the migration to ensure data integrity and provide a fallback option if needed.</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Define backup schedules, retention policies, and recovery procedures to mitigate any potential data loss during the migration.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Validate the backup and recovery processes to ensure they are effective and reliable.</a:t>
            </a:r>
          </a:p>
          <a:p>
            <a:pPr marR="0" lvl="0">
              <a:lnSpc>
                <a:spcPct val="107000"/>
              </a:lnSpc>
              <a:spcBef>
                <a:spcPts val="0"/>
              </a:spcBef>
              <a:spcAft>
                <a:spcPts val="800"/>
              </a:spcAft>
              <a:tabLst>
                <a:tab pos="4572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Document the Migration Plan: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Document the migration plan in detail, including all the tasks, dependencies, timelines, and responsible parties.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checklist or project plan that outlines each step of the migration process and serves as a reference during the execution phase.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Include documentation for any customizations, configurations, or changes made to ensure easy reference and future maintenance.</a:t>
            </a:r>
          </a:p>
          <a:p>
            <a:pPr marL="0" marR="0">
              <a:lnSpc>
                <a:spcPct val="107000"/>
              </a:lnSpc>
              <a:spcBef>
                <a:spcPts val="0"/>
              </a:spcBef>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9925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83584</TotalTime>
  <Words>13533</Words>
  <Application>Microsoft Office PowerPoint</Application>
  <PresentationFormat>Widescreen</PresentationFormat>
  <Paragraphs>371</Paragraphs>
  <Slides>24</Slides>
  <Notes>22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Amazon Ember Display Medium</vt:lpstr>
      <vt:lpstr>Amazon Ember Light</vt:lpstr>
      <vt:lpstr>Arial</vt:lpstr>
      <vt:lpstr>Calibri</vt:lpstr>
      <vt:lpstr>Calibri Light</vt:lpstr>
      <vt:lpstr>Courier New</vt:lpstr>
      <vt:lpstr>Söhne</vt:lpstr>
      <vt:lpstr>Symbol</vt:lpstr>
      <vt:lpstr>Times New Roman</vt:lpstr>
      <vt:lpstr>Office Theme</vt:lpstr>
      <vt:lpstr>1_Title-and-content_DB</vt:lpstr>
      <vt:lpstr>Title-and-content_DB</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chandrika c</cp:lastModifiedBy>
  <cp:revision>2758</cp:revision>
  <dcterms:created xsi:type="dcterms:W3CDTF">2020-03-23T21:46:17Z</dcterms:created>
  <dcterms:modified xsi:type="dcterms:W3CDTF">2023-06-29T13:27:54Z</dcterms:modified>
</cp:coreProperties>
</file>