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5" d="100"/>
          <a:sy n="65" d="100"/>
        </p:scale>
        <p:origin x="7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863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9673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6076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0087A4-61B4-45DB-895B-0788304ED177}"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40490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0087A4-61B4-45DB-895B-0788304ED177}"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39431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0087A4-61B4-45DB-895B-0788304ED177}"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289021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0087A4-61B4-45DB-895B-0788304ED177}"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17750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0087A4-61B4-45DB-895B-0788304ED177}"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5352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087A4-61B4-45DB-895B-0788304ED177}"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16657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8235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0087A4-61B4-45DB-895B-0788304ED177}"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FB725-B704-445C-8851-04D432DE755E}" type="slidenum">
              <a:rPr lang="en-US" smtClean="0"/>
              <a:t>‹#›</a:t>
            </a:fld>
            <a:endParaRPr lang="en-US"/>
          </a:p>
        </p:txBody>
      </p:sp>
    </p:spTree>
    <p:extLst>
      <p:ext uri="{BB962C8B-B14F-4D97-AF65-F5344CB8AC3E}">
        <p14:creationId xmlns:p14="http://schemas.microsoft.com/office/powerpoint/2010/main" val="3166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087A4-61B4-45DB-895B-0788304ED177}" type="datetimeFigureOut">
              <a:rPr lang="en-US" smtClean="0"/>
              <a:t>2/28/2018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FB725-B704-445C-8851-04D432DE755E}" type="slidenum">
              <a:rPr lang="en-US" smtClean="0"/>
              <a:t>‹#›</a:t>
            </a:fld>
            <a:endParaRPr lang="en-US"/>
          </a:p>
        </p:txBody>
      </p:sp>
    </p:spTree>
    <p:extLst>
      <p:ext uri="{BB962C8B-B14F-4D97-AF65-F5344CB8AC3E}">
        <p14:creationId xmlns:p14="http://schemas.microsoft.com/office/powerpoint/2010/main" val="107428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txBox="1">
            <a:spLocks/>
          </p:cNvSpPr>
          <p:nvPr/>
        </p:nvSpPr>
        <p:spPr>
          <a:xfrm>
            <a:off x="356475" y="602070"/>
            <a:ext cx="8371762" cy="3644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0" kern="1200">
                <a:solidFill>
                  <a:srgbClr val="575757"/>
                </a:solidFill>
                <a:latin typeface="+mn-lt"/>
                <a:ea typeface="+mn-ea"/>
                <a:cs typeface="+mn-cs"/>
              </a:defRPr>
            </a:lvl1pPr>
            <a:lvl2pPr marL="101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2pPr>
            <a:lvl3pPr marL="228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dirty="0" smtClean="0">
                <a:solidFill>
                  <a:schemeClr val="tx1"/>
                </a:solidFill>
                <a:latin typeface="+mn-lt"/>
                <a:ea typeface="+mn-ea"/>
                <a:cs typeface="+mn-cs"/>
              </a:defRPr>
            </a:lvl3pPr>
            <a:lvl4pPr marL="355600" indent="-101600" algn="l" defTabSz="914400" rtl="0" eaLnBrk="1" latinLnBrk="0" hangingPunct="1">
              <a:spcBef>
                <a:spcPts val="0"/>
              </a:spcBef>
              <a:spcAft>
                <a:spcPts val="1000"/>
              </a:spcAft>
              <a:buClrTx/>
              <a:buSzPct val="100000"/>
              <a:buFont typeface="Arial" panose="020B0604020202020204" pitchFamily="34" charset="0"/>
              <a:buChar char="◦"/>
              <a:defRPr lang="en-US" sz="1000" b="0" kern="1200" baseline="0" dirty="0" smtClean="0">
                <a:solidFill>
                  <a:schemeClr val="tx1"/>
                </a:solidFill>
                <a:latin typeface="+mn-lt"/>
                <a:ea typeface="+mn-ea"/>
                <a:cs typeface="+mn-cs"/>
              </a:defRPr>
            </a:lvl4pPr>
            <a:lvl5pPr marL="482600" indent="-101600" algn="l" defTabSz="798513" rtl="0" eaLnBrk="1" latinLnBrk="0" hangingPunct="1">
              <a:spcBef>
                <a:spcPts val="0"/>
              </a:spcBef>
              <a:spcAft>
                <a:spcPts val="1000"/>
              </a:spcAft>
              <a:buClrTx/>
              <a:buSzPct val="100000"/>
              <a:buFont typeface="Arial" panose="020B0604020202020204" pitchFamily="34" charset="0"/>
              <a:buChar char="−"/>
              <a:tabLst/>
              <a:defRPr lang="en-US" sz="1000" b="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1800" b="0" i="0" u="none" strike="noStrike" kern="1200" cap="none" spc="0" normalizeH="0" baseline="0" noProof="0" dirty="0" smtClean="0">
                <a:ln>
                  <a:noFill/>
                </a:ln>
                <a:solidFill>
                  <a:srgbClr val="575757"/>
                </a:solidFill>
                <a:effectLst/>
                <a:uLnTx/>
                <a:uFillTx/>
                <a:latin typeface="Verdana"/>
                <a:ea typeface="+mn-ea"/>
                <a:cs typeface="+mn-cs"/>
              </a:rPr>
              <a:t>Phase 1 – Ideation – Sample</a:t>
            </a:r>
            <a:endParaRPr kumimoji="0" lang="en-US" sz="18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itle 2"/>
          <p:cNvSpPr txBox="1">
            <a:spLocks/>
          </p:cNvSpPr>
          <p:nvPr/>
        </p:nvSpPr>
        <p:spPr bwMode="gray">
          <a:xfrm>
            <a:off x="356475" y="267969"/>
            <a:ext cx="8371762" cy="3341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Verdana"/>
                <a:ea typeface="+mj-ea"/>
                <a:cs typeface="+mj-cs"/>
              </a:rPr>
              <a:t>Round 2</a:t>
            </a:r>
            <a:endParaRPr kumimoji="0" lang="en-US" sz="1800" b="1" i="0" u="none" strike="noStrike" kern="1200" cap="none" spc="0" normalizeH="0" baseline="0" noProof="0" dirty="0">
              <a:ln>
                <a:noFill/>
              </a:ln>
              <a:solidFill>
                <a:sysClr val="windowText" lastClr="000000"/>
              </a:solidFill>
              <a:effectLst/>
              <a:uLnTx/>
              <a:uFillTx/>
              <a:latin typeface="Verdana"/>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4276547739"/>
              </p:ext>
            </p:extLst>
          </p:nvPr>
        </p:nvGraphicFramePr>
        <p:xfrm>
          <a:off x="336712" y="966470"/>
          <a:ext cx="9913417" cy="5550594"/>
        </p:xfrm>
        <a:graphic>
          <a:graphicData uri="http://schemas.openxmlformats.org/drawingml/2006/table">
            <a:tbl>
              <a:tblPr firstRow="1" bandRow="1"/>
              <a:tblGrid>
                <a:gridCol w="2413652">
                  <a:extLst>
                    <a:ext uri="{9D8B030D-6E8A-4147-A177-3AD203B41FA5}">
                      <a16:colId xmlns:a16="http://schemas.microsoft.com/office/drawing/2014/main" val="20000"/>
                    </a:ext>
                  </a:extLst>
                </a:gridCol>
                <a:gridCol w="7499765">
                  <a:extLst>
                    <a:ext uri="{9D8B030D-6E8A-4147-A177-3AD203B41FA5}">
                      <a16:colId xmlns:a16="http://schemas.microsoft.com/office/drawing/2014/main" val="20001"/>
                    </a:ext>
                  </a:extLst>
                </a:gridCol>
              </a:tblGrid>
              <a:tr h="381994">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indent="0">
                        <a:lnSpc>
                          <a:spcPct val="110000"/>
                        </a:lnSpc>
                        <a:buFont typeface="Arial" panose="020B0604020202020204" pitchFamily="34" charset="0"/>
                        <a:buNone/>
                      </a:pPr>
                      <a:r>
                        <a:rPr lang="en-US" sz="1200" b="1" dirty="0" smtClean="0">
                          <a:solidFill>
                            <a:schemeClr val="accent1"/>
                          </a:solidFill>
                          <a:latin typeface="+mn-lt"/>
                        </a:rPr>
                        <a:t>Defined Deliverables</a:t>
                      </a:r>
                      <a:endParaRPr lang="en-US" sz="1200" b="1" dirty="0">
                        <a:solidFill>
                          <a:schemeClr val="accent1"/>
                        </a:solidFill>
                        <a:latin typeface="+mn-lt"/>
                      </a:endParaRPr>
                    </a:p>
                  </a:txBody>
                  <a:tcPr marT="91440" marB="91440" anchor="ctr">
                    <a:lnL w="571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r>
                        <a:rPr lang="en-US" sz="1200" b="1" dirty="0" smtClean="0">
                          <a:solidFill>
                            <a:schemeClr val="accent1"/>
                          </a:solidFill>
                          <a:latin typeface="+mn-lt"/>
                        </a:rPr>
                        <a:t>Sample Use</a:t>
                      </a:r>
                      <a:r>
                        <a:rPr lang="en-US" sz="1200" b="1" baseline="0" dirty="0" smtClean="0">
                          <a:solidFill>
                            <a:schemeClr val="accent1"/>
                          </a:solidFill>
                          <a:latin typeface="+mn-lt"/>
                        </a:rPr>
                        <a:t> Case</a:t>
                      </a:r>
                      <a:endParaRPr lang="en-GB" sz="1200" b="1" dirty="0">
                        <a:solidFill>
                          <a:schemeClr val="accent1"/>
                        </a:solidFill>
                        <a:latin typeface="+mn-lt"/>
                      </a:endParaRPr>
                    </a:p>
                  </a:txBody>
                  <a:tcPr marT="91440" marB="91440" anchor="ctr">
                    <a:lnL w="6350" cap="flat" cmpd="sng" algn="ctr">
                      <a:solidFill>
                        <a:sysClr val="window" lastClr="FFFFFF"/>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rgbClr val="86BC25"/>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617934">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Brief </a:t>
                      </a:r>
                      <a:r>
                        <a:rPr lang="en-US" sz="1100" b="0" dirty="0" smtClean="0">
                          <a:solidFill>
                            <a:schemeClr val="tx1"/>
                          </a:solidFill>
                          <a:latin typeface="+mn-lt"/>
                        </a:rPr>
                        <a:t>Business Problem</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a:lnSpc>
                          <a:spcPct val="100000"/>
                        </a:lnSpc>
                        <a:spcBef>
                          <a:spcPts val="300"/>
                        </a:spcBef>
                        <a:spcAft>
                          <a:spcPts val="0"/>
                        </a:spcAft>
                        <a:buClrTx/>
                        <a:buSzPct val="100000"/>
                        <a:buFont typeface="Arial"/>
                        <a:buNone/>
                      </a:pPr>
                      <a:r>
                        <a:rPr lang="en-US" sz="1100" b="0" dirty="0" smtClean="0">
                          <a:solidFill>
                            <a:schemeClr val="tx1"/>
                          </a:solidFill>
                          <a:latin typeface="+mn-lt"/>
                        </a:rPr>
                        <a:t>&lt; Fuel is an important and expensive entity of transportation and logistics sector. Very often fuel is stolen    from vehicles and it leads to financial losses to an organization. Poor maintenance of vehicle adds to fuel loss and causes environment degradation &gt;</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405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a:t>
                      </a:r>
                      <a:r>
                        <a:rPr lang="en-US" sz="1100" b="0" dirty="0" smtClean="0">
                          <a:solidFill>
                            <a:schemeClr val="tx1"/>
                          </a:solidFill>
                          <a:latin typeface="+mn-lt"/>
                        </a:rPr>
                        <a:t>solution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&lt; Innovative solution enabled by </a:t>
                      </a:r>
                      <a:r>
                        <a:rPr lang="en-US" sz="1100" b="0" kern="1200" dirty="0" err="1" smtClean="0">
                          <a:solidFill>
                            <a:schemeClr val="tx1"/>
                          </a:solidFill>
                          <a:latin typeface="+mn-lt"/>
                          <a:ea typeface="+mn-ea"/>
                          <a:cs typeface="+mn-cs"/>
                        </a:rPr>
                        <a:t>IoT</a:t>
                      </a:r>
                      <a:r>
                        <a:rPr lang="en-US" sz="1100" b="0" kern="1200" dirty="0" smtClean="0">
                          <a:solidFill>
                            <a:schemeClr val="tx1"/>
                          </a:solidFill>
                          <a:latin typeface="+mn-lt"/>
                          <a:ea typeface="+mn-ea"/>
                          <a:cs typeface="+mn-cs"/>
                        </a:rPr>
                        <a:t> can help address the given problem. Real time data from sensors mounted on top of vehicle measuring fuel level at regular intervals coupled with telematics data like distance travelled can help  measure various key performance metrics &gt;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928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Proposed </a:t>
                      </a:r>
                      <a:r>
                        <a:rPr lang="en-US" sz="1100" b="0" dirty="0" smtClean="0">
                          <a:solidFill>
                            <a:schemeClr val="tx1"/>
                          </a:solidFill>
                          <a:latin typeface="+mn-lt"/>
                        </a:rPr>
                        <a:t>Tech Stack</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&lt; </a:t>
                      </a:r>
                      <a:r>
                        <a:rPr lang="en-US" sz="1100" b="1" kern="1200" dirty="0" smtClean="0">
                          <a:solidFill>
                            <a:schemeClr val="tx1"/>
                          </a:solidFill>
                          <a:latin typeface="+mn-lt"/>
                          <a:ea typeface="+mn-ea"/>
                          <a:cs typeface="+mn-cs"/>
                        </a:rPr>
                        <a:t>Open Source</a:t>
                      </a:r>
                      <a:r>
                        <a:rPr lang="en-US" sz="1100" b="0" kern="1200" dirty="0" smtClean="0">
                          <a:solidFill>
                            <a:schemeClr val="tx1"/>
                          </a:solidFill>
                          <a:latin typeface="+mn-lt"/>
                          <a:ea typeface="+mn-ea"/>
                          <a:cs typeface="+mn-cs"/>
                        </a:rPr>
                        <a:t>:</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Continuous Level Sensor(Float Sensor),</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Arduino Uno + GPS module / Mobile application</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Node MCU ESP8266 (</a:t>
                      </a:r>
                      <a:r>
                        <a:rPr lang="en-US" sz="1100" b="0" kern="1200" dirty="0" err="1" smtClean="0">
                          <a:solidFill>
                            <a:schemeClr val="tx1"/>
                          </a:solidFill>
                          <a:latin typeface="+mn-lt"/>
                          <a:ea typeface="+mn-ea"/>
                          <a:cs typeface="+mn-cs"/>
                        </a:rPr>
                        <a:t>Wifi</a:t>
                      </a:r>
                      <a:r>
                        <a:rPr lang="en-US" sz="1100" b="0" kern="1200" dirty="0" smtClean="0">
                          <a:solidFill>
                            <a:schemeClr val="tx1"/>
                          </a:solidFill>
                          <a:latin typeface="+mn-lt"/>
                          <a:ea typeface="+mn-ea"/>
                          <a:cs typeface="+mn-cs"/>
                        </a:rPr>
                        <a:t> Board) – Edge, Hadoop,</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Map Reduce/Spark</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Mongo Db/</a:t>
                      </a:r>
                      <a:r>
                        <a:rPr lang="en-US" sz="1100" b="0" kern="1200" dirty="0" err="1" smtClean="0">
                          <a:solidFill>
                            <a:schemeClr val="tx1"/>
                          </a:solidFill>
                          <a:latin typeface="+mn-lt"/>
                          <a:ea typeface="+mn-ea"/>
                          <a:cs typeface="+mn-cs"/>
                        </a:rPr>
                        <a:t>Hbase</a:t>
                      </a:r>
                      <a:r>
                        <a:rPr lang="en-US" sz="1100" b="0" kern="1200" dirty="0" smtClean="0">
                          <a:solidFill>
                            <a:schemeClr val="tx1"/>
                          </a:solidFill>
                          <a:latin typeface="+mn-lt"/>
                          <a:ea typeface="+mn-ea"/>
                          <a:cs typeface="+mn-cs"/>
                        </a:rPr>
                        <a:t>,</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Kafka/MQTT,</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Tableau </a:t>
                      </a:r>
                    </a:p>
                    <a:p>
                      <a:pPr marL="0" lvl="1" indent="0" algn="l" defTabSz="914400" rtl="0" eaLnBrk="1" latinLnBrk="0" hangingPunct="1">
                        <a:lnSpc>
                          <a:spcPct val="100000"/>
                        </a:lnSpc>
                        <a:spcBef>
                          <a:spcPts val="300"/>
                        </a:spcBef>
                        <a:spcAft>
                          <a:spcPts val="0"/>
                        </a:spcAft>
                        <a:buClrTx/>
                        <a:buSzPct val="100000"/>
                        <a:buFont typeface="Arial"/>
                        <a:buNone/>
                      </a:pPr>
                      <a:r>
                        <a:rPr lang="en-US" sz="1100" b="1" kern="1200" dirty="0" smtClean="0">
                          <a:solidFill>
                            <a:schemeClr val="tx1"/>
                          </a:solidFill>
                          <a:latin typeface="+mn-lt"/>
                          <a:ea typeface="+mn-ea"/>
                          <a:cs typeface="+mn-cs"/>
                        </a:rPr>
                        <a:t>   Licensed</a:t>
                      </a:r>
                      <a:r>
                        <a:rPr lang="en-US" sz="1100" b="0" kern="1200" dirty="0" smtClean="0">
                          <a:solidFill>
                            <a:schemeClr val="tx1"/>
                          </a:solidFill>
                          <a:latin typeface="+mn-lt"/>
                          <a:ea typeface="+mn-ea"/>
                          <a:cs typeface="+mn-cs"/>
                        </a:rPr>
                        <a:t>: If any</a:t>
                      </a:r>
                      <a:r>
                        <a:rPr lang="en-US" sz="1100" b="0" kern="1200" baseline="0" dirty="0" smtClean="0">
                          <a:solidFill>
                            <a:schemeClr val="tx1"/>
                          </a:solidFill>
                          <a:latin typeface="+mn-lt"/>
                          <a:ea typeface="+mn-ea"/>
                          <a:cs typeface="+mn-cs"/>
                        </a:rPr>
                        <a:t> </a:t>
                      </a:r>
                      <a:r>
                        <a:rPr lang="en-US" sz="1100" b="0" kern="1200" dirty="0" smtClean="0">
                          <a:solidFill>
                            <a:schemeClr val="tx1"/>
                          </a:solidFill>
                          <a:latin typeface="+mn-lt"/>
                          <a:ea typeface="+mn-ea"/>
                          <a:cs typeface="+mn-cs"/>
                        </a:rPr>
                        <a:t>&gt;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0533">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Market </a:t>
                      </a:r>
                      <a:r>
                        <a:rPr lang="en-US" sz="1100" b="0" dirty="0" smtClean="0">
                          <a:solidFill>
                            <a:schemeClr val="tx1"/>
                          </a:solidFill>
                          <a:latin typeface="+mn-lt"/>
                        </a:rPr>
                        <a:t>Place/Positioning</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&lt; Transportation and logistics industry is highly competitive and remarkably complex. This solution will help industries in real time monitoring of vehicle fuel efficiency, health measurement of trucks, reducing the overall operations and maintenance cost, and reducing impact on environment. It will also help in Real time monitoring, Predictive maintenance, Security &amp; surveillance</a:t>
                      </a:r>
                      <a:r>
                        <a:rPr lang="en-US" sz="1100" b="0" kern="1200" baseline="0" dirty="0" smtClean="0">
                          <a:solidFill>
                            <a:schemeClr val="tx1"/>
                          </a:solidFill>
                          <a:latin typeface="+mn-lt"/>
                          <a:ea typeface="+mn-ea"/>
                          <a:cs typeface="+mn-cs"/>
                        </a:rPr>
                        <a:t> - </a:t>
                      </a:r>
                      <a:r>
                        <a:rPr lang="en-US" sz="1100" b="0" kern="1200" dirty="0" smtClean="0">
                          <a:solidFill>
                            <a:schemeClr val="tx1"/>
                          </a:solidFill>
                          <a:latin typeface="+mn-lt"/>
                          <a:ea typeface="+mn-ea"/>
                          <a:cs typeface="+mn-cs"/>
                        </a:rPr>
                        <a:t>&gt;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089281">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Effort </a:t>
                      </a:r>
                      <a:r>
                        <a:rPr lang="en-US" sz="1100" b="0" dirty="0" smtClean="0">
                          <a:solidFill>
                            <a:schemeClr val="tx1"/>
                          </a:solidFill>
                          <a:latin typeface="+mn-lt"/>
                        </a:rPr>
                        <a:t>(Hours) and Cost (INR) of Implementation</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&lt; </a:t>
                      </a:r>
                      <a:r>
                        <a:rPr lang="en-US" sz="1100" b="1" kern="1200" dirty="0" smtClean="0">
                          <a:solidFill>
                            <a:schemeClr val="tx1"/>
                          </a:solidFill>
                          <a:latin typeface="+mn-lt"/>
                          <a:ea typeface="+mn-ea"/>
                          <a:cs typeface="+mn-cs"/>
                        </a:rPr>
                        <a:t>Effort</a:t>
                      </a:r>
                      <a:r>
                        <a:rPr lang="en-US" sz="1100" b="0" kern="1200" dirty="0" smtClean="0">
                          <a:solidFill>
                            <a:schemeClr val="tx1"/>
                          </a:solidFill>
                          <a:latin typeface="+mn-lt"/>
                          <a:ea typeface="+mn-ea"/>
                          <a:cs typeface="+mn-cs"/>
                        </a:rPr>
                        <a:t>:</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Person Hours - 3 person * 135(9 hours*5 days*3weeks) = 405 hours</a:t>
                      </a:r>
                    </a:p>
                    <a:p>
                      <a:pPr marL="0" lvl="1" indent="0" algn="l" defTabSz="914400" rtl="0" eaLnBrk="1" latinLnBrk="0" hangingPunct="1">
                        <a:lnSpc>
                          <a:spcPct val="100000"/>
                        </a:lnSpc>
                        <a:spcBef>
                          <a:spcPts val="300"/>
                        </a:spcBef>
                        <a:spcAft>
                          <a:spcPts val="0"/>
                        </a:spcAft>
                        <a:buClrTx/>
                        <a:buSzPct val="100000"/>
                        <a:buFont typeface="Arial"/>
                        <a:buNone/>
                      </a:pPr>
                      <a:r>
                        <a:rPr lang="en-US" sz="1100" b="1" kern="1200" dirty="0" smtClean="0">
                          <a:solidFill>
                            <a:schemeClr val="tx1"/>
                          </a:solidFill>
                          <a:latin typeface="+mn-lt"/>
                          <a:ea typeface="+mn-ea"/>
                          <a:cs typeface="+mn-cs"/>
                        </a:rPr>
                        <a:t>   Cost</a:t>
                      </a:r>
                      <a:r>
                        <a:rPr lang="en-US" sz="1100" b="0" kern="1200" dirty="0" smtClean="0">
                          <a:solidFill>
                            <a:schemeClr val="tx1"/>
                          </a:solidFill>
                          <a:latin typeface="+mn-lt"/>
                          <a:ea typeface="+mn-ea"/>
                          <a:cs typeface="+mn-cs"/>
                        </a:rPr>
                        <a:t>:</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Hardware - </a:t>
                      </a:r>
                      <a:r>
                        <a:rPr lang="en-US" sz="1100" b="0" kern="1200" dirty="0" err="1" smtClean="0">
                          <a:solidFill>
                            <a:schemeClr val="tx1"/>
                          </a:solidFill>
                          <a:latin typeface="+mn-lt"/>
                          <a:ea typeface="+mn-ea"/>
                          <a:cs typeface="+mn-cs"/>
                        </a:rPr>
                        <a:t>Rs</a:t>
                      </a:r>
                      <a:r>
                        <a:rPr lang="en-US" sz="1100" b="0" kern="1200" dirty="0" smtClean="0">
                          <a:solidFill>
                            <a:schemeClr val="tx1"/>
                          </a:solidFill>
                          <a:latin typeface="+mn-lt"/>
                          <a:ea typeface="+mn-ea"/>
                          <a:cs typeface="+mn-cs"/>
                        </a:rPr>
                        <a:t>. 5000 - 8000</a:t>
                      </a:r>
                    </a:p>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   Software </a:t>
                      </a:r>
                      <a:r>
                        <a:rPr lang="en-US" sz="1100" b="0" kern="1200" dirty="0" smtClean="0">
                          <a:solidFill>
                            <a:schemeClr val="tx1"/>
                          </a:solidFill>
                          <a:latin typeface="+mn-lt"/>
                          <a:ea typeface="+mn-ea"/>
                          <a:cs typeface="+mn-cs"/>
                        </a:rPr>
                        <a:t>- Licensed Software's </a:t>
                      </a:r>
                      <a:r>
                        <a:rPr lang="en-US" sz="1100" b="0" kern="1200" dirty="0" smtClean="0">
                          <a:solidFill>
                            <a:schemeClr val="tx1"/>
                          </a:solidFill>
                          <a:latin typeface="+mn-lt"/>
                          <a:ea typeface="+mn-ea"/>
                          <a:cs typeface="+mn-cs"/>
                        </a:rPr>
                        <a:t>Cost &gt;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0208665"/>
                  </a:ext>
                </a:extLst>
              </a:tr>
              <a:tr h="375694">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Theme </a:t>
                      </a:r>
                      <a:r>
                        <a:rPr lang="en-US" sz="1100" b="0" dirty="0" smtClean="0">
                          <a:solidFill>
                            <a:schemeClr val="tx1"/>
                          </a:solidFill>
                          <a:latin typeface="+mn-lt"/>
                        </a:rPr>
                        <a:t>Alignment</a:t>
                      </a: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err="1" smtClean="0">
                          <a:solidFill>
                            <a:schemeClr val="tx1"/>
                          </a:solidFill>
                          <a:latin typeface="+mn-lt"/>
                          <a:ea typeface="+mn-ea"/>
                          <a:cs typeface="+mn-cs"/>
                        </a:rPr>
                        <a:t>IoT</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8595122"/>
                  </a:ext>
                </a:extLst>
              </a:tr>
              <a:tr h="38167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indent="0" algn="l">
                        <a:lnSpc>
                          <a:spcPct val="110000"/>
                        </a:lnSpc>
                        <a:spcBef>
                          <a:spcPts val="300"/>
                        </a:spcBef>
                        <a:spcAft>
                          <a:spcPts val="600"/>
                        </a:spcAft>
                        <a:buFont typeface="Arial" panose="020B0604020202020204" pitchFamily="34" charset="0"/>
                        <a:buNone/>
                      </a:pPr>
                      <a:r>
                        <a:rPr lang="en-US" sz="1100" b="0" dirty="0" smtClean="0">
                          <a:solidFill>
                            <a:schemeClr val="tx1"/>
                          </a:solidFill>
                          <a:latin typeface="+mn-lt"/>
                        </a:rPr>
                        <a:t>Industry </a:t>
                      </a:r>
                      <a:r>
                        <a:rPr lang="en-US" sz="1100" b="0" dirty="0" smtClean="0">
                          <a:solidFill>
                            <a:schemeClr val="tx1"/>
                          </a:solidFill>
                          <a:latin typeface="+mn-lt"/>
                        </a:rPr>
                        <a:t>Alignment</a:t>
                      </a:r>
                      <a:endParaRPr lang="en-US" sz="1100" b="0" dirty="0">
                        <a:solidFill>
                          <a:schemeClr val="tx1"/>
                        </a:solidFill>
                        <a:latin typeface="+mn-lt"/>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lvl="1" indent="0" algn="l" defTabSz="914400" rtl="0" eaLnBrk="1" latinLnBrk="0" hangingPunct="1">
                        <a:lnSpc>
                          <a:spcPct val="100000"/>
                        </a:lnSpc>
                        <a:spcBef>
                          <a:spcPts val="300"/>
                        </a:spcBef>
                        <a:spcAft>
                          <a:spcPts val="0"/>
                        </a:spcAft>
                        <a:buClrTx/>
                        <a:buSzPct val="100000"/>
                        <a:buFont typeface="Arial"/>
                        <a:buNone/>
                      </a:pPr>
                      <a:r>
                        <a:rPr lang="en-US" sz="1100" b="0" kern="1200" dirty="0" smtClean="0">
                          <a:solidFill>
                            <a:schemeClr val="tx1"/>
                          </a:solidFill>
                          <a:latin typeface="+mn-lt"/>
                          <a:ea typeface="+mn-ea"/>
                          <a:cs typeface="+mn-cs"/>
                        </a:rPr>
                        <a:t>Energy, Resources &amp; Industrials</a:t>
                      </a:r>
                      <a:endParaRPr lang="en-US" sz="1100" b="0" kern="1200" dirty="0">
                        <a:solidFill>
                          <a:schemeClr val="tx1"/>
                        </a:solidFill>
                        <a:latin typeface="+mn-lt"/>
                        <a:ea typeface="+mn-ea"/>
                        <a:cs typeface="+mn-cs"/>
                      </a:endParaRPr>
                    </a:p>
                  </a:txBody>
                  <a:tcPr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3175" cap="flat" cmpd="sng" algn="ctr">
                      <a:solidFill>
                        <a:srgbClr val="75787B"/>
                      </a:solidFill>
                      <a:prstDash val="solid"/>
                      <a:round/>
                      <a:headEnd type="none" w="med" len="med"/>
                      <a:tailEnd type="none" w="med" len="med"/>
                    </a:lnT>
                    <a:lnB w="3175" cap="flat" cmpd="sng" algn="ctr">
                      <a:solidFill>
                        <a:srgbClr val="75787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9558498"/>
                  </a:ext>
                </a:extLst>
              </a:tr>
            </a:tbl>
          </a:graphicData>
        </a:graphic>
      </p:graphicFrame>
      <p:sp>
        <p:nvSpPr>
          <p:cNvPr id="11" name="TextBox 10"/>
          <p:cNvSpPr txBox="1"/>
          <p:nvPr/>
        </p:nvSpPr>
        <p:spPr>
          <a:xfrm>
            <a:off x="336712" y="6617409"/>
            <a:ext cx="6186524" cy="169277"/>
          </a:xfrm>
          <a:prstGeom prst="rect">
            <a:avLst/>
          </a:prstGeom>
          <a:noFill/>
        </p:spPr>
        <p:txBody>
          <a:bodyPr vert="horz" wrap="square" lIns="0" tIns="0" rIns="0" bIns="0" rtlCol="0">
            <a:spAutoFit/>
          </a:bodyPr>
          <a:lstStyle/>
          <a:p>
            <a:pPr>
              <a:spcBef>
                <a:spcPts val="200"/>
              </a:spcBef>
              <a:buSzPct val="100000"/>
            </a:pPr>
            <a:r>
              <a:rPr lang="en-US" sz="1100" b="1" dirty="0">
                <a:solidFill>
                  <a:prstClr val="black"/>
                </a:solidFill>
                <a:latin typeface="Verdana"/>
              </a:rPr>
              <a:t>* Please note, examples above are for reference purpose only</a:t>
            </a:r>
          </a:p>
        </p:txBody>
      </p:sp>
    </p:spTree>
    <p:extLst>
      <p:ext uri="{BB962C8B-B14F-4D97-AF65-F5344CB8AC3E}">
        <p14:creationId xmlns:p14="http://schemas.microsoft.com/office/powerpoint/2010/main" val="125737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Gaurav</dc:creator>
  <cp:lastModifiedBy>Arora, Gaurav</cp:lastModifiedBy>
  <cp:revision>1</cp:revision>
  <dcterms:created xsi:type="dcterms:W3CDTF">2018-02-28T13:17:13Z</dcterms:created>
  <dcterms:modified xsi:type="dcterms:W3CDTF">2018-02-28T13:17:47Z</dcterms:modified>
</cp:coreProperties>
</file>