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62" r:id="rId4"/>
    <p:sldId id="263" r:id="rId5"/>
    <p:sldId id="269" r:id="rId6"/>
    <p:sldId id="275" r:id="rId7"/>
    <p:sldId id="272" r:id="rId8"/>
    <p:sldId id="273" r:id="rId9"/>
    <p:sldId id="274" r:id="rId10"/>
    <p:sldId id="284" r:id="rId11"/>
    <p:sldId id="279" r:id="rId12"/>
    <p:sldId id="281" r:id="rId13"/>
    <p:sldId id="294" r:id="rId14"/>
    <p:sldId id="302" r:id="rId15"/>
    <p:sldId id="298" r:id="rId16"/>
    <p:sldId id="283" r:id="rId17"/>
    <p:sldId id="299" r:id="rId18"/>
    <p:sldId id="301" r:id="rId19"/>
    <p:sldId id="303" r:id="rId20"/>
    <p:sldId id="304" r:id="rId21"/>
    <p:sldId id="305" r:id="rId22"/>
    <p:sldId id="286" r:id="rId23"/>
    <p:sldId id="287" r:id="rId24"/>
    <p:sldId id="288" r:id="rId25"/>
    <p:sldId id="306" r:id="rId26"/>
    <p:sldId id="285" r:id="rId27"/>
    <p:sldId id="291" r:id="rId28"/>
    <p:sldId id="290" r:id="rId29"/>
    <p:sldId id="292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>
      <p:cViewPr varScale="1">
        <p:scale>
          <a:sx n="89" d="100"/>
          <a:sy n="89" d="100"/>
        </p:scale>
        <p:origin x="616" y="4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3E57A-7EBD-4CA1-9AAD-6D34BF857253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13DE0-7EB4-4F6E-8FD5-39FABDB14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5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B1D049E-E825-4FAC-940D-16E54A9B4F7C}" type="datetime1">
              <a:rPr lang="en-IN" smtClean="0"/>
              <a:t>01-04-2019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2DC1A18-E372-409D-BED0-E3E9A900FC0D}" type="datetime1">
              <a:rPr lang="en-IN" smtClean="0"/>
              <a:t>01-04-2019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64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879D4D1-BDA7-4263-A5FC-9EEA6996C45E}" type="datetime1">
              <a:rPr lang="en-IN" smtClean="0"/>
              <a:t>01-04-2019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8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E25045A-B314-4AA9-8104-C721F290154A}" type="datetime1">
              <a:rPr lang="en-IN" smtClean="0"/>
              <a:t>01-04-2019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3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E2FC98F-7A9C-4E69-93D1-F230B91653EE}" type="datetime1">
              <a:rPr lang="en-IN" smtClean="0"/>
              <a:t>01-04-2019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5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D554768-623C-401D-AA54-1980B75CBA72}" type="datetime1">
              <a:rPr lang="en-IN" smtClean="0"/>
              <a:t>01-04-2019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9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E4CE883-BBB1-4DA1-9395-0D6489A54828}" type="datetime1">
              <a:rPr lang="en-IN" smtClean="0"/>
              <a:t>01-04-2019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DC42D1A-6CB9-4F76-9380-ECAA68DF04F1}" type="datetime1">
              <a:rPr lang="en-IN" smtClean="0"/>
              <a:t>01-04-2019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6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241A00-8323-4CD5-A632-D22A6BC460DD}" type="datetime1">
              <a:rPr lang="en-IN" smtClean="0"/>
              <a:t>01-04-2019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1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2B56216-5D12-445E-8977-DD99B1DC4DC5}" type="datetime1">
              <a:rPr lang="en-IN" smtClean="0"/>
              <a:t>01-04-2019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62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2C7278-60DC-4DFB-973C-775B140425B0}" type="datetime1">
              <a:rPr lang="en-IN" smtClean="0"/>
              <a:t>01-04-2019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1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264" y="4850643"/>
            <a:ext cx="2895600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IN" dirty="0">
                <a:solidFill>
                  <a:srgbClr val="0070C0"/>
                </a:solidFill>
              </a:rPr>
              <a:t>www.</a:t>
            </a:r>
            <a:r>
              <a:rPr lang="en-IN" dirty="0">
                <a:solidFill>
                  <a:srgbClr val="FF0000"/>
                </a:solidFill>
              </a:rPr>
              <a:t>loves</a:t>
            </a:r>
            <a:r>
              <a:rPr lang="en-IN" dirty="0">
                <a:solidFill>
                  <a:srgbClr val="0070C0"/>
                </a:solidFill>
              </a:rPr>
              <a:t>.cloud</a:t>
            </a:r>
          </a:p>
        </p:txBody>
      </p:sp>
    </p:spTree>
    <p:extLst>
      <p:ext uri="{BB962C8B-B14F-4D97-AF65-F5344CB8AC3E}">
        <p14:creationId xmlns:p14="http://schemas.microsoft.com/office/powerpoint/2010/main" val="341971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b="1" dirty="0"/>
              <a:t>Chapter 2 </a:t>
            </a:r>
            <a:br>
              <a:rPr lang="en" b="1" dirty="0"/>
            </a:br>
            <a:r>
              <a:rPr lang="en-IN" b="1" dirty="0"/>
              <a:t>Containerization with </a:t>
            </a:r>
            <a:r>
              <a:rPr lang="en-IN" b="1" dirty="0" err="1"/>
              <a:t>Docker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2959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0314"/>
            <a:ext cx="8229600" cy="857250"/>
          </a:xfrm>
        </p:spPr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Basics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03113"/>
            <a:ext cx="8926538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05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In </a:t>
            </a:r>
            <a:r>
              <a:rPr lang="en-IN" sz="2400" dirty="0" err="1"/>
              <a:t>Docker</a:t>
            </a:r>
            <a:r>
              <a:rPr lang="en-IN" sz="2400" dirty="0"/>
              <a:t>, everything is based on Images</a:t>
            </a:r>
          </a:p>
          <a:p>
            <a:r>
              <a:rPr lang="en-IN" sz="2400" dirty="0"/>
              <a:t>An </a:t>
            </a:r>
            <a:r>
              <a:rPr lang="en-IN" sz="2400" i="1" dirty="0"/>
              <a:t>image</a:t>
            </a:r>
            <a:r>
              <a:rPr lang="en-IN" sz="2400" dirty="0"/>
              <a:t> is a read-only template with instructions for creating a </a:t>
            </a:r>
            <a:r>
              <a:rPr lang="en-IN" sz="2400" dirty="0" err="1"/>
              <a:t>Docker</a:t>
            </a:r>
            <a:r>
              <a:rPr lang="en-IN" sz="2400" dirty="0"/>
              <a:t> container</a:t>
            </a:r>
          </a:p>
          <a:p>
            <a:r>
              <a:rPr lang="en-IN" sz="2400" dirty="0"/>
              <a:t>Usually an image is </a:t>
            </a:r>
            <a:r>
              <a:rPr lang="en-IN" sz="2400" i="1" dirty="0"/>
              <a:t>based on </a:t>
            </a:r>
            <a:r>
              <a:rPr lang="en-IN" sz="2400" dirty="0"/>
              <a:t>another image, with some additional customization. </a:t>
            </a:r>
          </a:p>
          <a:p>
            <a:r>
              <a:rPr lang="en-IN" sz="2400" dirty="0"/>
              <a:t>For example, you may build an image which is based on the </a:t>
            </a:r>
            <a:r>
              <a:rPr lang="en-IN" sz="2400" dirty="0" err="1"/>
              <a:t>ubuntu</a:t>
            </a:r>
            <a:r>
              <a:rPr lang="en-IN" sz="2400" dirty="0"/>
              <a:t> image, but installs the Apache web server and your application, as well as the configuration details needed to make your application run.</a:t>
            </a:r>
          </a:p>
        </p:txBody>
      </p:sp>
    </p:spTree>
    <p:extLst>
      <p:ext uri="{BB962C8B-B14F-4D97-AF65-F5344CB8AC3E}">
        <p14:creationId xmlns:p14="http://schemas.microsoft.com/office/powerpoint/2010/main" val="2013366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47864"/>
          </a:xfrm>
        </p:spPr>
        <p:txBody>
          <a:bodyPr>
            <a:noAutofit/>
          </a:bodyPr>
          <a:lstStyle/>
          <a:p>
            <a:r>
              <a:rPr lang="en-IN" sz="2400" dirty="0"/>
              <a:t>The basic purpose of </a:t>
            </a:r>
            <a:r>
              <a:rPr lang="en-IN" sz="2400" dirty="0" err="1"/>
              <a:t>Docker</a:t>
            </a:r>
            <a:r>
              <a:rPr lang="en-IN" sz="2400" dirty="0"/>
              <a:t> is to run containers</a:t>
            </a:r>
          </a:p>
          <a:p>
            <a:r>
              <a:rPr lang="en-IN" sz="2400" dirty="0"/>
              <a:t>A container is a runnable instance of an image</a:t>
            </a:r>
          </a:p>
          <a:p>
            <a:r>
              <a:rPr lang="en-IN" sz="2400" dirty="0"/>
              <a:t>You can create, start, stop, move, or delete a container using the </a:t>
            </a:r>
            <a:r>
              <a:rPr lang="en-IN" sz="2400" dirty="0" err="1"/>
              <a:t>Docker</a:t>
            </a:r>
            <a:r>
              <a:rPr lang="en-IN" sz="2400" dirty="0"/>
              <a:t> API or CLI</a:t>
            </a:r>
          </a:p>
          <a:p>
            <a:r>
              <a:rPr lang="en-IN" sz="2400" dirty="0"/>
              <a:t>When a container is removed, any changes to its state that are not stored in persistent storage disappear</a:t>
            </a:r>
          </a:p>
          <a:p>
            <a:r>
              <a:rPr lang="en-IN" sz="2400" dirty="0"/>
              <a:t>A container is defined by its image as well as any configuration options you provide to it when you create or start it</a:t>
            </a:r>
          </a:p>
        </p:txBody>
      </p:sp>
    </p:spTree>
    <p:extLst>
      <p:ext uri="{BB962C8B-B14F-4D97-AF65-F5344CB8AC3E}">
        <p14:creationId xmlns:p14="http://schemas.microsoft.com/office/powerpoint/2010/main" val="260940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Lab 2 – Run Container Using an Image</a:t>
            </a:r>
          </a:p>
        </p:txBody>
      </p:sp>
    </p:spTree>
    <p:extLst>
      <p:ext uri="{BB962C8B-B14F-4D97-AF65-F5344CB8AC3E}">
        <p14:creationId xmlns:p14="http://schemas.microsoft.com/office/powerpoint/2010/main" val="249949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Lab 3 – </a:t>
            </a:r>
            <a:r>
              <a:rPr lang="en-IN" dirty="0" err="1"/>
              <a:t>Portainer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B1055-03B7-4FFA-8514-E6C5B32D6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IN" dirty="0"/>
              <a:t>UI for Managing Docker</a:t>
            </a:r>
          </a:p>
          <a:p>
            <a:r>
              <a:rPr lang="en-IN" dirty="0"/>
              <a:t>Runs on 1 Container</a:t>
            </a:r>
          </a:p>
          <a:p>
            <a:r>
              <a:rPr lang="en-IN" dirty="0"/>
              <a:t>Uses Persistent Storage (Volume)</a:t>
            </a:r>
          </a:p>
          <a:p>
            <a:r>
              <a:rPr lang="en-IN" dirty="0"/>
              <a:t>Multi Tier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68896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 text document that contains all the commands, in order, a user could call on the command line to assemble an image</a:t>
            </a:r>
          </a:p>
          <a:p>
            <a:r>
              <a:rPr lang="en-IN" dirty="0"/>
              <a:t>Build instructions to build the image</a:t>
            </a:r>
          </a:p>
          <a:p>
            <a:r>
              <a:rPr lang="en-IN" dirty="0"/>
              <a:t>Usually </a:t>
            </a:r>
            <a:r>
              <a:rPr lang="en-IN" dirty="0" err="1"/>
              <a:t>dockerfile</a:t>
            </a:r>
            <a:r>
              <a:rPr lang="en-IN" dirty="0"/>
              <a:t> is called </a:t>
            </a:r>
            <a:r>
              <a:rPr lang="en-IN" b="1" u="sng" dirty="0" err="1"/>
              <a:t>Dockerfile</a:t>
            </a:r>
            <a:endParaRPr lang="en-IN" b="1" u="sng" dirty="0"/>
          </a:p>
          <a:p>
            <a:r>
              <a:rPr lang="en-IN" dirty="0"/>
              <a:t>Located in root of context</a:t>
            </a:r>
          </a:p>
          <a:p>
            <a:pPr lvl="1"/>
            <a:r>
              <a:rPr lang="en-IN" dirty="0" err="1"/>
              <a:t>docker</a:t>
            </a:r>
            <a:r>
              <a:rPr lang="en-IN" dirty="0"/>
              <a:t> build -f /path/to/a/</a:t>
            </a:r>
            <a:r>
              <a:rPr lang="en-IN" dirty="0" err="1"/>
              <a:t>Dockerfile</a:t>
            </a:r>
            <a:r>
              <a:rPr lang="en-IN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541111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Dockerfile</a:t>
            </a:r>
            <a:r>
              <a:rPr lang="en-IN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dirty="0" err="1"/>
              <a:t>Dockerfile</a:t>
            </a:r>
            <a:r>
              <a:rPr lang="en-IN" dirty="0"/>
              <a:t> must start with a </a:t>
            </a:r>
            <a:r>
              <a:rPr lang="en-IN" b="1" dirty="0"/>
              <a:t>`FROM` </a:t>
            </a:r>
            <a:r>
              <a:rPr lang="en-IN" dirty="0"/>
              <a:t>instruction</a:t>
            </a:r>
          </a:p>
          <a:p>
            <a:r>
              <a:rPr lang="en-IN" dirty="0"/>
              <a:t>The </a:t>
            </a:r>
            <a:r>
              <a:rPr lang="en-IN" b="1" dirty="0"/>
              <a:t>FROM</a:t>
            </a:r>
            <a:r>
              <a:rPr lang="en-IN" dirty="0"/>
              <a:t> instruction specifies the base image from which you are building</a:t>
            </a:r>
          </a:p>
          <a:p>
            <a:r>
              <a:rPr lang="en-IN" dirty="0" err="1"/>
              <a:t>Docker</a:t>
            </a:r>
            <a:r>
              <a:rPr lang="en-IN" dirty="0"/>
              <a:t> treats lines that </a:t>
            </a:r>
            <a:r>
              <a:rPr lang="en-IN" i="1" dirty="0"/>
              <a:t>begin</a:t>
            </a:r>
            <a:r>
              <a:rPr lang="en-IN" dirty="0"/>
              <a:t> with</a:t>
            </a:r>
            <a:r>
              <a:rPr lang="en-IN" b="1" dirty="0"/>
              <a:t> #</a:t>
            </a:r>
            <a:r>
              <a:rPr lang="en-IN" dirty="0"/>
              <a:t> as a comment</a:t>
            </a:r>
          </a:p>
        </p:txBody>
      </p:sp>
    </p:spTree>
    <p:extLst>
      <p:ext uri="{BB962C8B-B14F-4D97-AF65-F5344CB8AC3E}">
        <p14:creationId xmlns:p14="http://schemas.microsoft.com/office/powerpoint/2010/main" val="3589345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Lab 4 – Create Image Using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A036-CF3B-4A0F-A7AC-DBE29DAE4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IN" dirty="0"/>
              <a:t>Uses Docker “Build” Command</a:t>
            </a:r>
          </a:p>
          <a:p>
            <a:r>
              <a:rPr lang="en-IN" dirty="0"/>
              <a:t>Creates an Image</a:t>
            </a:r>
          </a:p>
          <a:p>
            <a:r>
              <a:rPr lang="en-IN" dirty="0"/>
              <a:t>Nginx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199875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Tool for defining and running multi-container Docker applications</a:t>
            </a:r>
          </a:p>
          <a:p>
            <a:r>
              <a:rPr lang="en-IN" dirty="0"/>
              <a:t>Uses YAML file for configuration</a:t>
            </a:r>
          </a:p>
          <a:p>
            <a:r>
              <a:rPr lang="en-IN" dirty="0"/>
              <a:t>3 Step Process</a:t>
            </a:r>
          </a:p>
          <a:p>
            <a:pPr lvl="1"/>
            <a:r>
              <a:rPr lang="en-IN" dirty="0"/>
              <a:t>Create </a:t>
            </a:r>
            <a:r>
              <a:rPr lang="en-IN" dirty="0" err="1"/>
              <a:t>Dockerfile</a:t>
            </a:r>
            <a:r>
              <a:rPr lang="en-IN" dirty="0"/>
              <a:t> with Environment Information</a:t>
            </a:r>
          </a:p>
          <a:p>
            <a:pPr lvl="1"/>
            <a:r>
              <a:rPr lang="en-IN" dirty="0"/>
              <a:t>Define Services for Your App in YAML file</a:t>
            </a:r>
          </a:p>
          <a:p>
            <a:pPr lvl="1"/>
            <a:r>
              <a:rPr lang="en-IN" dirty="0"/>
              <a:t>Run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509676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Lab 5 – </a:t>
            </a:r>
            <a:r>
              <a:rPr lang="en-IN" dirty="0" err="1"/>
              <a:t>Dockerize</a:t>
            </a:r>
            <a:r>
              <a:rPr lang="en-IN" dirty="0"/>
              <a:t> Java App</a:t>
            </a:r>
          </a:p>
        </p:txBody>
      </p:sp>
    </p:spTree>
    <p:extLst>
      <p:ext uri="{BB962C8B-B14F-4D97-AF65-F5344CB8AC3E}">
        <p14:creationId xmlns:p14="http://schemas.microsoft.com/office/powerpoint/2010/main" val="339725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Learning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Overview of Docker</a:t>
            </a:r>
          </a:p>
          <a:p>
            <a:r>
              <a:rPr lang="en-IN" sz="2400" dirty="0"/>
              <a:t>Docker Architecture</a:t>
            </a:r>
          </a:p>
          <a:p>
            <a:r>
              <a:rPr lang="en-IN" sz="2400" dirty="0"/>
              <a:t>Container &amp; Images</a:t>
            </a:r>
          </a:p>
          <a:p>
            <a:r>
              <a:rPr lang="en-IN" sz="2400" dirty="0"/>
              <a:t>Docker Hub</a:t>
            </a:r>
          </a:p>
          <a:p>
            <a:r>
              <a:rPr lang="en-IN" sz="2400" dirty="0" err="1"/>
              <a:t>Dockerfile</a:t>
            </a:r>
            <a:endParaRPr lang="en-IN" sz="2400" dirty="0"/>
          </a:p>
          <a:p>
            <a:r>
              <a:rPr lang="en-IN" sz="2400" dirty="0" err="1"/>
              <a:t>Dockerize</a:t>
            </a:r>
            <a:r>
              <a:rPr lang="en-IN" sz="2400" dirty="0"/>
              <a:t> Apps in .NET, Python and Java</a:t>
            </a:r>
          </a:p>
          <a:p>
            <a:r>
              <a:rPr lang="en-IN" sz="2400" dirty="0"/>
              <a:t>Docker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42802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Lab 6 – </a:t>
            </a:r>
            <a:r>
              <a:rPr lang="en-IN" dirty="0" err="1"/>
              <a:t>Dockerize</a:t>
            </a:r>
            <a:r>
              <a:rPr lang="en-IN" dirty="0"/>
              <a:t> .NET App</a:t>
            </a:r>
          </a:p>
        </p:txBody>
      </p:sp>
    </p:spTree>
    <p:extLst>
      <p:ext uri="{BB962C8B-B14F-4D97-AF65-F5344CB8AC3E}">
        <p14:creationId xmlns:p14="http://schemas.microsoft.com/office/powerpoint/2010/main" val="2487769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Lab 7 – </a:t>
            </a:r>
            <a:r>
              <a:rPr lang="en-IN" dirty="0" err="1"/>
              <a:t>Dockerize</a:t>
            </a:r>
            <a:r>
              <a:rPr lang="en-IN" dirty="0"/>
              <a:t> Python App</a:t>
            </a:r>
          </a:p>
        </p:txBody>
      </p:sp>
    </p:spTree>
    <p:extLst>
      <p:ext uri="{BB962C8B-B14F-4D97-AF65-F5344CB8AC3E}">
        <p14:creationId xmlns:p14="http://schemas.microsoft.com/office/powerpoint/2010/main" val="942185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Docker</a:t>
            </a:r>
            <a:r>
              <a:rPr lang="en-IN" dirty="0"/>
              <a:t> Hub is a cloud-based registry service</a:t>
            </a:r>
          </a:p>
          <a:p>
            <a:r>
              <a:rPr lang="en-IN" dirty="0" err="1"/>
              <a:t>Docker</a:t>
            </a:r>
            <a:r>
              <a:rPr lang="en-IN" dirty="0"/>
              <a:t> users and partners create, test, store and distribute container images</a:t>
            </a:r>
          </a:p>
          <a:p>
            <a:r>
              <a:rPr lang="en-IN" dirty="0"/>
              <a:t>Centralized resource for container image discovery, distribution and change management</a:t>
            </a:r>
          </a:p>
          <a:p>
            <a:r>
              <a:rPr lang="en-IN" dirty="0"/>
              <a:t>User and team collaboration and workflow automation throughout the development pipeline.</a:t>
            </a:r>
          </a:p>
        </p:txBody>
      </p:sp>
    </p:spTree>
    <p:extLst>
      <p:ext uri="{BB962C8B-B14F-4D97-AF65-F5344CB8AC3E}">
        <p14:creationId xmlns:p14="http://schemas.microsoft.com/office/powerpoint/2010/main" val="277310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Hub -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Image Repositories </a:t>
            </a:r>
            <a:r>
              <a:rPr lang="en-IN" dirty="0"/>
              <a:t>- Lets you share images with co-workers, customers, or the </a:t>
            </a:r>
            <a:r>
              <a:rPr lang="en-IN" dirty="0" err="1"/>
              <a:t>Docker</a:t>
            </a:r>
            <a:r>
              <a:rPr lang="en-IN" dirty="0"/>
              <a:t> community at large</a:t>
            </a:r>
          </a:p>
          <a:p>
            <a:r>
              <a:rPr lang="en-IN" b="1" dirty="0"/>
              <a:t>Organizations </a:t>
            </a:r>
            <a:r>
              <a:rPr lang="en-IN" dirty="0"/>
              <a:t>- Create work groups to manage access to image repositories</a:t>
            </a:r>
          </a:p>
          <a:p>
            <a:r>
              <a:rPr lang="en-IN" b="1" dirty="0" err="1"/>
              <a:t>GitHub</a:t>
            </a:r>
            <a:r>
              <a:rPr lang="en-IN" b="1" dirty="0"/>
              <a:t> and </a:t>
            </a:r>
            <a:r>
              <a:rPr lang="en-IN" b="1" dirty="0" err="1"/>
              <a:t>Bitbucket</a:t>
            </a:r>
            <a:r>
              <a:rPr lang="en-IN" b="1" dirty="0"/>
              <a:t> Integration </a:t>
            </a:r>
            <a:r>
              <a:rPr lang="en-IN" dirty="0"/>
              <a:t>- Add the Hub and your </a:t>
            </a:r>
            <a:r>
              <a:rPr lang="en-IN" dirty="0" err="1"/>
              <a:t>Docker</a:t>
            </a:r>
            <a:r>
              <a:rPr lang="en-IN" dirty="0"/>
              <a:t> Images to your current workflows</a:t>
            </a:r>
          </a:p>
        </p:txBody>
      </p:sp>
    </p:spTree>
    <p:extLst>
      <p:ext uri="{BB962C8B-B14F-4D97-AF65-F5344CB8AC3E}">
        <p14:creationId xmlns:p14="http://schemas.microsoft.com/office/powerpoint/2010/main" val="3163958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Lab 8 - Docker Hub –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new repository in </a:t>
            </a:r>
            <a:r>
              <a:rPr lang="en-IN" dirty="0" err="1"/>
              <a:t>Docker</a:t>
            </a:r>
            <a:r>
              <a:rPr lang="en-IN" dirty="0"/>
              <a:t> Hub</a:t>
            </a:r>
          </a:p>
          <a:p>
            <a:r>
              <a:rPr lang="en-IN" dirty="0"/>
              <a:t>Push Your Images in Docker Hub Repos</a:t>
            </a:r>
          </a:p>
          <a:p>
            <a:r>
              <a:rPr lang="en-IN" dirty="0"/>
              <a:t>We will need these in K8 labs</a:t>
            </a:r>
          </a:p>
        </p:txBody>
      </p:sp>
    </p:spTree>
    <p:extLst>
      <p:ext uri="{BB962C8B-B14F-4D97-AF65-F5344CB8AC3E}">
        <p14:creationId xmlns:p14="http://schemas.microsoft.com/office/powerpoint/2010/main" val="2548890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Group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Update Python Output (Change Text to Your Team Name on Browser Output)</a:t>
            </a:r>
          </a:p>
          <a:p>
            <a:r>
              <a:rPr lang="en-IN" dirty="0"/>
              <a:t>Share Image on Docker Hub</a:t>
            </a:r>
          </a:p>
          <a:p>
            <a:r>
              <a:rPr lang="en-IN" dirty="0"/>
              <a:t>Only One Image Per Group</a:t>
            </a:r>
          </a:p>
          <a:p>
            <a:r>
              <a:rPr lang="en-IN" dirty="0"/>
              <a:t>Run Container Locally to Show Output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931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3468"/>
            <a:ext cx="8229600" cy="857250"/>
          </a:xfrm>
        </p:spPr>
        <p:txBody>
          <a:bodyPr/>
          <a:lstStyle/>
          <a:p>
            <a:r>
              <a:rPr lang="en-IN" dirty="0"/>
              <a:t>Containers as a Service</a:t>
            </a:r>
          </a:p>
        </p:txBody>
      </p:sp>
      <p:sp>
        <p:nvSpPr>
          <p:cNvPr id="4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Docker Architecture Diagram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843558"/>
            <a:ext cx="9036496" cy="336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985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Containers should be immutable</a:t>
            </a:r>
          </a:p>
          <a:p>
            <a:r>
              <a:rPr lang="en-IN" dirty="0"/>
              <a:t>Containers should be ephemeral</a:t>
            </a:r>
          </a:p>
          <a:p>
            <a:r>
              <a:rPr lang="en-IN" dirty="0"/>
              <a:t>Containers should be lightweight</a:t>
            </a:r>
          </a:p>
          <a:p>
            <a:r>
              <a:rPr lang="en-IN" dirty="0"/>
              <a:t>One container, One responsibility, One process</a:t>
            </a:r>
          </a:p>
          <a:p>
            <a:r>
              <a:rPr lang="en-IN" dirty="0"/>
              <a:t>Store share data in volumes, not in containers</a:t>
            </a:r>
          </a:p>
          <a:p>
            <a:r>
              <a:rPr lang="en-IN" dirty="0"/>
              <a:t>Don’t store credentials in the image</a:t>
            </a:r>
          </a:p>
        </p:txBody>
      </p:sp>
    </p:spTree>
    <p:extLst>
      <p:ext uri="{BB962C8B-B14F-4D97-AF65-F5344CB8AC3E}">
        <p14:creationId xmlns:p14="http://schemas.microsoft.com/office/powerpoint/2010/main" val="3285889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Development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Keep your images small</a:t>
            </a:r>
          </a:p>
          <a:p>
            <a:r>
              <a:rPr lang="en-IN" dirty="0"/>
              <a:t>Use tags to reference specific versions of your images</a:t>
            </a:r>
          </a:p>
          <a:p>
            <a:r>
              <a:rPr lang="en-IN" dirty="0"/>
              <a:t>Store data using volumes</a:t>
            </a:r>
          </a:p>
        </p:txBody>
      </p:sp>
    </p:spTree>
    <p:extLst>
      <p:ext uri="{BB962C8B-B14F-4D97-AF65-F5344CB8AC3E}">
        <p14:creationId xmlns:p14="http://schemas.microsoft.com/office/powerpoint/2010/main" val="1700925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7534"/>
            <a:ext cx="8712968" cy="3528392"/>
          </a:xfrm>
        </p:spPr>
        <p:txBody>
          <a:bodyPr>
            <a:normAutofit/>
          </a:bodyPr>
          <a:lstStyle/>
          <a:p>
            <a:r>
              <a:rPr lang="en-IN" sz="2400" dirty="0"/>
              <a:t>This concludes Chapter 2 – Containerization with Docker</a:t>
            </a:r>
          </a:p>
        </p:txBody>
      </p:sp>
    </p:spTree>
    <p:extLst>
      <p:ext uri="{BB962C8B-B14F-4D97-AF65-F5344CB8AC3E}">
        <p14:creationId xmlns:p14="http://schemas.microsoft.com/office/powerpoint/2010/main" val="183979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Evolving Workloads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94052"/>
            <a:ext cx="7128792" cy="400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49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Requirements to Fill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85552"/>
            <a:ext cx="8775444" cy="3790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3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Docker</a:t>
            </a:r>
            <a:r>
              <a:rPr lang="en-IN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88843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IN" b="1" dirty="0" err="1"/>
              <a:t>Docker</a:t>
            </a:r>
            <a:r>
              <a:rPr lang="en-IN" dirty="0"/>
              <a:t> is an open platform for developers and </a:t>
            </a:r>
            <a:r>
              <a:rPr lang="en-IN" dirty="0" err="1"/>
              <a:t>sysadmins</a:t>
            </a:r>
            <a:r>
              <a:rPr lang="en-IN" dirty="0"/>
              <a:t> to build, ship, and run distributed applications, whether on laptops, data centre VMs, or the cloud.</a:t>
            </a:r>
          </a:p>
          <a:p>
            <a:pPr marL="0" indent="0" algn="ctr">
              <a:buNone/>
            </a:pPr>
            <a:endParaRPr lang="en-IN" b="1" dirty="0"/>
          </a:p>
          <a:p>
            <a:pPr marL="0" indent="0" algn="ctr">
              <a:buNone/>
            </a:pPr>
            <a:r>
              <a:rPr lang="en-IN" dirty="0" err="1"/>
              <a:t>Docker</a:t>
            </a:r>
            <a:r>
              <a:rPr lang="en-IN" dirty="0"/>
              <a:t> is a technology to package an application and all its dependencies into a single, easily transportable container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Fixes the traditional “But it works on my machine” problem</a:t>
            </a:r>
          </a:p>
        </p:txBody>
      </p:sp>
    </p:spTree>
    <p:extLst>
      <p:ext uri="{BB962C8B-B14F-4D97-AF65-F5344CB8AC3E}">
        <p14:creationId xmlns:p14="http://schemas.microsoft.com/office/powerpoint/2010/main" val="70158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3468"/>
            <a:ext cx="8229600" cy="857250"/>
          </a:xfrm>
        </p:spPr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Architecture</a:t>
            </a:r>
          </a:p>
        </p:txBody>
      </p:sp>
      <p:sp>
        <p:nvSpPr>
          <p:cNvPr id="4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Docker Architecture Diagram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8" name="Picture 10" descr="Docker Architectur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2355726"/>
            <a:ext cx="61626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7976" y="843558"/>
            <a:ext cx="85845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 err="1"/>
              <a:t>Docker</a:t>
            </a:r>
            <a:r>
              <a:rPr lang="en-IN" sz="1600" dirty="0"/>
              <a:t> uses a client-server architecture.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The </a:t>
            </a:r>
            <a:r>
              <a:rPr lang="en-IN" sz="1600" dirty="0" err="1"/>
              <a:t>Docker</a:t>
            </a:r>
            <a:r>
              <a:rPr lang="en-IN" sz="1600" dirty="0"/>
              <a:t> </a:t>
            </a:r>
            <a:r>
              <a:rPr lang="en-IN" sz="1600" i="1" dirty="0"/>
              <a:t>client </a:t>
            </a:r>
            <a:r>
              <a:rPr lang="en-IN" sz="1600" dirty="0"/>
              <a:t>talks to the </a:t>
            </a:r>
            <a:r>
              <a:rPr lang="en-IN" sz="1600" dirty="0" err="1"/>
              <a:t>Docker</a:t>
            </a:r>
            <a:r>
              <a:rPr lang="en-IN" sz="1600" dirty="0"/>
              <a:t> </a:t>
            </a:r>
            <a:r>
              <a:rPr lang="en-IN" sz="1600" i="1" dirty="0"/>
              <a:t>daemon</a:t>
            </a:r>
            <a:r>
              <a:rPr lang="en-IN" sz="1600" dirty="0"/>
              <a:t>, which does the heavy lifting of building, running, and distributing your </a:t>
            </a:r>
            <a:r>
              <a:rPr lang="en-IN" sz="1600" dirty="0" err="1"/>
              <a:t>Docker</a:t>
            </a:r>
            <a:r>
              <a:rPr lang="en-IN" sz="1600" dirty="0"/>
              <a:t> containers.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The </a:t>
            </a:r>
            <a:r>
              <a:rPr lang="en-IN" sz="1600" dirty="0" err="1"/>
              <a:t>Docker</a:t>
            </a:r>
            <a:r>
              <a:rPr lang="en-IN" sz="1600" dirty="0"/>
              <a:t> client and daemon </a:t>
            </a:r>
            <a:r>
              <a:rPr lang="en-IN" sz="1600" i="1" dirty="0"/>
              <a:t>can</a:t>
            </a:r>
            <a:r>
              <a:rPr lang="en-IN" sz="1600" dirty="0"/>
              <a:t> run on the same system, or you can connect a </a:t>
            </a:r>
            <a:r>
              <a:rPr lang="en-IN" sz="1600" dirty="0" err="1"/>
              <a:t>Docker</a:t>
            </a:r>
            <a:r>
              <a:rPr lang="en-IN" sz="1600" dirty="0"/>
              <a:t> client to a remote </a:t>
            </a:r>
            <a:r>
              <a:rPr lang="en-IN" sz="1600" dirty="0" err="1"/>
              <a:t>Docker</a:t>
            </a:r>
            <a:r>
              <a:rPr lang="en-IN" sz="1600" dirty="0"/>
              <a:t> daemon.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The </a:t>
            </a:r>
            <a:r>
              <a:rPr lang="en-IN" sz="1600" dirty="0" err="1"/>
              <a:t>Docker</a:t>
            </a:r>
            <a:r>
              <a:rPr lang="en-IN" sz="1600" dirty="0"/>
              <a:t> client and daemon communicate using a REST API, over UNIX sockets or a network interface.</a:t>
            </a:r>
          </a:p>
        </p:txBody>
      </p:sp>
    </p:spTree>
    <p:extLst>
      <p:ext uri="{BB962C8B-B14F-4D97-AF65-F5344CB8AC3E}">
        <p14:creationId xmlns:p14="http://schemas.microsoft.com/office/powerpoint/2010/main" val="386478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</a:t>
            </a:r>
            <a:r>
              <a:rPr lang="en-IN" dirty="0" err="1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Consistency</a:t>
            </a:r>
          </a:p>
          <a:p>
            <a:pPr lvl="1"/>
            <a:r>
              <a:rPr lang="en-IN" dirty="0"/>
              <a:t>Write once, deploy anywhere</a:t>
            </a:r>
          </a:p>
          <a:p>
            <a:r>
              <a:rPr lang="en-IN" dirty="0"/>
              <a:t>A complete platform</a:t>
            </a:r>
          </a:p>
          <a:p>
            <a:pPr lvl="1"/>
            <a:r>
              <a:rPr lang="en-IN" dirty="0"/>
              <a:t>Manage entire lifecycle</a:t>
            </a:r>
          </a:p>
          <a:p>
            <a:pPr lvl="1"/>
            <a:r>
              <a:rPr lang="en-IN" dirty="0"/>
              <a:t>Base engine for containers</a:t>
            </a:r>
          </a:p>
          <a:p>
            <a:pPr lvl="1"/>
            <a:r>
              <a:rPr lang="en-IN" dirty="0"/>
              <a:t>Registry for image management</a:t>
            </a:r>
          </a:p>
          <a:p>
            <a:pPr lvl="1"/>
            <a:r>
              <a:rPr lang="en-IN" dirty="0"/>
              <a:t>Compose for orchestration</a:t>
            </a:r>
          </a:p>
          <a:p>
            <a:pPr lvl="1"/>
            <a:r>
              <a:rPr lang="en-IN" dirty="0"/>
              <a:t>Swarm for clustering</a:t>
            </a:r>
          </a:p>
          <a:p>
            <a:pPr lvl="1"/>
            <a:r>
              <a:rPr lang="en-IN" dirty="0"/>
              <a:t>Machine for provisioning</a:t>
            </a:r>
          </a:p>
        </p:txBody>
      </p:sp>
    </p:spTree>
    <p:extLst>
      <p:ext uri="{BB962C8B-B14F-4D97-AF65-F5344CB8AC3E}">
        <p14:creationId xmlns:p14="http://schemas.microsoft.com/office/powerpoint/2010/main" val="273035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 of </a:t>
            </a:r>
            <a:r>
              <a:rPr lang="en-IN" dirty="0" err="1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Distributed Applications</a:t>
            </a:r>
          </a:p>
          <a:p>
            <a:r>
              <a:rPr lang="en-IN" dirty="0" err="1"/>
              <a:t>Microservices</a:t>
            </a:r>
            <a:endParaRPr lang="en-IN" dirty="0"/>
          </a:p>
          <a:p>
            <a:r>
              <a:rPr lang="en-IN" dirty="0"/>
              <a:t>Continuous Integration</a:t>
            </a:r>
          </a:p>
          <a:p>
            <a:r>
              <a:rPr lang="en-IN" dirty="0"/>
              <a:t>Continuous Deployment</a:t>
            </a:r>
          </a:p>
          <a:p>
            <a:r>
              <a:rPr lang="en-IN" dirty="0"/>
              <a:t>Setting up Development Environment</a:t>
            </a:r>
          </a:p>
          <a:p>
            <a:r>
              <a:rPr lang="en-IN" dirty="0"/>
              <a:t>Build, Ship and Run Any App, Anywhere</a:t>
            </a:r>
          </a:p>
        </p:txBody>
      </p:sp>
    </p:spTree>
    <p:extLst>
      <p:ext uri="{BB962C8B-B14F-4D97-AF65-F5344CB8AC3E}">
        <p14:creationId xmlns:p14="http://schemas.microsoft.com/office/powerpoint/2010/main" val="51422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–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 “Hello World” Docker Container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21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7443</TotalTime>
  <Words>591</Words>
  <Application>Microsoft Office PowerPoint</Application>
  <PresentationFormat>On-screen Show (16:9)</PresentationFormat>
  <Paragraphs>114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Chapter 2  Containerization with Docker</vt:lpstr>
      <vt:lpstr>Learning Topics</vt:lpstr>
      <vt:lpstr>Evolving Workloads</vt:lpstr>
      <vt:lpstr>Multiple Requirements to Fill</vt:lpstr>
      <vt:lpstr>What is Docker?</vt:lpstr>
      <vt:lpstr>Docker Architecture</vt:lpstr>
      <vt:lpstr>Advantages of Docker</vt:lpstr>
      <vt:lpstr>Use Cases of Docker</vt:lpstr>
      <vt:lpstr>Docker – Lab 1</vt:lpstr>
      <vt:lpstr>Docker Basics</vt:lpstr>
      <vt:lpstr>Images</vt:lpstr>
      <vt:lpstr>Containers</vt:lpstr>
      <vt:lpstr>Lab 2 – Run Container Using an Image</vt:lpstr>
      <vt:lpstr>Lab 3 – Portainer</vt:lpstr>
      <vt:lpstr>Dockerfile</vt:lpstr>
      <vt:lpstr>Dockerfile Instructions</vt:lpstr>
      <vt:lpstr>Lab 4 – Create Image Using Dockerfile</vt:lpstr>
      <vt:lpstr>Docker Compose</vt:lpstr>
      <vt:lpstr>Lab 5 – Dockerize Java App</vt:lpstr>
      <vt:lpstr>Lab 6 – Dockerize .NET App</vt:lpstr>
      <vt:lpstr>Lab 7 – Dockerize Python App</vt:lpstr>
      <vt:lpstr>Docker Hub</vt:lpstr>
      <vt:lpstr>Docker Hub - Features</vt:lpstr>
      <vt:lpstr>Lab 8 - Docker Hub – Repositories</vt:lpstr>
      <vt:lpstr>Group Assignment</vt:lpstr>
      <vt:lpstr>Containers as a Service</vt:lpstr>
      <vt:lpstr>Container Best Practices</vt:lpstr>
      <vt:lpstr>Docker Development Best Practices</vt:lpstr>
      <vt:lpstr>This concludes Chapter 2 – Containerization with 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 Anthony</cp:lastModifiedBy>
  <cp:revision>111</cp:revision>
  <dcterms:created xsi:type="dcterms:W3CDTF">2018-01-08T11:57:24Z</dcterms:created>
  <dcterms:modified xsi:type="dcterms:W3CDTF">2019-04-01T09:52:29Z</dcterms:modified>
</cp:coreProperties>
</file>