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9"/>
    <p:restoredTop sz="94653"/>
  </p:normalViewPr>
  <p:slideViewPr>
    <p:cSldViewPr snapToGrid="0" snapToObjects="1">
      <p:cViewPr>
        <p:scale>
          <a:sx n="123" d="100"/>
          <a:sy n="123" d="100"/>
        </p:scale>
        <p:origin x="105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1D1CD-BC07-424E-BEE2-8E173C61F1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DF9458C-1EB9-4142-998F-E11A873B0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D47B2F1-1F60-324D-8EF0-48C2D2C2E6A0}"/>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5" name="Footer Placeholder 4">
            <a:extLst>
              <a:ext uri="{FF2B5EF4-FFF2-40B4-BE49-F238E27FC236}">
                <a16:creationId xmlns:a16="http://schemas.microsoft.com/office/drawing/2014/main" id="{318F843A-137B-4147-B16B-7B84FE195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E7EDF-B7A6-8C46-BB03-1C6EEE6AF668}"/>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19632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6F99-FC76-EF48-9352-96E84028473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D94982-63DA-6945-A82F-75BADDC15D9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3AE3FE-D85E-7F46-895E-19B4CD4AD58B}"/>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5" name="Footer Placeholder 4">
            <a:extLst>
              <a:ext uri="{FF2B5EF4-FFF2-40B4-BE49-F238E27FC236}">
                <a16:creationId xmlns:a16="http://schemas.microsoft.com/office/drawing/2014/main" id="{C295102E-1B04-C74B-B2C6-EFEDFBAFC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4646D-BA1C-4F42-945A-0C34C4E6243E}"/>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142711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13042-8CA5-F84B-B236-2DABF4C471F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5BB898-353E-C24F-A139-43AEAB67123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CB8357-BFEF-1A4C-91AF-064393DE237C}"/>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5" name="Footer Placeholder 4">
            <a:extLst>
              <a:ext uri="{FF2B5EF4-FFF2-40B4-BE49-F238E27FC236}">
                <a16:creationId xmlns:a16="http://schemas.microsoft.com/office/drawing/2014/main" id="{75B4B53D-0403-1244-89EF-340882E20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21297-75AB-514E-9D3E-B28C9F1E8E4F}"/>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68470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EEE3-892F-BC4C-89F8-010B54BEC4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4C2277-89CB-C047-ADAE-1DC6D793FD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DDD231-4674-7340-BBAF-682BAE6B4CB6}"/>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5" name="Footer Placeholder 4">
            <a:extLst>
              <a:ext uri="{FF2B5EF4-FFF2-40B4-BE49-F238E27FC236}">
                <a16:creationId xmlns:a16="http://schemas.microsoft.com/office/drawing/2014/main" id="{BE066686-6E54-AC41-898C-6AE68FD4A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53B3A-016E-1F4B-AEB8-224FA6D47BB2}"/>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338747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D3D6-D8D6-6D42-8334-475A28BB10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45B4181-A7FA-6646-96C5-93079B3A0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59D366-93FA-5247-B999-2A4D424FCB46}"/>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5" name="Footer Placeholder 4">
            <a:extLst>
              <a:ext uri="{FF2B5EF4-FFF2-40B4-BE49-F238E27FC236}">
                <a16:creationId xmlns:a16="http://schemas.microsoft.com/office/drawing/2014/main" id="{0EDCF373-98EF-BE42-8179-25FB4743B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78C67-EF75-9045-A99D-7CC4E7A20DA7}"/>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144094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B3C3-811E-4145-BFE7-DB2E78E50C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465BFFA-71BB-1843-A6DF-603E6BF7D0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C152BD2-3B6B-B545-AF58-25DA492C0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89D9974-42B3-D142-86E7-1FB8C06BA953}"/>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6" name="Footer Placeholder 5">
            <a:extLst>
              <a:ext uri="{FF2B5EF4-FFF2-40B4-BE49-F238E27FC236}">
                <a16:creationId xmlns:a16="http://schemas.microsoft.com/office/drawing/2014/main" id="{FF023C57-8A4A-F949-9C6D-E2CFFE5F6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7EC2F-6F5E-6049-A659-4CAB32CB17AE}"/>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347665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F90F-734B-2743-9375-5BEBBA2F43C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2517C6-4A39-D74F-9F43-1BD48B58F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75BB117-31F7-0949-94B0-616DEE0F1E3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04C6097-E3DD-1544-8887-3BBCAA512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FBA563A-AC24-304D-991A-68DAFCB502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9D34028-299C-C042-A2C7-8FC4E3B0B8FB}"/>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8" name="Footer Placeholder 7">
            <a:extLst>
              <a:ext uri="{FF2B5EF4-FFF2-40B4-BE49-F238E27FC236}">
                <a16:creationId xmlns:a16="http://schemas.microsoft.com/office/drawing/2014/main" id="{6FD87680-8AFB-A448-AAED-9D9F13BA16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D69232-4A3E-6E4D-B21E-9FDAF61E7CED}"/>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317646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D1A3-B4EC-8944-B7E5-729C82FF728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68B148A-5F12-D54D-AFD3-1AE1CB8896E3}"/>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4" name="Footer Placeholder 3">
            <a:extLst>
              <a:ext uri="{FF2B5EF4-FFF2-40B4-BE49-F238E27FC236}">
                <a16:creationId xmlns:a16="http://schemas.microsoft.com/office/drawing/2014/main" id="{D0B2DA1A-F70B-A743-82FB-5175FD7EFD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D0620-D423-A540-B5D4-54B1D8E49F42}"/>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200727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ABD70-6960-704E-BE04-BF05530A92AB}"/>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3" name="Footer Placeholder 2">
            <a:extLst>
              <a:ext uri="{FF2B5EF4-FFF2-40B4-BE49-F238E27FC236}">
                <a16:creationId xmlns:a16="http://schemas.microsoft.com/office/drawing/2014/main" id="{9EB86DF4-4DE1-1449-84BD-0E661ED77F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A87DFF-656C-EC4F-8711-47AA9247AE4D}"/>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316698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9303-CA25-7044-B06F-84F6BE16B5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257A17-A60B-014E-8963-935FB52B3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F7D5CC4-DBC1-8C40-9B40-5E184A18A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C1B94E-D3EA-9D49-9515-3CA8D536E9DD}"/>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6" name="Footer Placeholder 5">
            <a:extLst>
              <a:ext uri="{FF2B5EF4-FFF2-40B4-BE49-F238E27FC236}">
                <a16:creationId xmlns:a16="http://schemas.microsoft.com/office/drawing/2014/main" id="{5CC312DE-DB35-9444-ABE8-0830BDCB1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CC8E8-4FC4-E248-8A9B-F16230617E24}"/>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198270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875E-2189-C149-A761-EB97B921B5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6A8F325-1912-2148-AD87-5E70A625F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97D25-D050-5142-A290-702683D7D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069045-EF8B-444C-AE21-85442BB967B9}"/>
              </a:ext>
            </a:extLst>
          </p:cNvPr>
          <p:cNvSpPr>
            <a:spLocks noGrp="1"/>
          </p:cNvSpPr>
          <p:nvPr>
            <p:ph type="dt" sz="half" idx="10"/>
          </p:nvPr>
        </p:nvSpPr>
        <p:spPr/>
        <p:txBody>
          <a:bodyPr/>
          <a:lstStyle/>
          <a:p>
            <a:fld id="{D760A27F-4A38-9742-98CD-A42D8375B7AF}" type="datetimeFigureOut">
              <a:rPr lang="en-US" smtClean="0"/>
              <a:t>5/26/20</a:t>
            </a:fld>
            <a:endParaRPr lang="en-US"/>
          </a:p>
        </p:txBody>
      </p:sp>
      <p:sp>
        <p:nvSpPr>
          <p:cNvPr id="6" name="Footer Placeholder 5">
            <a:extLst>
              <a:ext uri="{FF2B5EF4-FFF2-40B4-BE49-F238E27FC236}">
                <a16:creationId xmlns:a16="http://schemas.microsoft.com/office/drawing/2014/main" id="{36BA6D50-65DC-3B41-B625-5603E55D7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F05A6-C367-894E-AEB8-57F8599ECB7C}"/>
              </a:ext>
            </a:extLst>
          </p:cNvPr>
          <p:cNvSpPr>
            <a:spLocks noGrp="1"/>
          </p:cNvSpPr>
          <p:nvPr>
            <p:ph type="sldNum" sz="quarter" idx="12"/>
          </p:nvPr>
        </p:nvSpPr>
        <p:spPr/>
        <p:txBody>
          <a:bodyPr/>
          <a:lstStyle/>
          <a:p>
            <a:fld id="{D948A118-D4AA-2D47-B66A-3B26B16E8AF1}" type="slidenum">
              <a:rPr lang="en-US" smtClean="0"/>
              <a:t>‹#›</a:t>
            </a:fld>
            <a:endParaRPr lang="en-US"/>
          </a:p>
        </p:txBody>
      </p:sp>
    </p:spTree>
    <p:extLst>
      <p:ext uri="{BB962C8B-B14F-4D97-AF65-F5344CB8AC3E}">
        <p14:creationId xmlns:p14="http://schemas.microsoft.com/office/powerpoint/2010/main" val="350428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5EC92-7543-3A4D-B0FB-48C4F6CF2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DEF4E57-2455-3D4E-B799-EF869A082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BCD2A6-C136-8B4B-82AC-F4A39C882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0A27F-4A38-9742-98CD-A42D8375B7AF}" type="datetimeFigureOut">
              <a:rPr lang="en-US" smtClean="0"/>
              <a:t>5/26/20</a:t>
            </a:fld>
            <a:endParaRPr lang="en-US"/>
          </a:p>
        </p:txBody>
      </p:sp>
      <p:sp>
        <p:nvSpPr>
          <p:cNvPr id="5" name="Footer Placeholder 4">
            <a:extLst>
              <a:ext uri="{FF2B5EF4-FFF2-40B4-BE49-F238E27FC236}">
                <a16:creationId xmlns:a16="http://schemas.microsoft.com/office/drawing/2014/main" id="{28180F5B-3007-274D-9A49-336968231F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BA3A4-434B-294C-99C8-3DD441C80E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8A118-D4AA-2D47-B66A-3B26B16E8AF1}" type="slidenum">
              <a:rPr lang="en-US" smtClean="0"/>
              <a:t>‹#›</a:t>
            </a:fld>
            <a:endParaRPr lang="en-US"/>
          </a:p>
        </p:txBody>
      </p:sp>
    </p:spTree>
    <p:extLst>
      <p:ext uri="{BB962C8B-B14F-4D97-AF65-F5344CB8AC3E}">
        <p14:creationId xmlns:p14="http://schemas.microsoft.com/office/powerpoint/2010/main" val="3660142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E37E60E-4ED7-3547-A6E4-E149D47002DF}"/>
              </a:ext>
            </a:extLst>
          </p:cNvPr>
          <p:cNvPicPr>
            <a:picLocks noChangeAspect="1"/>
          </p:cNvPicPr>
          <p:nvPr/>
        </p:nvPicPr>
        <p:blipFill rotWithShape="1">
          <a:blip r:embed="rId2"/>
          <a:srcRect l="2101" t="9091" r="38146"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3371A1-152D-2A4A-A4C8-EE8B024AB6D2}"/>
              </a:ext>
            </a:extLst>
          </p:cNvPr>
          <p:cNvSpPr>
            <a:spLocks noGrp="1"/>
          </p:cNvSpPr>
          <p:nvPr>
            <p:ph type="ctrTitle"/>
          </p:nvPr>
        </p:nvSpPr>
        <p:spPr>
          <a:xfrm>
            <a:off x="477981" y="1122363"/>
            <a:ext cx="4023360" cy="3204134"/>
          </a:xfrm>
        </p:spPr>
        <p:txBody>
          <a:bodyPr anchor="b">
            <a:normAutofit/>
          </a:bodyPr>
          <a:lstStyle/>
          <a:p>
            <a:pPr algn="l"/>
            <a:r>
              <a:rPr lang="en-US" sz="4800"/>
              <a:t>Gesture Control using Computer Vision</a:t>
            </a:r>
          </a:p>
        </p:txBody>
      </p:sp>
      <p:sp>
        <p:nvSpPr>
          <p:cNvPr id="3" name="Subtitle 2">
            <a:extLst>
              <a:ext uri="{FF2B5EF4-FFF2-40B4-BE49-F238E27FC236}">
                <a16:creationId xmlns:a16="http://schemas.microsoft.com/office/drawing/2014/main" id="{EA6470E3-7A8A-FE4B-A2CF-5372B73F32EB}"/>
              </a:ext>
            </a:extLst>
          </p:cNvPr>
          <p:cNvSpPr>
            <a:spLocks noGrp="1"/>
          </p:cNvSpPr>
          <p:nvPr>
            <p:ph type="subTitle" idx="1"/>
          </p:nvPr>
        </p:nvSpPr>
        <p:spPr>
          <a:xfrm>
            <a:off x="477980" y="4872922"/>
            <a:ext cx="4023359" cy="1208141"/>
          </a:xfrm>
        </p:spPr>
        <p:txBody>
          <a:bodyPr>
            <a:normAutofit/>
          </a:bodyPr>
          <a:lstStyle/>
          <a:p>
            <a:pPr algn="l"/>
            <a:r>
              <a:rPr lang="en-US" sz="1300"/>
              <a:t>AI Mini Project</a:t>
            </a:r>
          </a:p>
          <a:p>
            <a:pPr algn="l"/>
            <a:endParaRPr lang="en-US" sz="1300"/>
          </a:p>
          <a:p>
            <a:pPr algn="l"/>
            <a:r>
              <a:rPr lang="en-US" sz="1300"/>
              <a:t>PB1 Abhishek Wahane</a:t>
            </a:r>
          </a:p>
          <a:p>
            <a:pPr algn="l"/>
            <a:r>
              <a:rPr lang="en-US" sz="1300"/>
              <a:t>PB13 Akash Kulkarni</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1125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CB95D2-DFDD-C041-8857-E26352A941E1}"/>
              </a:ext>
            </a:extLst>
          </p:cNvPr>
          <p:cNvSpPr>
            <a:spLocks noGrp="1"/>
          </p:cNvSpPr>
          <p:nvPr>
            <p:ph type="title"/>
          </p:nvPr>
        </p:nvSpPr>
        <p:spPr>
          <a:xfrm>
            <a:off x="1115568" y="548640"/>
            <a:ext cx="10168128" cy="1179576"/>
          </a:xfrm>
        </p:spPr>
        <p:txBody>
          <a:bodyPr>
            <a:normAutofit/>
          </a:bodyPr>
          <a:lstStyle/>
          <a:p>
            <a:r>
              <a:rPr lang="en-IN" sz="4000" b="1"/>
              <a:t>INTRODUCTION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873A5C8-3866-824C-A187-F99CE77BB85E}"/>
              </a:ext>
            </a:extLst>
          </p:cNvPr>
          <p:cNvSpPr>
            <a:spLocks noGrp="1"/>
          </p:cNvSpPr>
          <p:nvPr>
            <p:ph idx="1"/>
          </p:nvPr>
        </p:nvSpPr>
        <p:spPr>
          <a:xfrm>
            <a:off x="1115568" y="2481943"/>
            <a:ext cx="10168128" cy="3695020"/>
          </a:xfrm>
        </p:spPr>
        <p:txBody>
          <a:bodyPr>
            <a:normAutofit/>
          </a:bodyPr>
          <a:lstStyle/>
          <a:p>
            <a:r>
              <a:rPr lang="en-US" sz="2200"/>
              <a:t>With advancements in gesture-based control methods like Samsung’s Air Actions [1] and Google’s Project Soli [2], technology is moving towards more advanced and natural ways of interacting with computers. We explore a rather simpler implementation of gesture control using only a webcam. </a:t>
            </a:r>
          </a:p>
          <a:p>
            <a:r>
              <a:rPr lang="en-US" sz="2200"/>
              <a:t>Using imagery from the camera the system computes color combinations and detects certain objects. With change in the image and therefore changes in the shape, certain actions can be performed in correspondence to these changes. These actions can be keyboard presses, Mouse clicks or mouse movements.</a:t>
            </a:r>
          </a:p>
          <a:p>
            <a:endParaRPr lang="en-US" sz="2200"/>
          </a:p>
        </p:txBody>
      </p:sp>
    </p:spTree>
    <p:extLst>
      <p:ext uri="{BB962C8B-B14F-4D97-AF65-F5344CB8AC3E}">
        <p14:creationId xmlns:p14="http://schemas.microsoft.com/office/powerpoint/2010/main" val="35025486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BA205D-1215-1D4A-A2A9-0F758DFE8EF0}"/>
              </a:ext>
            </a:extLst>
          </p:cNvPr>
          <p:cNvSpPr>
            <a:spLocks noGrp="1"/>
          </p:cNvSpPr>
          <p:nvPr>
            <p:ph type="title"/>
          </p:nvPr>
        </p:nvSpPr>
        <p:spPr>
          <a:xfrm>
            <a:off x="1115568" y="548640"/>
            <a:ext cx="10168128" cy="1179576"/>
          </a:xfrm>
        </p:spPr>
        <p:txBody>
          <a:bodyPr>
            <a:normAutofit/>
          </a:bodyPr>
          <a:lstStyle/>
          <a:p>
            <a:r>
              <a:rPr lang="en-IN" sz="4000" b="1"/>
              <a:t>MOTIVATION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98B86DF-DD2A-9C42-BD69-053DBCBBE2D8}"/>
              </a:ext>
            </a:extLst>
          </p:cNvPr>
          <p:cNvSpPr>
            <a:spLocks noGrp="1"/>
          </p:cNvSpPr>
          <p:nvPr>
            <p:ph idx="1"/>
          </p:nvPr>
        </p:nvSpPr>
        <p:spPr>
          <a:xfrm>
            <a:off x="1115568" y="2481943"/>
            <a:ext cx="10168128" cy="3695020"/>
          </a:xfrm>
        </p:spPr>
        <p:txBody>
          <a:bodyPr>
            <a:normAutofit/>
          </a:bodyPr>
          <a:lstStyle/>
          <a:p>
            <a:r>
              <a:rPr lang="en-US" sz="2200"/>
              <a:t>Foreseeing the current situation wherein the general public is more aware about their surroundings and the things they touch, such gesture-based interaction systems can come in handy. Airport kiosks, Ticket Booking kiosks etc where usage by public is higher can benefit from this. People will not need to touch the system in order to interact with it, rather use only certain gestures to perform tasks. </a:t>
            </a:r>
          </a:p>
          <a:p>
            <a:endParaRPr lang="en-US" sz="2200"/>
          </a:p>
        </p:txBody>
      </p:sp>
    </p:spTree>
    <p:extLst>
      <p:ext uri="{BB962C8B-B14F-4D97-AF65-F5344CB8AC3E}">
        <p14:creationId xmlns:p14="http://schemas.microsoft.com/office/powerpoint/2010/main" val="274138716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EB2176-0686-244C-99FB-36883323650D}"/>
              </a:ext>
            </a:extLst>
          </p:cNvPr>
          <p:cNvSpPr>
            <a:spLocks noGrp="1"/>
          </p:cNvSpPr>
          <p:nvPr>
            <p:ph type="title"/>
          </p:nvPr>
        </p:nvSpPr>
        <p:spPr>
          <a:xfrm>
            <a:off x="1115568" y="548640"/>
            <a:ext cx="10168128" cy="1179576"/>
          </a:xfrm>
        </p:spPr>
        <p:txBody>
          <a:bodyPr>
            <a:normAutofit/>
          </a:bodyPr>
          <a:lstStyle/>
          <a:p>
            <a:r>
              <a:rPr lang="en-IN" sz="4000" b="1"/>
              <a:t>PROBLEM STATEMENT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7242B9-0F63-0449-AF4B-4E6E66E27F4C}"/>
              </a:ext>
            </a:extLst>
          </p:cNvPr>
          <p:cNvSpPr>
            <a:spLocks noGrp="1"/>
          </p:cNvSpPr>
          <p:nvPr>
            <p:ph idx="1"/>
          </p:nvPr>
        </p:nvSpPr>
        <p:spPr>
          <a:xfrm>
            <a:off x="1115568" y="2481943"/>
            <a:ext cx="10168128" cy="3695020"/>
          </a:xfrm>
        </p:spPr>
        <p:txBody>
          <a:bodyPr>
            <a:normAutofit/>
          </a:bodyPr>
          <a:lstStyle/>
          <a:p>
            <a:r>
              <a:rPr lang="en-IN" sz="2200"/>
              <a:t>Developing a touch free input mechanism for performing basic tasks on a computer.</a:t>
            </a:r>
          </a:p>
          <a:p>
            <a:pPr marL="0" indent="0">
              <a:buNone/>
            </a:pPr>
            <a:endParaRPr lang="en-IN" sz="2200"/>
          </a:p>
        </p:txBody>
      </p:sp>
    </p:spTree>
    <p:extLst>
      <p:ext uri="{BB962C8B-B14F-4D97-AF65-F5344CB8AC3E}">
        <p14:creationId xmlns:p14="http://schemas.microsoft.com/office/powerpoint/2010/main" val="362235931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DB149C-897F-6F47-9F0F-C5DD606E58B3}"/>
              </a:ext>
            </a:extLst>
          </p:cNvPr>
          <p:cNvSpPr>
            <a:spLocks noGrp="1"/>
          </p:cNvSpPr>
          <p:nvPr>
            <p:ph type="title"/>
          </p:nvPr>
        </p:nvSpPr>
        <p:spPr>
          <a:xfrm>
            <a:off x="1115568" y="548640"/>
            <a:ext cx="10168128" cy="1179576"/>
          </a:xfrm>
        </p:spPr>
        <p:txBody>
          <a:bodyPr>
            <a:normAutofit/>
          </a:bodyPr>
          <a:lstStyle/>
          <a:p>
            <a:r>
              <a:rPr lang="en-IN" sz="4000" b="1"/>
              <a:t>IMPLEMENTATION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29A02DF-D72C-DF45-B1F6-FFB2A97FA29F}"/>
              </a:ext>
            </a:extLst>
          </p:cNvPr>
          <p:cNvSpPr>
            <a:spLocks noGrp="1"/>
          </p:cNvSpPr>
          <p:nvPr>
            <p:ph idx="1"/>
          </p:nvPr>
        </p:nvSpPr>
        <p:spPr>
          <a:xfrm>
            <a:off x="1115568" y="2481943"/>
            <a:ext cx="10168128" cy="3695020"/>
          </a:xfrm>
        </p:spPr>
        <p:txBody>
          <a:bodyPr>
            <a:normAutofit/>
          </a:bodyPr>
          <a:lstStyle/>
          <a:p>
            <a:r>
              <a:rPr lang="en-IN" sz="2200"/>
              <a:t>The system uses Computer Vision and a variety of python libraries [3][4]</a:t>
            </a:r>
          </a:p>
          <a:p>
            <a:endParaRPr lang="en-IN" sz="2200"/>
          </a:p>
          <a:p>
            <a:pPr marL="0" indent="0">
              <a:buNone/>
            </a:pPr>
            <a:r>
              <a:rPr lang="en-IN" sz="2200">
                <a:latin typeface="Andale Mono" panose="020B0509000000000004" pitchFamily="49" charset="0"/>
              </a:rPr>
              <a:t>cv2 - Python library for using OpenCV</a:t>
            </a:r>
          </a:p>
          <a:p>
            <a:pPr marL="0" indent="0">
              <a:buNone/>
            </a:pPr>
            <a:r>
              <a:rPr lang="en-IN" sz="2200">
                <a:latin typeface="Andale Mono" panose="020B0509000000000004" pitchFamily="49" charset="0"/>
              </a:rPr>
              <a:t>pynput - allows you to control and monitor input devices. </a:t>
            </a:r>
          </a:p>
          <a:p>
            <a:pPr marL="0" indent="0">
              <a:buNone/>
            </a:pPr>
            <a:r>
              <a:rPr lang="en-IN" sz="2200">
                <a:latin typeface="Andale Mono" panose="020B0509000000000004" pitchFamily="49" charset="0"/>
              </a:rPr>
              <a:t>wx - GUI Library used to get screen access.</a:t>
            </a:r>
            <a:br>
              <a:rPr lang="en-IN" sz="2200"/>
            </a:br>
            <a:endParaRPr lang="en-IN" sz="2200"/>
          </a:p>
          <a:p>
            <a:endParaRPr lang="en-IN" sz="2200"/>
          </a:p>
        </p:txBody>
      </p:sp>
    </p:spTree>
    <p:extLst>
      <p:ext uri="{BB962C8B-B14F-4D97-AF65-F5344CB8AC3E}">
        <p14:creationId xmlns:p14="http://schemas.microsoft.com/office/powerpoint/2010/main" val="89940224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476D7A-CAF5-7945-B3D6-407F46E12344}"/>
              </a:ext>
            </a:extLst>
          </p:cNvPr>
          <p:cNvSpPr>
            <a:spLocks noGrp="1"/>
          </p:cNvSpPr>
          <p:nvPr>
            <p:ph type="title"/>
          </p:nvPr>
        </p:nvSpPr>
        <p:spPr>
          <a:xfrm>
            <a:off x="838196" y="978408"/>
            <a:ext cx="6007608" cy="1106424"/>
          </a:xfrm>
        </p:spPr>
        <p:txBody>
          <a:bodyPr>
            <a:normAutofit/>
          </a:bodyPr>
          <a:lstStyle/>
          <a:p>
            <a:r>
              <a:rPr lang="en-IN" sz="2800" b="1"/>
              <a:t>IMPLEMENTATION </a:t>
            </a:r>
            <a:endParaRPr lang="en-US" sz="2800"/>
          </a:p>
        </p:txBody>
      </p:sp>
      <p:sp>
        <p:nvSpPr>
          <p:cNvPr id="16" name="Rectangle 1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14AFF2-DFCE-CD44-AF15-9B9A0BA98EE8}"/>
              </a:ext>
            </a:extLst>
          </p:cNvPr>
          <p:cNvSpPr>
            <a:spLocks noGrp="1"/>
          </p:cNvSpPr>
          <p:nvPr>
            <p:ph idx="1"/>
          </p:nvPr>
        </p:nvSpPr>
        <p:spPr>
          <a:xfrm>
            <a:off x="841244" y="2359152"/>
            <a:ext cx="6007608" cy="3429000"/>
          </a:xfrm>
        </p:spPr>
        <p:txBody>
          <a:bodyPr>
            <a:normAutofit/>
          </a:bodyPr>
          <a:lstStyle/>
          <a:p>
            <a:r>
              <a:rPr lang="en-IN" sz="2000"/>
              <a:t>The image is converted from BGR to HSV since we want only intensity of colour. </a:t>
            </a:r>
          </a:p>
          <a:p>
            <a:endParaRPr lang="en-IN" sz="2000"/>
          </a:p>
          <a:p>
            <a:endParaRPr lang="en-IN" sz="2000"/>
          </a:p>
          <a:p>
            <a:r>
              <a:rPr lang="en-IN" sz="2000"/>
              <a:t>Controller ( ) function used to gain control of mouse functions. </a:t>
            </a:r>
          </a:p>
          <a:p>
            <a:endParaRPr lang="en-IN" sz="2000"/>
          </a:p>
          <a:p>
            <a:endParaRPr lang="en-US" sz="2000"/>
          </a:p>
        </p:txBody>
      </p:sp>
      <p:pic>
        <p:nvPicPr>
          <p:cNvPr id="5" name="Picture 4">
            <a:extLst>
              <a:ext uri="{FF2B5EF4-FFF2-40B4-BE49-F238E27FC236}">
                <a16:creationId xmlns:a16="http://schemas.microsoft.com/office/drawing/2014/main" id="{C33A0573-C3B9-6043-963A-00F186C71DB7}"/>
              </a:ext>
            </a:extLst>
          </p:cNvPr>
          <p:cNvPicPr>
            <a:picLocks noChangeAspect="1"/>
          </p:cNvPicPr>
          <p:nvPr/>
        </p:nvPicPr>
        <p:blipFill>
          <a:blip r:embed="rId2"/>
          <a:stretch>
            <a:fillRect/>
          </a:stretch>
        </p:blipFill>
        <p:spPr>
          <a:xfrm>
            <a:off x="7568231" y="2359152"/>
            <a:ext cx="4623769" cy="612648"/>
          </a:xfrm>
          <a:prstGeom prst="rect">
            <a:avLst/>
          </a:prstGeom>
        </p:spPr>
      </p:pic>
      <p:pic>
        <p:nvPicPr>
          <p:cNvPr id="7" name="Picture 6">
            <a:extLst>
              <a:ext uri="{FF2B5EF4-FFF2-40B4-BE49-F238E27FC236}">
                <a16:creationId xmlns:a16="http://schemas.microsoft.com/office/drawing/2014/main" id="{CAB50B89-3C53-A741-9A5D-1DC76B656413}"/>
              </a:ext>
            </a:extLst>
          </p:cNvPr>
          <p:cNvPicPr>
            <a:picLocks noChangeAspect="1"/>
          </p:cNvPicPr>
          <p:nvPr/>
        </p:nvPicPr>
        <p:blipFill>
          <a:blip r:embed="rId3"/>
          <a:stretch>
            <a:fillRect/>
          </a:stretch>
        </p:blipFill>
        <p:spPr>
          <a:xfrm>
            <a:off x="7693708" y="3935816"/>
            <a:ext cx="3315120" cy="1002823"/>
          </a:xfrm>
          <a:prstGeom prst="rect">
            <a:avLst/>
          </a:prstGeom>
        </p:spPr>
      </p:pic>
    </p:spTree>
    <p:extLst>
      <p:ext uri="{BB962C8B-B14F-4D97-AF65-F5344CB8AC3E}">
        <p14:creationId xmlns:p14="http://schemas.microsoft.com/office/powerpoint/2010/main" val="375137703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C6D9C3-06F7-8F46-9C96-AC2B7BFFE4B3}"/>
              </a:ext>
            </a:extLst>
          </p:cNvPr>
          <p:cNvSpPr>
            <a:spLocks noGrp="1"/>
          </p:cNvSpPr>
          <p:nvPr>
            <p:ph type="title"/>
          </p:nvPr>
        </p:nvSpPr>
        <p:spPr>
          <a:xfrm>
            <a:off x="838196" y="978408"/>
            <a:ext cx="6007608" cy="1106424"/>
          </a:xfrm>
        </p:spPr>
        <p:txBody>
          <a:bodyPr>
            <a:normAutofit/>
          </a:bodyPr>
          <a:lstStyle/>
          <a:p>
            <a:r>
              <a:rPr lang="en-IN" sz="2800" b="1"/>
              <a:t>IMPLEMENTATION </a:t>
            </a:r>
            <a:endParaRPr lang="en-US" sz="2800"/>
          </a:p>
        </p:txBody>
      </p:sp>
      <p:sp>
        <p:nvSpPr>
          <p:cNvPr id="16" name="Rectangle 1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9A27A27-D3C7-0E44-B7BB-A17A630E1709}"/>
              </a:ext>
            </a:extLst>
          </p:cNvPr>
          <p:cNvSpPr>
            <a:spLocks noGrp="1"/>
          </p:cNvSpPr>
          <p:nvPr>
            <p:ph idx="1"/>
          </p:nvPr>
        </p:nvSpPr>
        <p:spPr>
          <a:xfrm>
            <a:off x="841244" y="2359152"/>
            <a:ext cx="6007608" cy="3429000"/>
          </a:xfrm>
        </p:spPr>
        <p:txBody>
          <a:bodyPr>
            <a:normAutofit/>
          </a:bodyPr>
          <a:lstStyle/>
          <a:p>
            <a:r>
              <a:rPr lang="en-US" sz="2000"/>
              <a:t>Morphology</a:t>
            </a:r>
          </a:p>
          <a:p>
            <a:endParaRPr lang="en-US" sz="2000"/>
          </a:p>
          <a:p>
            <a:endParaRPr lang="en-US" sz="2000"/>
          </a:p>
        </p:txBody>
      </p:sp>
      <p:pic>
        <p:nvPicPr>
          <p:cNvPr id="7" name="Picture 6">
            <a:extLst>
              <a:ext uri="{FF2B5EF4-FFF2-40B4-BE49-F238E27FC236}">
                <a16:creationId xmlns:a16="http://schemas.microsoft.com/office/drawing/2014/main" id="{EC675CFD-C563-9642-83AA-02D529447574}"/>
              </a:ext>
            </a:extLst>
          </p:cNvPr>
          <p:cNvPicPr>
            <a:picLocks noChangeAspect="1"/>
          </p:cNvPicPr>
          <p:nvPr/>
        </p:nvPicPr>
        <p:blipFill>
          <a:blip r:embed="rId2"/>
          <a:stretch>
            <a:fillRect/>
          </a:stretch>
        </p:blipFill>
        <p:spPr>
          <a:xfrm>
            <a:off x="877454" y="4852424"/>
            <a:ext cx="8677838" cy="1106424"/>
          </a:xfrm>
          <a:prstGeom prst="rect">
            <a:avLst/>
          </a:prstGeom>
        </p:spPr>
      </p:pic>
      <p:pic>
        <p:nvPicPr>
          <p:cNvPr id="5" name="Picture 4">
            <a:extLst>
              <a:ext uri="{FF2B5EF4-FFF2-40B4-BE49-F238E27FC236}">
                <a16:creationId xmlns:a16="http://schemas.microsoft.com/office/drawing/2014/main" id="{AC795CF8-79F2-3443-8797-3FE5914256B7}"/>
              </a:ext>
            </a:extLst>
          </p:cNvPr>
          <p:cNvPicPr>
            <a:picLocks noChangeAspect="1"/>
          </p:cNvPicPr>
          <p:nvPr/>
        </p:nvPicPr>
        <p:blipFill>
          <a:blip r:embed="rId3"/>
          <a:stretch>
            <a:fillRect/>
          </a:stretch>
        </p:blipFill>
        <p:spPr>
          <a:xfrm>
            <a:off x="7616112" y="640478"/>
            <a:ext cx="4575888" cy="3820866"/>
          </a:xfrm>
          <a:prstGeom prst="rect">
            <a:avLst/>
          </a:prstGeom>
        </p:spPr>
      </p:pic>
    </p:spTree>
    <p:extLst>
      <p:ext uri="{BB962C8B-B14F-4D97-AF65-F5344CB8AC3E}">
        <p14:creationId xmlns:p14="http://schemas.microsoft.com/office/powerpoint/2010/main" val="305987346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392AD3-34C9-B348-905F-37B2319F3C33}"/>
              </a:ext>
            </a:extLst>
          </p:cNvPr>
          <p:cNvSpPr>
            <a:spLocks noGrp="1"/>
          </p:cNvSpPr>
          <p:nvPr>
            <p:ph type="title"/>
          </p:nvPr>
        </p:nvSpPr>
        <p:spPr>
          <a:xfrm>
            <a:off x="1115568" y="548640"/>
            <a:ext cx="10168128" cy="1179576"/>
          </a:xfrm>
        </p:spPr>
        <p:txBody>
          <a:bodyPr>
            <a:normAutofit/>
          </a:bodyPr>
          <a:lstStyle/>
          <a:p>
            <a:r>
              <a:rPr lang="en-IN" sz="4000" b="1"/>
              <a:t>IMPLEMENTATION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5086CE2-7115-D044-B481-CDB63CD53348}"/>
              </a:ext>
            </a:extLst>
          </p:cNvPr>
          <p:cNvSpPr>
            <a:spLocks noGrp="1"/>
          </p:cNvSpPr>
          <p:nvPr>
            <p:ph idx="1"/>
          </p:nvPr>
        </p:nvSpPr>
        <p:spPr>
          <a:xfrm>
            <a:off x="1115568" y="2481943"/>
            <a:ext cx="10168128" cy="3695020"/>
          </a:xfrm>
        </p:spPr>
        <p:txBody>
          <a:bodyPr>
            <a:normAutofit/>
          </a:bodyPr>
          <a:lstStyle/>
          <a:p>
            <a:pPr marL="0" indent="0">
              <a:buNone/>
            </a:pPr>
            <a:r>
              <a:rPr lang="en-IN" sz="2200" b="1"/>
              <a:t>If </a:t>
            </a:r>
            <a:r>
              <a:rPr lang="en-IN" sz="2200"/>
              <a:t>there are 2 objects </a:t>
            </a:r>
          </a:p>
          <a:p>
            <a:pPr marL="457200" lvl="1" indent="0">
              <a:buNone/>
            </a:pPr>
            <a:r>
              <a:rPr lang="en-IN" sz="2200"/>
              <a:t>	Then mouse controller </a:t>
            </a:r>
          </a:p>
          <a:p>
            <a:pPr marL="457200" lvl="1" indent="0">
              <a:buNone/>
            </a:pPr>
            <a:r>
              <a:rPr lang="en-IN" sz="2200" b="1"/>
              <a:t>Elseif </a:t>
            </a:r>
            <a:r>
              <a:rPr lang="en-IN" sz="2200"/>
              <a:t>1 object</a:t>
            </a:r>
          </a:p>
          <a:p>
            <a:pPr marL="457200" lvl="1" indent="0">
              <a:buNone/>
            </a:pPr>
            <a:r>
              <a:rPr lang="en-IN" sz="2200"/>
              <a:t>	Then no mouse controller</a:t>
            </a:r>
          </a:p>
          <a:p>
            <a:pPr marL="457200" lvl="1" indent="0">
              <a:buNone/>
            </a:pPr>
            <a:endParaRPr lang="en-IN" sz="2200"/>
          </a:p>
          <a:p>
            <a:pPr marL="457200" lvl="1" indent="0">
              <a:buNone/>
            </a:pPr>
            <a:endParaRPr lang="en-IN" sz="2200"/>
          </a:p>
          <a:p>
            <a:pPr marL="457200" lvl="1" indent="0">
              <a:buNone/>
            </a:pPr>
            <a:endParaRPr lang="en-IN" sz="2200"/>
          </a:p>
          <a:p>
            <a:pPr marL="0" indent="0">
              <a:buNone/>
            </a:pPr>
            <a:endParaRPr lang="en-US" sz="2200"/>
          </a:p>
        </p:txBody>
      </p:sp>
    </p:spTree>
    <p:extLst>
      <p:ext uri="{BB962C8B-B14F-4D97-AF65-F5344CB8AC3E}">
        <p14:creationId xmlns:p14="http://schemas.microsoft.com/office/powerpoint/2010/main" val="192067920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7B78A-B2A8-B040-B12D-A9E2300C47A7}"/>
              </a:ext>
            </a:extLst>
          </p:cNvPr>
          <p:cNvSpPr>
            <a:spLocks noGrp="1"/>
          </p:cNvSpPr>
          <p:nvPr>
            <p:ph type="title"/>
          </p:nvPr>
        </p:nvSpPr>
        <p:spPr>
          <a:xfrm>
            <a:off x="1115568" y="548640"/>
            <a:ext cx="10168128" cy="1179576"/>
          </a:xfrm>
        </p:spPr>
        <p:txBody>
          <a:bodyPr>
            <a:normAutofit/>
          </a:bodyPr>
          <a:lstStyle/>
          <a:p>
            <a:r>
              <a:rPr lang="en-US" sz="4000" b="1"/>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6D95395-B7FE-9548-BECE-2FBE19E035F2}"/>
              </a:ext>
            </a:extLst>
          </p:cNvPr>
          <p:cNvSpPr>
            <a:spLocks noGrp="1"/>
          </p:cNvSpPr>
          <p:nvPr>
            <p:ph idx="1"/>
          </p:nvPr>
        </p:nvSpPr>
        <p:spPr>
          <a:xfrm>
            <a:off x="1115568" y="2481943"/>
            <a:ext cx="10168128" cy="3695020"/>
          </a:xfrm>
        </p:spPr>
        <p:txBody>
          <a:bodyPr>
            <a:normAutofit/>
          </a:bodyPr>
          <a:lstStyle/>
          <a:p>
            <a:r>
              <a:rPr lang="en-US" sz="2200"/>
              <a:t>Gesture control using Computer Vision and webcams may not be as accurate as other sophisticated hardware implementations, but for basic actions like clicking, dragging, swiping, scrolling etc. it is a much cheaper yet effective solution. </a:t>
            </a:r>
          </a:p>
          <a:p>
            <a:r>
              <a:rPr lang="en-US" sz="2200"/>
              <a:t>Such systems can be deployed at Airport Kiosks, Booking Counters, Ordering placing Kiosks, for touch free interaction with the system thereby maintaining hygiene. </a:t>
            </a:r>
          </a:p>
          <a:p>
            <a:endParaRPr lang="en-US" sz="2200"/>
          </a:p>
        </p:txBody>
      </p:sp>
    </p:spTree>
    <p:extLst>
      <p:ext uri="{BB962C8B-B14F-4D97-AF65-F5344CB8AC3E}">
        <p14:creationId xmlns:p14="http://schemas.microsoft.com/office/powerpoint/2010/main" val="298854146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366</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Andale Mono</vt:lpstr>
      <vt:lpstr>Arial</vt:lpstr>
      <vt:lpstr>Calibri</vt:lpstr>
      <vt:lpstr>Tw Cen MT</vt:lpstr>
      <vt:lpstr>Office Theme</vt:lpstr>
      <vt:lpstr>Gesture Control using Computer Vision</vt:lpstr>
      <vt:lpstr>INTRODUCTION </vt:lpstr>
      <vt:lpstr>MOTIVATION </vt:lpstr>
      <vt:lpstr>PROBLEM STATEMENT </vt:lpstr>
      <vt:lpstr>IMPLEMENTATION </vt:lpstr>
      <vt:lpstr>IMPLEMENTATION </vt:lpstr>
      <vt:lpstr>IMPLEMENTATION </vt:lpstr>
      <vt:lpstr>IMPLEMENTATION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 using Computer Vision</dc:title>
  <dc:creator>Abhishek Wahane</dc:creator>
  <cp:lastModifiedBy>Abhishek Wahane</cp:lastModifiedBy>
  <cp:revision>2</cp:revision>
  <dcterms:created xsi:type="dcterms:W3CDTF">2020-05-26T04:41:57Z</dcterms:created>
  <dcterms:modified xsi:type="dcterms:W3CDTF">2020-05-26T04:43:21Z</dcterms:modified>
</cp:coreProperties>
</file>