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4" r:id="rId4"/>
    <p:sldId id="316" r:id="rId5"/>
    <p:sldId id="271" r:id="rId6"/>
    <p:sldId id="317" r:id="rId7"/>
    <p:sldId id="275" r:id="rId8"/>
    <p:sldId id="270" r:id="rId9"/>
    <p:sldId id="274" r:id="rId10"/>
    <p:sldId id="318" r:id="rId11"/>
    <p:sldId id="265" r:id="rId12"/>
    <p:sldId id="320" r:id="rId13"/>
    <p:sldId id="321" r:id="rId14"/>
    <p:sldId id="323" r:id="rId15"/>
    <p:sldId id="32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5" roundtripDataSignature="AMtx7mj7COygqJsBZr+GukzQP8tENHNuX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Yadav" initials="AY" lastIdx="1" clrIdx="0">
    <p:extLst>
      <p:ext uri="{19B8F6BF-5375-455C-9EA6-DF929625EA0E}">
        <p15:presenceInfo xmlns:p15="http://schemas.microsoft.com/office/powerpoint/2012/main" userId="S-1-5-21-1911771810-395780508-925700815-37909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7B61C-56AF-4401-9F91-BBCDEC62D334}">
  <a:tblStyle styleId="{BDA7B61C-56AF-4401-9F91-BBCDEC62D33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3F3"/>
          </a:solidFill>
        </a:fill>
      </a:tcStyle>
    </a:wholeTbl>
    <a:band1H>
      <a:tcTxStyle/>
      <a:tcStyle>
        <a:tcBdr/>
        <a:fill>
          <a:solidFill>
            <a:srgbClr val="E5E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E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94641"/>
  </p:normalViewPr>
  <p:slideViewPr>
    <p:cSldViewPr snapToGrid="0">
      <p:cViewPr varScale="1">
        <p:scale>
          <a:sx n="97" d="100"/>
          <a:sy n="97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071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0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69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21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9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7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9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2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ZS Associates  </a:t>
            </a:r>
            <a:br>
              <a:rPr lang="en-US" dirty="0"/>
            </a:br>
            <a:r>
              <a:rPr lang="en-US" dirty="0"/>
              <a:t>Hands On Case Round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7DDB3-82E4-40D8-BAEC-8FCB2231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90" y="2274092"/>
            <a:ext cx="1819846" cy="203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19E9F-59EE-406F-8DA1-B3AFC2421C7E}"/>
              </a:ext>
            </a:extLst>
          </p:cNvPr>
          <p:cNvSpPr txBox="1"/>
          <p:nvPr/>
        </p:nvSpPr>
        <p:spPr>
          <a:xfrm flipH="1">
            <a:off x="512699" y="3726426"/>
            <a:ext cx="3813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Abhishek Yadav [15GG20003]</a:t>
            </a:r>
          </a:p>
          <a:p>
            <a:r>
              <a:rPr lang="en-US" sz="1800" dirty="0">
                <a:solidFill>
                  <a:schemeClr val="bg1"/>
                </a:solidFill>
              </a:rPr>
              <a:t>5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 Year Under Graduate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IIT Kharagpur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9FA-2A93-4144-B233-6295650B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 After Extraction Features From .</a:t>
            </a:r>
          </a:p>
        </p:txBody>
      </p:sp>
    </p:spTree>
    <p:extLst>
      <p:ext uri="{BB962C8B-B14F-4D97-AF65-F5344CB8AC3E}">
        <p14:creationId xmlns:p14="http://schemas.microsoft.com/office/powerpoint/2010/main" val="321432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dirty="0"/>
              <a:t>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9FA-2A93-4144-B233-6295650B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2F64-51B1-434B-8730-FE6505DAC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Made 80-20 split. i.e. 20% of train data was used as Validation Set. </a:t>
            </a:r>
          </a:p>
          <a:p>
            <a:endParaRPr lang="en-US" sz="1600" dirty="0"/>
          </a:p>
          <a:p>
            <a:r>
              <a:rPr lang="en-US" sz="1600" dirty="0"/>
              <a:t>Stored Train and Validation data in </a:t>
            </a:r>
            <a:r>
              <a:rPr lang="en-US" sz="1600" dirty="0" err="1"/>
              <a:t>DMatrix</a:t>
            </a:r>
            <a:r>
              <a:rPr lang="en-US" sz="1600" dirty="0"/>
              <a:t>. (</a:t>
            </a:r>
            <a:r>
              <a:rPr lang="en-US" sz="1600" dirty="0" err="1"/>
              <a:t>DMatrix</a:t>
            </a:r>
            <a:r>
              <a:rPr lang="en-US" sz="1600" dirty="0"/>
              <a:t> is a internal data structure that used by </a:t>
            </a:r>
            <a:r>
              <a:rPr lang="en-US" sz="1600" dirty="0" err="1"/>
              <a:t>XGBoost</a:t>
            </a:r>
            <a:r>
              <a:rPr lang="en-US" sz="1600" dirty="0"/>
              <a:t> which is optimized for both memory efficiency and training speed.)</a:t>
            </a:r>
          </a:p>
          <a:p>
            <a:endParaRPr lang="en-US" sz="1600" dirty="0"/>
          </a:p>
          <a:p>
            <a:r>
              <a:rPr lang="en-US" sz="1600" dirty="0"/>
              <a:t>The classification report for the Validation data set is shown on left for the training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CC821-6B28-4938-93B0-48978EBD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72" y="445025"/>
            <a:ext cx="4647128" cy="1792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37C90-6F74-41FD-8051-F2E7FDEA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21" y="2567448"/>
            <a:ext cx="3143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6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9FA-2A93-4144-B233-6295650B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2F64-51B1-434B-8730-FE6505DAC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important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7F9AE-88AF-425D-A7E1-D08F63EC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33" y="1451050"/>
            <a:ext cx="4514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1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dirty="0"/>
              <a:t>Further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70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C7E7-3189-454F-875E-A7D7ED5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“Bayesian Optimization” to tune XGB’s Parameters.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BDF8-DB5F-4F1F-A6F1-289FD71B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8075216" cy="3397200"/>
          </a:xfrm>
        </p:spPr>
        <p:txBody>
          <a:bodyPr/>
          <a:lstStyle/>
          <a:p>
            <a:r>
              <a:rPr lang="en-US" sz="1800" dirty="0"/>
              <a:t>Model Tuning can be used to further improve the accuracy.</a:t>
            </a:r>
          </a:p>
          <a:p>
            <a:endParaRPr lang="en-US" sz="1800" dirty="0"/>
          </a:p>
          <a:p>
            <a:r>
              <a:rPr lang="en-US" sz="1800" dirty="0"/>
              <a:t>In BO, the Gaussian Surrogate Model defines a prior loss function that can be used to learn from previous predictions or believes about the objective function. We also get an estimation for the uncertainty. </a:t>
            </a:r>
          </a:p>
          <a:p>
            <a:r>
              <a:rPr lang="en-US" sz="1800" dirty="0"/>
              <a:t>Acquisition function allows the optimizer to exploit an optimal region until a better value is obtained. The goal is to </a:t>
            </a:r>
            <a:r>
              <a:rPr lang="en-US" sz="1800" dirty="0" err="1"/>
              <a:t>maximise</a:t>
            </a:r>
            <a:r>
              <a:rPr lang="en-US" sz="1800" dirty="0"/>
              <a:t> this function, and from this it predicts the sampling points in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6334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90250" y="144600"/>
            <a:ext cx="80100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Introduction: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Classifying  subjects as potential patients of the rare liver disease based on the transactional level longitudinal medical history.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following are the problems that we are attempting to solve: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Classify subjects based on longitudinal medical history.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Enumerating features which Influence this classification.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Selection of right parameters for evaluation and model validation.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Exploratory Data 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6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9CE2-09DF-43B6-A908-A5979ABD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4EC3B-14E2-46A1-A6B7-F4A4548F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26858"/>
            <a:ext cx="3351742" cy="34025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0F9B-3127-4F3C-AD2B-CC0222FDDA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0033" y="751625"/>
            <a:ext cx="4142267" cy="2672192"/>
          </a:xfrm>
        </p:spPr>
        <p:txBody>
          <a:bodyPr/>
          <a:lstStyle/>
          <a:p>
            <a:r>
              <a:rPr lang="en-US" sz="2000" dirty="0"/>
              <a:t>The training examples are grouped by the </a:t>
            </a:r>
            <a:r>
              <a:rPr lang="en-US" sz="2000" dirty="0" err="1"/>
              <a:t>pat_iden</a:t>
            </a:r>
            <a:r>
              <a:rPr lang="en-US" sz="2000" dirty="0"/>
              <a:t> variable to only compute the unique patient values from the dataset.</a:t>
            </a:r>
          </a:p>
          <a:p>
            <a:r>
              <a:rPr lang="en-US" sz="2000" dirty="0"/>
              <a:t>The Classes are Balanced with almost equal distribution of values in both classes.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	</a:t>
            </a:r>
            <a:r>
              <a:rPr lang="en-US" sz="3200" b="1" dirty="0"/>
              <a:t>Balanced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88B10-A73E-4590-9720-EF006E3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33" y="3423817"/>
            <a:ext cx="3818533" cy="9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0659"/>
            <a:ext cx="8520600" cy="613200"/>
          </a:xfrm>
        </p:spPr>
        <p:txBody>
          <a:bodyPr/>
          <a:lstStyle/>
          <a:p>
            <a:r>
              <a:rPr lang="en-GB" dirty="0"/>
              <a:t>Missing Values.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276" y="1039437"/>
            <a:ext cx="8438162" cy="961925"/>
          </a:xfrm>
        </p:spPr>
        <p:txBody>
          <a:bodyPr/>
          <a:lstStyle/>
          <a:p>
            <a:r>
              <a:rPr lang="en-GB" dirty="0">
                <a:latin typeface="Calibri" pitchFamily="34" charset="0"/>
              </a:rPr>
              <a:t>No major problems with missing values was observed.</a:t>
            </a:r>
          </a:p>
          <a:p>
            <a:r>
              <a:rPr lang="en-GB" dirty="0">
                <a:latin typeface="Calibri" pitchFamily="34" charset="0"/>
              </a:rPr>
              <a:t>Very low fraction of </a:t>
            </a:r>
            <a:r>
              <a:rPr lang="en-GB" dirty="0" err="1">
                <a:latin typeface="Calibri" pitchFamily="34" charset="0"/>
              </a:rPr>
              <a:t>Event_desc</a:t>
            </a:r>
            <a:r>
              <a:rPr lang="en-GB" dirty="0">
                <a:latin typeface="Calibri" pitchFamily="34" charset="0"/>
              </a:rPr>
              <a:t> are missing at random , But since they represent the same information as represented by </a:t>
            </a:r>
            <a:r>
              <a:rPr lang="en-GB" dirty="0" err="1">
                <a:latin typeface="Calibri" pitchFamily="34" charset="0"/>
              </a:rPr>
              <a:t>Event_name</a:t>
            </a:r>
            <a:r>
              <a:rPr lang="en-GB" dirty="0">
                <a:latin typeface="Calibri" pitchFamily="34" charset="0"/>
              </a:rPr>
              <a:t> these should be ignore.  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54C16-7EA8-4C77-8A5B-EAE0B157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3" y="2312740"/>
            <a:ext cx="3328305" cy="2326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7BBE7-4FD5-42E5-ABC9-0F802DA3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14" y="2312740"/>
            <a:ext cx="3579988" cy="23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D81-FF87-44A3-BDC3-7F2E063B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23" y="3565985"/>
            <a:ext cx="3601539" cy="613200"/>
          </a:xfrm>
        </p:spPr>
        <p:txBody>
          <a:bodyPr/>
          <a:lstStyle/>
          <a:p>
            <a:r>
              <a:rPr lang="en-US" sz="2000" dirty="0"/>
              <a:t>Distribution of time from anchor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B505-5084-4B3B-A30D-87EE25EC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4" y="392624"/>
            <a:ext cx="4133850" cy="3173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D0CAD-BA55-437E-AD77-387546B6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28" y="392624"/>
            <a:ext cx="3971925" cy="30388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43C458-122F-452E-BFF7-640AFB2329BC}"/>
              </a:ext>
            </a:extLst>
          </p:cNvPr>
          <p:cNvSpPr txBox="1">
            <a:spLocks/>
          </p:cNvSpPr>
          <p:nvPr/>
        </p:nvSpPr>
        <p:spPr>
          <a:xfrm>
            <a:off x="4844131" y="3693803"/>
            <a:ext cx="3958672" cy="92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sz="2000" dirty="0"/>
              <a:t> Distribution of ‘</a:t>
            </a:r>
            <a:r>
              <a:rPr lang="en-US" sz="2000" dirty="0" err="1"/>
              <a:t>time_from_anchor</a:t>
            </a:r>
            <a:r>
              <a:rPr lang="en-US" sz="2000" dirty="0"/>
              <a:t>' for each value of ‘</a:t>
            </a:r>
            <a:r>
              <a:rPr lang="en-US" sz="2000" dirty="0" err="1"/>
              <a:t>y_flag</a:t>
            </a:r>
            <a:r>
              <a:rPr lang="en-US" sz="2000" dirty="0"/>
              <a:t>' on the same plot.</a:t>
            </a:r>
          </a:p>
        </p:txBody>
      </p:sp>
    </p:spTree>
    <p:extLst>
      <p:ext uri="{BB962C8B-B14F-4D97-AF65-F5344CB8AC3E}">
        <p14:creationId xmlns:p14="http://schemas.microsoft.com/office/powerpoint/2010/main" val="364148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Feature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93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480"/>
            <a:ext cx="8520600" cy="613200"/>
          </a:xfrm>
        </p:spPr>
        <p:txBody>
          <a:bodyPr/>
          <a:lstStyle/>
          <a:p>
            <a:r>
              <a:rPr lang="en-US" dirty="0"/>
              <a:t>First Thoughts on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44" y="928782"/>
            <a:ext cx="4501054" cy="133813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39700" indent="0">
              <a:buNone/>
            </a:pPr>
            <a:r>
              <a:rPr lang="en-GB" b="1" dirty="0" err="1"/>
              <a:t>Pat_iden</a:t>
            </a:r>
            <a:r>
              <a:rPr lang="en-GB" b="1" dirty="0"/>
              <a:t>: </a:t>
            </a:r>
          </a:p>
          <a:p>
            <a:r>
              <a:rPr lang="en-GB" dirty="0"/>
              <a:t>A unique identifier for each patient with alpha-numeric characters </a:t>
            </a:r>
          </a:p>
          <a:p>
            <a:r>
              <a:rPr lang="en-GB" dirty="0"/>
              <a:t>About 1.3 Million data points with no missing values</a:t>
            </a:r>
          </a:p>
          <a:p>
            <a:r>
              <a:rPr lang="en-GB" dirty="0"/>
              <a:t>Should not be included into predictive modelling.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8123" y="928783"/>
            <a:ext cx="4374931" cy="133813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39700" indent="0">
              <a:buNone/>
            </a:pPr>
            <a:r>
              <a:rPr lang="en-GB" b="1" dirty="0" err="1"/>
              <a:t>Time_from_anchor</a:t>
            </a:r>
            <a:r>
              <a:rPr lang="en-GB" b="1" dirty="0"/>
              <a:t>:</a:t>
            </a:r>
          </a:p>
          <a:p>
            <a:r>
              <a:rPr lang="en-GB" dirty="0"/>
              <a:t>Time data not in time stamp format.</a:t>
            </a:r>
          </a:p>
          <a:p>
            <a:r>
              <a:rPr lang="en-GB" dirty="0"/>
              <a:t>Can be used to track the evolution of patient medical records over time.</a:t>
            </a:r>
          </a:p>
          <a:p>
            <a:r>
              <a:rPr lang="en-GB" dirty="0"/>
              <a:t>Trends in it can separate positive and neg subjects.</a:t>
            </a: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55179" y="3587349"/>
            <a:ext cx="4627179" cy="13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139700" indent="0">
              <a:buFont typeface="Old Standard TT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944" y="2770169"/>
            <a:ext cx="4501056" cy="19203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139700" indent="0">
              <a:buNone/>
            </a:pPr>
            <a:r>
              <a:rPr lang="en-GB" b="1" dirty="0" err="1"/>
              <a:t>Event_name</a:t>
            </a:r>
            <a:r>
              <a:rPr lang="en-GB" b="1" dirty="0"/>
              <a:t> / </a:t>
            </a:r>
            <a:r>
              <a:rPr lang="en-GB" b="1" dirty="0" err="1"/>
              <a:t>Event_desc</a:t>
            </a:r>
            <a:r>
              <a:rPr lang="en-GB" b="1" dirty="0"/>
              <a:t>: </a:t>
            </a:r>
          </a:p>
          <a:p>
            <a:r>
              <a:rPr lang="en-GB" dirty="0"/>
              <a:t>Record of medical practice that the subject was subjected to.  Categorical</a:t>
            </a:r>
          </a:p>
          <a:p>
            <a:r>
              <a:rPr lang="en-GB" dirty="0"/>
              <a:t>Very useful and could be used to model the prediction on test subjects.</a:t>
            </a:r>
          </a:p>
          <a:p>
            <a:r>
              <a:rPr lang="en-GB" dirty="0"/>
              <a:t>Name with 0 missing value and </a:t>
            </a:r>
            <a:r>
              <a:rPr lang="en-GB" dirty="0" err="1"/>
              <a:t>Desc</a:t>
            </a:r>
            <a:r>
              <a:rPr lang="en-GB" dirty="0"/>
              <a:t> with 3,000 missing values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698123" y="2770168"/>
            <a:ext cx="4374931" cy="16047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139700" indent="0">
              <a:buNone/>
            </a:pPr>
            <a:r>
              <a:rPr lang="en-GB" b="1" dirty="0" err="1"/>
              <a:t>Lab_result_numeric</a:t>
            </a:r>
            <a:r>
              <a:rPr lang="en-GB" b="1" dirty="0"/>
              <a:t>:</a:t>
            </a:r>
          </a:p>
          <a:p>
            <a:r>
              <a:rPr lang="en-GB" dirty="0"/>
              <a:t>Numerical data with all  result values of each test. </a:t>
            </a:r>
          </a:p>
          <a:p>
            <a:r>
              <a:rPr lang="en-GB" dirty="0"/>
              <a:t>Very useful feature and needs to be further explored. </a:t>
            </a:r>
          </a:p>
          <a:p>
            <a:r>
              <a:rPr lang="en-GB" dirty="0"/>
              <a:t>Scaling and normalization could be applied for better meaning generation.</a:t>
            </a:r>
          </a:p>
        </p:txBody>
      </p:sp>
    </p:spTree>
    <p:extLst>
      <p:ext uri="{BB962C8B-B14F-4D97-AF65-F5344CB8AC3E}">
        <p14:creationId xmlns:p14="http://schemas.microsoft.com/office/powerpoint/2010/main" val="56823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246"/>
            <a:ext cx="8520600" cy="613200"/>
          </a:xfrm>
        </p:spPr>
        <p:txBody>
          <a:bodyPr/>
          <a:lstStyle/>
          <a:p>
            <a:r>
              <a:rPr lang="en-GB" dirty="0"/>
              <a:t>Extracting Features From </a:t>
            </a:r>
            <a:r>
              <a:rPr lang="en-GB" dirty="0" err="1"/>
              <a:t>Event_name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8" y="774446"/>
            <a:ext cx="8430279" cy="88502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sz="1800" dirty="0"/>
              <a:t>The Event name column is one hot encoded into around 1000 columns.</a:t>
            </a:r>
          </a:p>
          <a:p>
            <a:r>
              <a:rPr lang="en-GB" sz="1800" dirty="0"/>
              <a:t>The data is then grouped into sub-groups based on unique </a:t>
            </a:r>
            <a:r>
              <a:rPr lang="en-GB" sz="1800" dirty="0" err="1"/>
              <a:t>pat_iden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820917" y="27668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11697" y="2058367"/>
            <a:ext cx="4173593" cy="11931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39700" indent="0">
              <a:buNone/>
            </a:pPr>
            <a:r>
              <a:rPr lang="en-GB" b="1" dirty="0" err="1"/>
              <a:t>Time_from_anchor</a:t>
            </a:r>
            <a:r>
              <a:rPr lang="en-GB" b="1" dirty="0"/>
              <a:t> : </a:t>
            </a:r>
            <a:r>
              <a:rPr lang="en-GB" dirty="0"/>
              <a:t> The time data can be used to take the weighted average of lab </a:t>
            </a:r>
            <a:r>
              <a:rPr lang="en-GB" dirty="0" err="1"/>
              <a:t>resilt</a:t>
            </a:r>
            <a:r>
              <a:rPr lang="en-GB" dirty="0"/>
              <a:t> numeric values.</a:t>
            </a:r>
          </a:p>
          <a:p>
            <a:pPr marL="139700" indent="0">
              <a:buNone/>
            </a:pPr>
            <a:r>
              <a:rPr lang="en-GB" dirty="0"/>
              <a:t>For now the max value from time column is used.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8712" y="2058367"/>
            <a:ext cx="4083270" cy="11931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39700" indent="0">
              <a:buNone/>
            </a:pPr>
            <a:r>
              <a:rPr lang="en-GB" b="1" dirty="0" err="1"/>
              <a:t>Lab_result_numeric</a:t>
            </a:r>
            <a:r>
              <a:rPr lang="en-GB" b="1" dirty="0"/>
              <a:t>: </a:t>
            </a:r>
            <a:r>
              <a:rPr lang="en-GB" dirty="0"/>
              <a:t> The </a:t>
            </a:r>
            <a:r>
              <a:rPr lang="en-GB" dirty="0" err="1"/>
              <a:t>lab_result_numeric</a:t>
            </a:r>
            <a:r>
              <a:rPr lang="en-GB" dirty="0"/>
              <a:t> variable is aggregated to compute the average over the patient history.  </a:t>
            </a:r>
          </a:p>
        </p:txBody>
      </p:sp>
    </p:spTree>
    <p:extLst>
      <p:ext uri="{BB962C8B-B14F-4D97-AF65-F5344CB8AC3E}">
        <p14:creationId xmlns:p14="http://schemas.microsoft.com/office/powerpoint/2010/main" val="511685875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620</Words>
  <Application>Microsoft Office PowerPoint</Application>
  <PresentationFormat>On-screen Show (16:9)</PresentationFormat>
  <Paragraphs>64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Old Standard TT</vt:lpstr>
      <vt:lpstr>Times New Roman</vt:lpstr>
      <vt:lpstr>Paperback</vt:lpstr>
      <vt:lpstr>ZS Associates   Hands On Case Round</vt:lpstr>
      <vt:lpstr>Introduction:  Classifying  subjects as potential patients of the rare liver disease based on the transactional level longitudinal medical history.  The following are the problems that we are attempting to solve: Classify subjects based on longitudinal medical history. Enumerating features which Influence this classification. Selection of right parameters for evaluation and model validation.</vt:lpstr>
      <vt:lpstr>Exploratory Data Analytics</vt:lpstr>
      <vt:lpstr>Distribution of Classes.</vt:lpstr>
      <vt:lpstr>Missing Values.</vt:lpstr>
      <vt:lpstr>Distribution of time from anchor</vt:lpstr>
      <vt:lpstr>Feature Engineering</vt:lpstr>
      <vt:lpstr>First Thoughts on features</vt:lpstr>
      <vt:lpstr>Extracting Features From Event_name</vt:lpstr>
      <vt:lpstr>Sample Table After Extraction Features From .</vt:lpstr>
      <vt:lpstr>Models</vt:lpstr>
      <vt:lpstr>Classification Models.</vt:lpstr>
      <vt:lpstr>Feature Importance</vt:lpstr>
      <vt:lpstr>Further Approach</vt:lpstr>
      <vt:lpstr>“Bayesian Optimization” to tune XGB’s Parameters.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On Email Open Prediction</dc:title>
  <dc:creator>Abhishek Yadav</dc:creator>
  <cp:lastModifiedBy>abhishek yadav</cp:lastModifiedBy>
  <cp:revision>63</cp:revision>
  <dcterms:modified xsi:type="dcterms:W3CDTF">2019-11-29T10:56:58Z</dcterms:modified>
</cp:coreProperties>
</file>