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2"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Calibri Light" panose="020F0302020204030204" pitchFamily="34" charset="0"/>
      <p:regular r:id="rId13"/>
      <p: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53f658e08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53f658e08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53f658e08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53f658e08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53f658e08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53f658e08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53f658e08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53f658e08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253f658e08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253f658e08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DA84-09A4-4077-82C2-F583C540E481}"/>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702007A-51F0-4F68-80D9-76FD526B8D1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CEF47D7-B2CF-45AB-BA22-905AB0F4CC36}"/>
              </a:ext>
            </a:extLst>
          </p:cNvPr>
          <p:cNvSpPr>
            <a:spLocks noGrp="1"/>
          </p:cNvSpPr>
          <p:nvPr>
            <p:ph type="dt" sz="half" idx="10"/>
          </p:nvPr>
        </p:nvSpPr>
        <p:spPr/>
        <p:txBody>
          <a:bodyPr/>
          <a:lstStyle/>
          <a:p>
            <a:fld id="{39868BA1-FBF1-43E9-B1C9-79809C93F24C}" type="datetimeFigureOut">
              <a:rPr lang="en-US" smtClean="0"/>
              <a:t>4/21/2022</a:t>
            </a:fld>
            <a:endParaRPr lang="en-US"/>
          </a:p>
        </p:txBody>
      </p:sp>
      <p:sp>
        <p:nvSpPr>
          <p:cNvPr id="5" name="Footer Placeholder 4">
            <a:extLst>
              <a:ext uri="{FF2B5EF4-FFF2-40B4-BE49-F238E27FC236}">
                <a16:creationId xmlns:a16="http://schemas.microsoft.com/office/drawing/2014/main" id="{3E0A82AD-DA41-48E4-BA21-84F0878CC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3655F-8B77-4E87-B28C-3E0A34372A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32760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3493-37F1-4469-AB0C-E3D1C2BD09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DD8A28-EFD5-4E03-89AF-E254E0024E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55305-95F1-4177-AF35-8C0639D77078}"/>
              </a:ext>
            </a:extLst>
          </p:cNvPr>
          <p:cNvSpPr>
            <a:spLocks noGrp="1"/>
          </p:cNvSpPr>
          <p:nvPr>
            <p:ph type="dt" sz="half" idx="10"/>
          </p:nvPr>
        </p:nvSpPr>
        <p:spPr/>
        <p:txBody>
          <a:bodyPr/>
          <a:lstStyle/>
          <a:p>
            <a:fld id="{39868BA1-FBF1-43E9-B1C9-79809C93F24C}" type="datetimeFigureOut">
              <a:rPr lang="en-US" smtClean="0"/>
              <a:t>4/21/2022</a:t>
            </a:fld>
            <a:endParaRPr lang="en-US"/>
          </a:p>
        </p:txBody>
      </p:sp>
      <p:sp>
        <p:nvSpPr>
          <p:cNvPr id="5" name="Footer Placeholder 4">
            <a:extLst>
              <a:ext uri="{FF2B5EF4-FFF2-40B4-BE49-F238E27FC236}">
                <a16:creationId xmlns:a16="http://schemas.microsoft.com/office/drawing/2014/main" id="{D7E88A52-5ADD-4E34-A57C-ED498205E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B5FC5-CF5B-41F6-AEE7-70A4F27263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76734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69F92F-321C-4D72-98F5-F50B47686E6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70351-3316-4C62-A33E-B69639ACB42F}"/>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82338-E843-4E03-8FF4-B49F40D047B0}"/>
              </a:ext>
            </a:extLst>
          </p:cNvPr>
          <p:cNvSpPr>
            <a:spLocks noGrp="1"/>
          </p:cNvSpPr>
          <p:nvPr>
            <p:ph type="dt" sz="half" idx="10"/>
          </p:nvPr>
        </p:nvSpPr>
        <p:spPr/>
        <p:txBody>
          <a:bodyPr/>
          <a:lstStyle/>
          <a:p>
            <a:fld id="{39868BA1-FBF1-43E9-B1C9-79809C93F24C}" type="datetimeFigureOut">
              <a:rPr lang="en-US" smtClean="0"/>
              <a:t>4/21/2022</a:t>
            </a:fld>
            <a:endParaRPr lang="en-US"/>
          </a:p>
        </p:txBody>
      </p:sp>
      <p:sp>
        <p:nvSpPr>
          <p:cNvPr id="5" name="Footer Placeholder 4">
            <a:extLst>
              <a:ext uri="{FF2B5EF4-FFF2-40B4-BE49-F238E27FC236}">
                <a16:creationId xmlns:a16="http://schemas.microsoft.com/office/drawing/2014/main" id="{E42EFE61-C2BE-4E22-985B-9B668CB6C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C273C-4418-4171-8C43-9C26F2B856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8065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9397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2ECD-3D0E-41D7-A6BE-1A62998EF6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DD6C2-6E27-497E-94F2-273670B2C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E3467-2612-4644-BCC1-043F94CEB5F8}"/>
              </a:ext>
            </a:extLst>
          </p:cNvPr>
          <p:cNvSpPr>
            <a:spLocks noGrp="1"/>
          </p:cNvSpPr>
          <p:nvPr>
            <p:ph type="dt" sz="half" idx="10"/>
          </p:nvPr>
        </p:nvSpPr>
        <p:spPr/>
        <p:txBody>
          <a:bodyPr/>
          <a:lstStyle/>
          <a:p>
            <a:fld id="{39868BA1-FBF1-43E9-B1C9-79809C93F24C}" type="datetimeFigureOut">
              <a:rPr lang="en-US" smtClean="0"/>
              <a:t>4/21/2022</a:t>
            </a:fld>
            <a:endParaRPr lang="en-US"/>
          </a:p>
        </p:txBody>
      </p:sp>
      <p:sp>
        <p:nvSpPr>
          <p:cNvPr id="5" name="Footer Placeholder 4">
            <a:extLst>
              <a:ext uri="{FF2B5EF4-FFF2-40B4-BE49-F238E27FC236}">
                <a16:creationId xmlns:a16="http://schemas.microsoft.com/office/drawing/2014/main" id="{34A985FF-DDE6-4B6C-9AF2-8479BF196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A5097-1CC4-4C52-AE79-D229EB07391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78928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00EA-924E-4240-AACC-ED2B37695AF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C60E432-DA93-446D-8391-9FE9CE4007E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75A04B-2C1C-43CE-ACFD-DE4597F3B92A}"/>
              </a:ext>
            </a:extLst>
          </p:cNvPr>
          <p:cNvSpPr>
            <a:spLocks noGrp="1"/>
          </p:cNvSpPr>
          <p:nvPr>
            <p:ph type="dt" sz="half" idx="10"/>
          </p:nvPr>
        </p:nvSpPr>
        <p:spPr/>
        <p:txBody>
          <a:bodyPr/>
          <a:lstStyle/>
          <a:p>
            <a:fld id="{39868BA1-FBF1-43E9-B1C9-79809C93F24C}" type="datetimeFigureOut">
              <a:rPr lang="en-US" smtClean="0"/>
              <a:t>4/21/2022</a:t>
            </a:fld>
            <a:endParaRPr lang="en-US"/>
          </a:p>
        </p:txBody>
      </p:sp>
      <p:sp>
        <p:nvSpPr>
          <p:cNvPr id="5" name="Footer Placeholder 4">
            <a:extLst>
              <a:ext uri="{FF2B5EF4-FFF2-40B4-BE49-F238E27FC236}">
                <a16:creationId xmlns:a16="http://schemas.microsoft.com/office/drawing/2014/main" id="{06B7F268-2652-4662-96ED-F89B5E539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2AA55-2F01-462C-A4D8-3C91BFA911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86555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F1D6-0787-492B-B541-2DED13CD02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4499A-F70D-4EE6-84E9-8ABA8CAEDDC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9B4968-CAC0-4D9E-8323-134E24E13EE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0B0A29-85E4-408A-8794-CE74114DEDE1}"/>
              </a:ext>
            </a:extLst>
          </p:cNvPr>
          <p:cNvSpPr>
            <a:spLocks noGrp="1"/>
          </p:cNvSpPr>
          <p:nvPr>
            <p:ph type="dt" sz="half" idx="10"/>
          </p:nvPr>
        </p:nvSpPr>
        <p:spPr/>
        <p:txBody>
          <a:bodyPr/>
          <a:lstStyle/>
          <a:p>
            <a:fld id="{39868BA1-FBF1-43E9-B1C9-79809C93F24C}" type="datetimeFigureOut">
              <a:rPr lang="en-US" smtClean="0"/>
              <a:t>4/21/2022</a:t>
            </a:fld>
            <a:endParaRPr lang="en-US"/>
          </a:p>
        </p:txBody>
      </p:sp>
      <p:sp>
        <p:nvSpPr>
          <p:cNvPr id="6" name="Footer Placeholder 5">
            <a:extLst>
              <a:ext uri="{FF2B5EF4-FFF2-40B4-BE49-F238E27FC236}">
                <a16:creationId xmlns:a16="http://schemas.microsoft.com/office/drawing/2014/main" id="{DFFBB97F-D989-4F24-A818-5ECEBC7F3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45F0D-2345-4152-B653-A878F5EC52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61767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547D-9255-4AC2-AB46-09D7FE46D27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787EEC-148F-48F8-8529-F09C67C9523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F22516B-2832-418E-AA78-923C5B226C2C}"/>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360A87-5131-4995-A37C-570EA94BEC8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60143EF-B636-4A23-9E64-67891C3BFEB2}"/>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10AB79-0483-4276-9064-0885594E5D54}"/>
              </a:ext>
            </a:extLst>
          </p:cNvPr>
          <p:cNvSpPr>
            <a:spLocks noGrp="1"/>
          </p:cNvSpPr>
          <p:nvPr>
            <p:ph type="dt" sz="half" idx="10"/>
          </p:nvPr>
        </p:nvSpPr>
        <p:spPr/>
        <p:txBody>
          <a:bodyPr/>
          <a:lstStyle/>
          <a:p>
            <a:fld id="{39868BA1-FBF1-43E9-B1C9-79809C93F24C}" type="datetimeFigureOut">
              <a:rPr lang="en-US" smtClean="0"/>
              <a:t>4/21/2022</a:t>
            </a:fld>
            <a:endParaRPr lang="en-US"/>
          </a:p>
        </p:txBody>
      </p:sp>
      <p:sp>
        <p:nvSpPr>
          <p:cNvPr id="8" name="Footer Placeholder 7">
            <a:extLst>
              <a:ext uri="{FF2B5EF4-FFF2-40B4-BE49-F238E27FC236}">
                <a16:creationId xmlns:a16="http://schemas.microsoft.com/office/drawing/2014/main" id="{ED8420E8-35DB-4E06-9B75-55336D0D3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C96CEE-A951-45DD-BEA7-D441DDD8DB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601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D906-7626-43FC-88A9-7B94C49FB2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EE98A5-B847-4F35-B978-4D29F6254ACD}"/>
              </a:ext>
            </a:extLst>
          </p:cNvPr>
          <p:cNvSpPr>
            <a:spLocks noGrp="1"/>
          </p:cNvSpPr>
          <p:nvPr>
            <p:ph type="dt" sz="half" idx="10"/>
          </p:nvPr>
        </p:nvSpPr>
        <p:spPr/>
        <p:txBody>
          <a:bodyPr/>
          <a:lstStyle/>
          <a:p>
            <a:fld id="{39868BA1-FBF1-43E9-B1C9-79809C93F24C}" type="datetimeFigureOut">
              <a:rPr lang="en-US" smtClean="0"/>
              <a:t>4/21/2022</a:t>
            </a:fld>
            <a:endParaRPr lang="en-US"/>
          </a:p>
        </p:txBody>
      </p:sp>
      <p:sp>
        <p:nvSpPr>
          <p:cNvPr id="4" name="Footer Placeholder 3">
            <a:extLst>
              <a:ext uri="{FF2B5EF4-FFF2-40B4-BE49-F238E27FC236}">
                <a16:creationId xmlns:a16="http://schemas.microsoft.com/office/drawing/2014/main" id="{33329C93-2F31-4CFD-B2F1-8B80F7F508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CEF2CA-A3E9-4DB2-A42E-34FEA237B7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5615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B6BDE8-0E29-4816-BAC8-66A0C2079208}"/>
              </a:ext>
            </a:extLst>
          </p:cNvPr>
          <p:cNvSpPr>
            <a:spLocks noGrp="1"/>
          </p:cNvSpPr>
          <p:nvPr>
            <p:ph type="dt" sz="half" idx="10"/>
          </p:nvPr>
        </p:nvSpPr>
        <p:spPr/>
        <p:txBody>
          <a:bodyPr/>
          <a:lstStyle/>
          <a:p>
            <a:fld id="{39868BA1-FBF1-43E9-B1C9-79809C93F24C}" type="datetimeFigureOut">
              <a:rPr lang="en-US" smtClean="0"/>
              <a:t>4/21/2022</a:t>
            </a:fld>
            <a:endParaRPr lang="en-US"/>
          </a:p>
        </p:txBody>
      </p:sp>
      <p:sp>
        <p:nvSpPr>
          <p:cNvPr id="3" name="Footer Placeholder 2">
            <a:extLst>
              <a:ext uri="{FF2B5EF4-FFF2-40B4-BE49-F238E27FC236}">
                <a16:creationId xmlns:a16="http://schemas.microsoft.com/office/drawing/2014/main" id="{3ACABCF0-4BCD-463C-8076-ED57C78AAA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33597-FD6D-4610-A8B8-C28F7FAAC6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637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C704-C74A-46C1-A8F0-0A29159BA01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91E4D7E-7914-4C48-B3B8-A5F07F321BB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2EA785-EF32-4F24-B852-3076FFADCC0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AB15119-8DF2-4212-A9F7-C6D88F1E955B}"/>
              </a:ext>
            </a:extLst>
          </p:cNvPr>
          <p:cNvSpPr>
            <a:spLocks noGrp="1"/>
          </p:cNvSpPr>
          <p:nvPr>
            <p:ph type="dt" sz="half" idx="10"/>
          </p:nvPr>
        </p:nvSpPr>
        <p:spPr/>
        <p:txBody>
          <a:bodyPr/>
          <a:lstStyle/>
          <a:p>
            <a:fld id="{39868BA1-FBF1-43E9-B1C9-79809C93F24C}" type="datetimeFigureOut">
              <a:rPr lang="en-US" smtClean="0"/>
              <a:t>4/21/2022</a:t>
            </a:fld>
            <a:endParaRPr lang="en-US"/>
          </a:p>
        </p:txBody>
      </p:sp>
      <p:sp>
        <p:nvSpPr>
          <p:cNvPr id="6" name="Footer Placeholder 5">
            <a:extLst>
              <a:ext uri="{FF2B5EF4-FFF2-40B4-BE49-F238E27FC236}">
                <a16:creationId xmlns:a16="http://schemas.microsoft.com/office/drawing/2014/main" id="{87D76D33-B0E7-4404-98AD-FBC92EA44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38D61-3835-4D1F-94E2-164B7BD0A1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20937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59D9-0651-47C3-9250-53397F31E21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2AB8A29-2817-4643-920E-0DA13F38A42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B88B0F9-04D8-4C08-B873-A1E427680BF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657CB18-7444-4D58-B52A-3B376898C466}"/>
              </a:ext>
            </a:extLst>
          </p:cNvPr>
          <p:cNvSpPr>
            <a:spLocks noGrp="1"/>
          </p:cNvSpPr>
          <p:nvPr>
            <p:ph type="dt" sz="half" idx="10"/>
          </p:nvPr>
        </p:nvSpPr>
        <p:spPr/>
        <p:txBody>
          <a:bodyPr/>
          <a:lstStyle/>
          <a:p>
            <a:fld id="{39868BA1-FBF1-43E9-B1C9-79809C93F24C}" type="datetimeFigureOut">
              <a:rPr lang="en-US" smtClean="0"/>
              <a:t>4/21/2022</a:t>
            </a:fld>
            <a:endParaRPr lang="en-US"/>
          </a:p>
        </p:txBody>
      </p:sp>
      <p:sp>
        <p:nvSpPr>
          <p:cNvPr id="6" name="Footer Placeholder 5">
            <a:extLst>
              <a:ext uri="{FF2B5EF4-FFF2-40B4-BE49-F238E27FC236}">
                <a16:creationId xmlns:a16="http://schemas.microsoft.com/office/drawing/2014/main" id="{8DEC10CC-6966-4BB3-90F1-EAA09256E5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FC059-8F2F-45F3-B92C-35AB918A119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95538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97566-BD9D-44BA-A521-BD0C1C3A7FB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388F98-C996-4713-A044-B4F05F67DDB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A32F4-CFB9-485A-A0DB-E2DE480C5AC8}"/>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9868BA1-FBF1-43E9-B1C9-79809C93F24C}" type="datetimeFigureOut">
              <a:rPr lang="en-US" smtClean="0"/>
              <a:t>4/21/2022</a:t>
            </a:fld>
            <a:endParaRPr lang="en-US"/>
          </a:p>
        </p:txBody>
      </p:sp>
      <p:sp>
        <p:nvSpPr>
          <p:cNvPr id="5" name="Footer Placeholder 4">
            <a:extLst>
              <a:ext uri="{FF2B5EF4-FFF2-40B4-BE49-F238E27FC236}">
                <a16:creationId xmlns:a16="http://schemas.microsoft.com/office/drawing/2014/main" id="{998A4B5B-2D92-4DFE-9874-D2E7DF61200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5A3590-108D-428D-8317-30E1EF830B2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0736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rtl="0">
              <a:spcBef>
                <a:spcPts val="0"/>
              </a:spcBef>
              <a:spcAft>
                <a:spcPts val="0"/>
              </a:spcAft>
              <a:buNone/>
            </a:pPr>
            <a:r>
              <a:rPr lang="en" dirty="0"/>
              <a:t>Plagirism Checker </a:t>
            </a:r>
            <a:endParaRPr dirty="0"/>
          </a:p>
        </p:txBody>
      </p:sp>
      <p:sp>
        <p:nvSpPr>
          <p:cNvPr id="278" name="Google Shape;278;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RA1911033010110 (Yash Raghav)</a:t>
            </a:r>
            <a:endParaRPr dirty="0"/>
          </a:p>
          <a:p>
            <a:pPr marL="0" lvl="0" indent="0" algn="l" rtl="0">
              <a:spcBef>
                <a:spcPts val="0"/>
              </a:spcBef>
              <a:spcAft>
                <a:spcPts val="0"/>
              </a:spcAft>
              <a:buNone/>
            </a:pPr>
            <a:r>
              <a:rPr lang="en" dirty="0"/>
              <a:t>RA1911033010113(Abhishek Kumar Yadav)</a:t>
            </a:r>
            <a:endParaRPr dirty="0"/>
          </a:p>
          <a:p>
            <a:pPr marL="0" lvl="0" indent="0" algn="l" rtl="0">
              <a:spcBef>
                <a:spcPts val="0"/>
              </a:spcBef>
              <a:spcAft>
                <a:spcPts val="0"/>
              </a:spcAft>
              <a:buNone/>
            </a:pPr>
            <a:r>
              <a:rPr lang="en" dirty="0"/>
              <a:t>RA1911033010115(Dev Kumar Gupta)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500" dirty="0"/>
              <a:t>About</a:t>
            </a:r>
            <a:endParaRPr sz="3500" dirty="0"/>
          </a:p>
        </p:txBody>
      </p:sp>
      <p:sp>
        <p:nvSpPr>
          <p:cNvPr id="3" name="Text Placeholder 2">
            <a:extLst>
              <a:ext uri="{FF2B5EF4-FFF2-40B4-BE49-F238E27FC236}">
                <a16:creationId xmlns:a16="http://schemas.microsoft.com/office/drawing/2014/main" id="{6D20EF47-5041-47E1-9F8E-3B1E6E77A14E}"/>
              </a:ext>
            </a:extLst>
          </p:cNvPr>
          <p:cNvSpPr>
            <a:spLocks noGrp="1"/>
          </p:cNvSpPr>
          <p:nvPr>
            <p:ph type="body" idx="1"/>
          </p:nvPr>
        </p:nvSpPr>
        <p:spPr/>
        <p:txBody>
          <a:bodyPr/>
          <a:lstStyle/>
          <a:p>
            <a:r>
              <a:rPr lang="en-US" b="0" i="0" dirty="0">
                <a:effectLst/>
                <a:latin typeface="arial" panose="020B0604020202020204" pitchFamily="34" charset="0"/>
              </a:rPr>
              <a:t>A tool to detect duplicate content. Accurately check plagiarism and display results with percentage.</a:t>
            </a:r>
          </a:p>
          <a:p>
            <a:r>
              <a:rPr lang="en-US" dirty="0"/>
              <a:t>Uses Machine Learning library and algorithm such as  scikit learn and vectorizer.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290" name="Google Shape;290;p15"/>
          <p:cNvSpPr txBox="1">
            <a:spLocks noGrp="1"/>
          </p:cNvSpPr>
          <p:nvPr>
            <p:ph type="body" idx="1"/>
          </p:nvPr>
        </p:nvSpPr>
        <p:spPr>
          <a:xfrm>
            <a:off x="1303800" y="1405725"/>
            <a:ext cx="7030500" cy="3180300"/>
          </a:xfrm>
          <a:prstGeom prst="rect">
            <a:avLst/>
          </a:prstGeom>
        </p:spPr>
        <p:txBody>
          <a:bodyPr spcFirstLastPara="1" wrap="square" lIns="91425" tIns="91425" rIns="91425" bIns="91425" anchor="t" anchorCtr="0">
            <a:normAutofit fontScale="70000" lnSpcReduction="20000"/>
          </a:bodyPr>
          <a:lstStyle/>
          <a:p>
            <a:pPr algn="l"/>
            <a:r>
              <a:rPr lang="en-US" b="0" i="0" dirty="0">
                <a:solidFill>
                  <a:srgbClr val="000000"/>
                </a:solidFill>
                <a:effectLst/>
              </a:rPr>
              <a:t>Plagiarism -- the use of other people’s words or ideas without giving proper credit -- is only one part of the general problem of cheating. Anecdotal evidence as well as a few studies suggest that student cheating is much more widespread than usually </a:t>
            </a:r>
            <a:r>
              <a:rPr lang="en-US" b="0" i="0" dirty="0" err="1">
                <a:solidFill>
                  <a:srgbClr val="000000"/>
                </a:solidFill>
                <a:effectLst/>
              </a:rPr>
              <a:t>recognised</a:t>
            </a:r>
            <a:r>
              <a:rPr lang="en-US" b="0" i="0" dirty="0">
                <a:solidFill>
                  <a:srgbClr val="000000"/>
                </a:solidFill>
                <a:effectLst/>
              </a:rPr>
              <a:t>. (Although exams are thought to prevent cheating more than essays, actually the rate of cheating on exams may be higher than for any other assessment mode.)</a:t>
            </a:r>
          </a:p>
          <a:p>
            <a:pPr algn="l"/>
            <a:r>
              <a:rPr lang="en-US" b="0" i="0" dirty="0">
                <a:solidFill>
                  <a:srgbClr val="000000"/>
                </a:solidFill>
                <a:effectLst/>
              </a:rPr>
              <a:t>Most cheating is undetected. For every student caught </a:t>
            </a:r>
            <a:r>
              <a:rPr lang="en-US" b="0" i="0" dirty="0" err="1">
                <a:solidFill>
                  <a:srgbClr val="000000"/>
                </a:solidFill>
                <a:effectLst/>
              </a:rPr>
              <a:t>plagiarising</a:t>
            </a:r>
            <a:r>
              <a:rPr lang="en-US" b="0" i="0" dirty="0">
                <a:solidFill>
                  <a:srgbClr val="000000"/>
                </a:solidFill>
                <a:effectLst/>
              </a:rPr>
              <a:t>, it is almost certain that many more </a:t>
            </a:r>
            <a:r>
              <a:rPr lang="en-US" b="0" i="0" dirty="0" err="1">
                <a:solidFill>
                  <a:srgbClr val="000000"/>
                </a:solidFill>
                <a:effectLst/>
              </a:rPr>
              <a:t>plagiarisers</a:t>
            </a:r>
            <a:r>
              <a:rPr lang="en-US" b="0" i="0" dirty="0">
                <a:solidFill>
                  <a:srgbClr val="000000"/>
                </a:solidFill>
                <a:effectLst/>
              </a:rPr>
              <a:t> escape detection.</a:t>
            </a:r>
          </a:p>
          <a:p>
            <a:pPr algn="l"/>
            <a:r>
              <a:rPr lang="en-US" b="0" i="0" dirty="0">
                <a:solidFill>
                  <a:srgbClr val="000000"/>
                </a:solidFill>
                <a:effectLst/>
              </a:rPr>
              <a:t>Elimination of plagiarism by detection and penalties is </a:t>
            </a:r>
            <a:r>
              <a:rPr lang="en-US" b="0" i="0" dirty="0" err="1">
                <a:solidFill>
                  <a:srgbClr val="000000"/>
                </a:solidFill>
                <a:effectLst/>
              </a:rPr>
              <a:t>labour-intensive</a:t>
            </a:r>
            <a:r>
              <a:rPr lang="en-US" b="0" i="0" dirty="0">
                <a:solidFill>
                  <a:srgbClr val="000000"/>
                </a:solidFill>
                <a:effectLst/>
              </a:rPr>
              <a:t> and ultimately impossible. One article recommends that, to detect plagiarism, each essay be read four times. But this only picks up copying from published sources; copying from other essays, or false authorship of essays, is seldom detectable or provable.</a:t>
            </a:r>
          </a:p>
          <a:p>
            <a:pPr algn="l"/>
            <a:r>
              <a:rPr lang="en-US" b="0" i="0" dirty="0">
                <a:solidFill>
                  <a:srgbClr val="000000"/>
                </a:solidFill>
                <a:effectLst/>
              </a:rPr>
              <a:t>More importantly, the policing approach to plagiarism is educationally counterproductive. Students should be encouraged to model themselves on the best thinkers and, at the same time, to think critically and originally. This is hardly possible if they are constantly being </a:t>
            </a:r>
            <a:r>
              <a:rPr lang="en-US" b="0" i="0" dirty="0" err="1">
                <a:solidFill>
                  <a:srgbClr val="000000"/>
                </a:solidFill>
                <a:effectLst/>
              </a:rPr>
              <a:t>scrutinised</a:t>
            </a:r>
            <a:r>
              <a:rPr lang="en-US" b="0" i="0" dirty="0">
                <a:solidFill>
                  <a:srgbClr val="000000"/>
                </a:solidFill>
                <a:effectLst/>
              </a:rPr>
              <a:t> for intentional or inadvertent plagiarism.</a:t>
            </a:r>
          </a:p>
          <a:p>
            <a:pPr marL="0" indent="0">
              <a:buNone/>
            </a:pPr>
            <a:endParaRPr lang="en-US"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 Model</a:t>
            </a:r>
            <a:endParaRPr/>
          </a:p>
        </p:txBody>
      </p:sp>
      <p:sp>
        <p:nvSpPr>
          <p:cNvPr id="296" name="Google Shape;296;p16"/>
          <p:cNvSpPr txBox="1">
            <a:spLocks noGrp="1"/>
          </p:cNvSpPr>
          <p:nvPr>
            <p:ph type="body" idx="1"/>
          </p:nvPr>
        </p:nvSpPr>
        <p:spPr>
          <a:xfrm>
            <a:off x="1303800" y="1957350"/>
            <a:ext cx="7030500" cy="1802100"/>
          </a:xfrm>
          <a:prstGeom prst="rect">
            <a:avLst/>
          </a:prstGeom>
        </p:spPr>
        <p:txBody>
          <a:bodyPr spcFirstLastPara="1" wrap="square" lIns="91425" tIns="91425" rIns="91425" bIns="91425" anchor="t" anchorCtr="0">
            <a:normAutofit fontScale="62500" lnSpcReduction="20000"/>
          </a:bodyPr>
          <a:lstStyle/>
          <a:p>
            <a:pPr marL="0" lvl="0" indent="0" algn="just" rtl="0">
              <a:lnSpc>
                <a:spcPct val="150000"/>
              </a:lnSpc>
              <a:spcBef>
                <a:spcPts val="0"/>
              </a:spcBef>
              <a:spcAft>
                <a:spcPts val="1200"/>
              </a:spcAft>
              <a:buNone/>
            </a:pPr>
            <a:r>
              <a:rPr lang="en-US" dirty="0"/>
              <a:t>Plagiarism is heavily used in schools and educational institutions to copy content from the internet. Students copy others idea and work, which is unethical which can eventually land them into trouble.</a:t>
            </a:r>
          </a:p>
          <a:p>
            <a:pPr marL="0" lvl="0" indent="0" algn="just" rtl="0">
              <a:lnSpc>
                <a:spcPct val="150000"/>
              </a:lnSpc>
              <a:spcBef>
                <a:spcPts val="0"/>
              </a:spcBef>
              <a:spcAft>
                <a:spcPts val="1200"/>
              </a:spcAft>
              <a:buNone/>
            </a:pPr>
            <a:r>
              <a:rPr lang="en-US" dirty="0"/>
              <a:t>To prevent this, the Plagiarism Checker is designed. It can be used by Teacher/Professor to minimize the practice of Plagiarism.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440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Algorithms Used</a:t>
            </a:r>
            <a:endParaRPr/>
          </a:p>
        </p:txBody>
      </p:sp>
      <p:sp>
        <p:nvSpPr>
          <p:cNvPr id="302" name="Google Shape;302;p17"/>
          <p:cNvSpPr txBox="1">
            <a:spLocks noGrp="1"/>
          </p:cNvSpPr>
          <p:nvPr>
            <p:ph type="body" idx="1"/>
          </p:nvPr>
        </p:nvSpPr>
        <p:spPr>
          <a:xfrm>
            <a:off x="1303800" y="1689050"/>
            <a:ext cx="7030500" cy="2526600"/>
          </a:xfrm>
          <a:prstGeom prst="rect">
            <a:avLst/>
          </a:prstGeom>
        </p:spPr>
        <p:txBody>
          <a:bodyPr spcFirstLastPara="1" wrap="square" lIns="91425" tIns="91425" rIns="91425" bIns="91425" anchor="t" anchorCtr="0">
            <a:normAutofit/>
          </a:bodyPr>
          <a:lstStyle/>
          <a:p>
            <a:pPr marL="914400" lvl="0" indent="-457200" algn="l" rtl="0">
              <a:spcBef>
                <a:spcPts val="1200"/>
              </a:spcBef>
              <a:spcAft>
                <a:spcPts val="1200"/>
              </a:spcAft>
              <a:buAutoNum type="arabicPeriod"/>
            </a:pPr>
            <a:r>
              <a:rPr lang="en-US" u="sng" dirty="0"/>
              <a:t>Vectorization</a:t>
            </a:r>
          </a:p>
          <a:p>
            <a:pPr marL="914400" lvl="0" indent="-457200" algn="l" rtl="0">
              <a:spcBef>
                <a:spcPts val="1200"/>
              </a:spcBef>
              <a:spcAft>
                <a:spcPts val="1200"/>
              </a:spcAft>
              <a:buAutoNum type="arabicPeriod"/>
            </a:pPr>
            <a:r>
              <a:rPr lang="en-US" u="sng" dirty="0"/>
              <a:t>Cosine similarity</a:t>
            </a:r>
          </a:p>
          <a:p>
            <a:pPr lvl="0" indent="0" algn="l" rtl="0">
              <a:spcBef>
                <a:spcPts val="1200"/>
              </a:spcBef>
              <a:spcAft>
                <a:spcPts val="1200"/>
              </a:spcAft>
              <a:buNone/>
            </a:pPr>
            <a:endParaRPr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Societal Benefit</a:t>
            </a:r>
            <a:endParaRPr/>
          </a:p>
        </p:txBody>
      </p:sp>
      <p:sp>
        <p:nvSpPr>
          <p:cNvPr id="315" name="Google Shape;315;p19"/>
          <p:cNvSpPr txBox="1">
            <a:spLocks noGrp="1"/>
          </p:cNvSpPr>
          <p:nvPr>
            <p:ph type="body" idx="1"/>
          </p:nvPr>
        </p:nvSpPr>
        <p:spPr>
          <a:xfrm>
            <a:off x="1303800" y="1728525"/>
            <a:ext cx="7030500" cy="25416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n-US" dirty="0"/>
              <a:t>The </a:t>
            </a:r>
            <a:r>
              <a:rPr lang="en-US" dirty="0" err="1"/>
              <a:t>Instituiton</a:t>
            </a:r>
            <a:r>
              <a:rPr lang="en-US" dirty="0"/>
              <a:t> using the plagiarism checker will detect the content copied. It will help student to take their time and do honest work. It will also save the reputation of both students and professors. Will bring honor code.</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366</Words>
  <Application>Microsoft Office PowerPoint</Application>
  <PresentationFormat>On-screen Show (16:9)</PresentationFormat>
  <Paragraphs>20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Arial</vt:lpstr>
      <vt:lpstr>Calibri Light</vt:lpstr>
      <vt:lpstr>Arial</vt:lpstr>
      <vt:lpstr>Office Theme</vt:lpstr>
      <vt:lpstr>Plagirism Checker </vt:lpstr>
      <vt:lpstr>About</vt:lpstr>
      <vt:lpstr>Problem Statement</vt:lpstr>
      <vt:lpstr>Business Model</vt:lpstr>
      <vt:lpstr>Algorithms Used</vt:lpstr>
      <vt:lpstr>Societal Benefit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Project </dc:title>
  <cp:lastModifiedBy> </cp:lastModifiedBy>
  <cp:revision>3</cp:revision>
  <dcterms:modified xsi:type="dcterms:W3CDTF">2022-04-21T05:32:57Z</dcterms:modified>
</cp:coreProperties>
</file>