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Maven Pro"/>
      <p:regular r:id="rId20"/>
      <p:bold r:id="rId21"/>
    </p:embeddedFont>
    <p:embeddedFont>
      <p:font typeface="Average"/>
      <p:regular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7.xml"/><Relationship Id="rId22" Type="http://schemas.openxmlformats.org/officeDocument/2006/relationships/font" Target="fonts/Average-regular.fntdata"/><Relationship Id="rId10" Type="http://schemas.openxmlformats.org/officeDocument/2006/relationships/slide" Target="slides/slide6.xml"/><Relationship Id="rId21" Type="http://schemas.openxmlformats.org/officeDocument/2006/relationships/font" Target="fonts/MavenPro-bold.fntdata"/><Relationship Id="rId13" Type="http://schemas.openxmlformats.org/officeDocument/2006/relationships/slide" Target="slides/slide9.xml"/><Relationship Id="rId24" Type="http://schemas.openxmlformats.org/officeDocument/2006/relationships/font" Target="fonts/Oswald-bold.fntdata"/><Relationship Id="rId12" Type="http://schemas.openxmlformats.org/officeDocument/2006/relationships/slide" Target="slides/slide8.xml"/><Relationship Id="rId23"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Shape 15"/>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Shape 42"/>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Shape 43"/>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accent3"/>
                </a:solidFill>
                <a:latin typeface="Average"/>
                <a:ea typeface="Average"/>
                <a:cs typeface="Average"/>
                <a:sym typeface="Average"/>
              </a:defRPr>
            </a:lvl1pPr>
            <a:lvl2pPr lvl="1" algn="r">
              <a:spcBef>
                <a:spcPts val="0"/>
              </a:spcBef>
              <a:buNone/>
              <a:defRPr sz="1000">
                <a:solidFill>
                  <a:schemeClr val="accent3"/>
                </a:solidFill>
                <a:latin typeface="Average"/>
                <a:ea typeface="Average"/>
                <a:cs typeface="Average"/>
                <a:sym typeface="Average"/>
              </a:defRPr>
            </a:lvl2pPr>
            <a:lvl3pPr lvl="2" algn="r">
              <a:spcBef>
                <a:spcPts val="0"/>
              </a:spcBef>
              <a:buNone/>
              <a:defRPr sz="1000">
                <a:solidFill>
                  <a:schemeClr val="accent3"/>
                </a:solidFill>
                <a:latin typeface="Average"/>
                <a:ea typeface="Average"/>
                <a:cs typeface="Average"/>
                <a:sym typeface="Average"/>
              </a:defRPr>
            </a:lvl3pPr>
            <a:lvl4pPr lvl="3" algn="r">
              <a:spcBef>
                <a:spcPts val="0"/>
              </a:spcBef>
              <a:buNone/>
              <a:defRPr sz="1000">
                <a:solidFill>
                  <a:schemeClr val="accent3"/>
                </a:solidFill>
                <a:latin typeface="Average"/>
                <a:ea typeface="Average"/>
                <a:cs typeface="Average"/>
                <a:sym typeface="Average"/>
              </a:defRPr>
            </a:lvl4pPr>
            <a:lvl5pPr lvl="4" algn="r">
              <a:spcBef>
                <a:spcPts val="0"/>
              </a:spcBef>
              <a:buNone/>
              <a:defRPr sz="1000">
                <a:solidFill>
                  <a:schemeClr val="accent3"/>
                </a:solidFill>
                <a:latin typeface="Average"/>
                <a:ea typeface="Average"/>
                <a:cs typeface="Average"/>
                <a:sym typeface="Average"/>
              </a:defRPr>
            </a:lvl5pPr>
            <a:lvl6pPr lvl="5" algn="r">
              <a:spcBef>
                <a:spcPts val="0"/>
              </a:spcBef>
              <a:buNone/>
              <a:defRPr sz="1000">
                <a:solidFill>
                  <a:schemeClr val="accent3"/>
                </a:solidFill>
                <a:latin typeface="Average"/>
                <a:ea typeface="Average"/>
                <a:cs typeface="Average"/>
                <a:sym typeface="Average"/>
              </a:defRPr>
            </a:lvl6pPr>
            <a:lvl7pPr lvl="6" algn="r">
              <a:spcBef>
                <a:spcPts val="0"/>
              </a:spcBef>
              <a:buNone/>
              <a:defRPr sz="1000">
                <a:solidFill>
                  <a:schemeClr val="accent3"/>
                </a:solidFill>
                <a:latin typeface="Average"/>
                <a:ea typeface="Average"/>
                <a:cs typeface="Average"/>
                <a:sym typeface="Average"/>
              </a:defRPr>
            </a:lvl7pPr>
            <a:lvl8pPr lvl="7" algn="r">
              <a:spcBef>
                <a:spcPts val="0"/>
              </a:spcBef>
              <a:buNone/>
              <a:defRPr sz="1000">
                <a:solidFill>
                  <a:schemeClr val="accent3"/>
                </a:solidFill>
                <a:latin typeface="Average"/>
                <a:ea typeface="Average"/>
                <a:cs typeface="Average"/>
                <a:sym typeface="Average"/>
              </a:defRPr>
            </a:lvl8pPr>
            <a:lvl9pPr lvl="8" algn="r">
              <a:spcBef>
                <a:spcPts val="0"/>
              </a:spcBef>
              <a:buNone/>
              <a:defRPr sz="1000">
                <a:solidFill>
                  <a:schemeClr val="accent3"/>
                </a:solidFill>
                <a:latin typeface="Average"/>
                <a:ea typeface="Average"/>
                <a:cs typeface="Average"/>
                <a:sym typeface="Average"/>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ni.com/data-acquisition/what-is/" TargetMode="External"/><Relationship Id="rId4" Type="http://schemas.openxmlformats.org/officeDocument/2006/relationships/hyperlink" Target="http://www.brainkart.com/article/Advantages--Disadvantages-and-Applications-of-Data-Acquisition-Systems_12771/" TargetMode="External"/><Relationship Id="rId5" Type="http://schemas.openxmlformats.org/officeDocument/2006/relationships/hyperlink" Target="https://en.wikipedia.org/wiki/Data_acquisit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Wireless DAQ Systems</a:t>
            </a:r>
            <a:endParaRPr/>
          </a:p>
        </p:txBody>
      </p:sp>
      <p:sp>
        <p:nvSpPr>
          <p:cNvPr id="60" name="Shape 60"/>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(Wireless Data Acquisition System)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22" name="Shape 122"/>
          <p:cNvPicPr preferRelativeResize="0"/>
          <p:nvPr/>
        </p:nvPicPr>
        <p:blipFill rotWithShape="1">
          <a:blip r:embed="rId3">
            <a:alphaModFix/>
          </a:blip>
          <a:srcRect b="0" l="0" r="0" t="7834"/>
          <a:stretch/>
        </p:blipFill>
        <p:spPr>
          <a:xfrm>
            <a:off x="46500" y="201475"/>
            <a:ext cx="9050998" cy="47405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92647"/>
              </a:lnSpc>
              <a:spcBef>
                <a:spcPts val="1500"/>
              </a:spcBef>
              <a:spcAft>
                <a:spcPts val="800"/>
              </a:spcAft>
              <a:buNone/>
            </a:pPr>
            <a:r>
              <a:rPr b="1" lang="en" sz="1800">
                <a:solidFill>
                  <a:srgbClr val="EFEFEF"/>
                </a:solidFill>
                <a:latin typeface="Maven Pro"/>
                <a:ea typeface="Maven Pro"/>
                <a:cs typeface="Maven Pro"/>
                <a:sym typeface="Maven Pro"/>
              </a:rPr>
              <a:t>Advantages  of Data Acquisition Systems</a:t>
            </a:r>
            <a:endParaRPr sz="1800">
              <a:solidFill>
                <a:srgbClr val="EFEFEF"/>
              </a:solidFill>
              <a:latin typeface="Maven Pro"/>
              <a:ea typeface="Maven Pro"/>
              <a:cs typeface="Maven Pro"/>
              <a:sym typeface="Maven Pro"/>
            </a:endParaRPr>
          </a:p>
        </p:txBody>
      </p:sp>
      <p:sp>
        <p:nvSpPr>
          <p:cNvPr id="128" name="Shape 1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just">
              <a:lnSpc>
                <a:spcPct val="150000"/>
              </a:lnSpc>
              <a:spcBef>
                <a:spcPts val="0"/>
              </a:spcBef>
              <a:spcAft>
                <a:spcPts val="0"/>
              </a:spcAft>
              <a:buClr>
                <a:srgbClr val="EFEFEF"/>
              </a:buClr>
              <a:buSzPts val="1900"/>
              <a:buFont typeface="Maven Pro"/>
              <a:buChar char="●"/>
            </a:pPr>
            <a:r>
              <a:rPr lang="en" sz="1900">
                <a:solidFill>
                  <a:srgbClr val="EFEFEF"/>
                </a:solidFill>
                <a:latin typeface="Maven Pro"/>
                <a:ea typeface="Maven Pro"/>
                <a:cs typeface="Maven Pro"/>
                <a:sym typeface="Maven Pro"/>
              </a:rPr>
              <a:t>Reduced data redundancy</a:t>
            </a:r>
            <a:endParaRPr sz="1900">
              <a:solidFill>
                <a:srgbClr val="EFEFEF"/>
              </a:solidFill>
              <a:latin typeface="Maven Pro"/>
              <a:ea typeface="Maven Pro"/>
              <a:cs typeface="Maven Pro"/>
              <a:sym typeface="Maven Pro"/>
            </a:endParaRPr>
          </a:p>
          <a:p>
            <a:pPr indent="-349250" lvl="0" marL="457200" rtl="0" algn="just">
              <a:lnSpc>
                <a:spcPct val="150000"/>
              </a:lnSpc>
              <a:spcBef>
                <a:spcPts val="0"/>
              </a:spcBef>
              <a:spcAft>
                <a:spcPts val="0"/>
              </a:spcAft>
              <a:buClr>
                <a:srgbClr val="EFEFEF"/>
              </a:buClr>
              <a:buSzPts val="1900"/>
              <a:buFont typeface="Maven Pro"/>
              <a:buChar char="●"/>
            </a:pPr>
            <a:r>
              <a:rPr lang="en" sz="1900">
                <a:solidFill>
                  <a:srgbClr val="EFEFEF"/>
                </a:solidFill>
                <a:latin typeface="Maven Pro"/>
                <a:ea typeface="Maven Pro"/>
                <a:cs typeface="Maven Pro"/>
                <a:sym typeface="Maven Pro"/>
              </a:rPr>
              <a:t>Reduced updating errors and increased consistency</a:t>
            </a:r>
            <a:endParaRPr sz="1900">
              <a:solidFill>
                <a:srgbClr val="EFEFEF"/>
              </a:solidFill>
              <a:latin typeface="Maven Pro"/>
              <a:ea typeface="Maven Pro"/>
              <a:cs typeface="Maven Pro"/>
              <a:sym typeface="Maven Pro"/>
            </a:endParaRPr>
          </a:p>
          <a:p>
            <a:pPr indent="-349250" lvl="0" marL="457200" rtl="0" algn="just">
              <a:lnSpc>
                <a:spcPct val="150000"/>
              </a:lnSpc>
              <a:spcBef>
                <a:spcPts val="0"/>
              </a:spcBef>
              <a:spcAft>
                <a:spcPts val="0"/>
              </a:spcAft>
              <a:buClr>
                <a:srgbClr val="EFEFEF"/>
              </a:buClr>
              <a:buSzPts val="1900"/>
              <a:buFont typeface="Maven Pro"/>
              <a:buChar char="●"/>
            </a:pPr>
            <a:r>
              <a:rPr lang="en" sz="1900">
                <a:solidFill>
                  <a:srgbClr val="EFEFEF"/>
                </a:solidFill>
                <a:latin typeface="Maven Pro"/>
                <a:ea typeface="Maven Pro"/>
                <a:cs typeface="Maven Pro"/>
                <a:sym typeface="Maven Pro"/>
              </a:rPr>
              <a:t>Greater data integrity and independence from applications programs</a:t>
            </a:r>
            <a:endParaRPr sz="1900">
              <a:solidFill>
                <a:srgbClr val="EFEFEF"/>
              </a:solidFill>
              <a:latin typeface="Maven Pro"/>
              <a:ea typeface="Maven Pro"/>
              <a:cs typeface="Maven Pro"/>
              <a:sym typeface="Maven Pro"/>
            </a:endParaRPr>
          </a:p>
          <a:p>
            <a:pPr indent="-349250" lvl="0" marL="457200" rtl="0" algn="just">
              <a:lnSpc>
                <a:spcPct val="150000"/>
              </a:lnSpc>
              <a:spcBef>
                <a:spcPts val="0"/>
              </a:spcBef>
              <a:spcAft>
                <a:spcPts val="0"/>
              </a:spcAft>
              <a:buClr>
                <a:srgbClr val="EFEFEF"/>
              </a:buClr>
              <a:buSzPts val="1900"/>
              <a:buFont typeface="Maven Pro"/>
              <a:buChar char="●"/>
            </a:pPr>
            <a:r>
              <a:rPr lang="en" sz="1900">
                <a:solidFill>
                  <a:srgbClr val="EFEFEF"/>
                </a:solidFill>
                <a:latin typeface="Maven Pro"/>
                <a:ea typeface="Maven Pro"/>
                <a:cs typeface="Maven Pro"/>
                <a:sym typeface="Maven Pro"/>
              </a:rPr>
              <a:t>Improved data access to users through use of host and query languages</a:t>
            </a:r>
            <a:endParaRPr sz="1900">
              <a:solidFill>
                <a:srgbClr val="EFEFEF"/>
              </a:solidFill>
              <a:latin typeface="Maven Pro"/>
              <a:ea typeface="Maven Pro"/>
              <a:cs typeface="Maven Pro"/>
              <a:sym typeface="Maven Pro"/>
            </a:endParaRPr>
          </a:p>
          <a:p>
            <a:pPr indent="-349250" lvl="0" marL="457200" rtl="0" algn="just">
              <a:lnSpc>
                <a:spcPct val="150000"/>
              </a:lnSpc>
              <a:spcBef>
                <a:spcPts val="0"/>
              </a:spcBef>
              <a:spcAft>
                <a:spcPts val="0"/>
              </a:spcAft>
              <a:buClr>
                <a:srgbClr val="EFEFEF"/>
              </a:buClr>
              <a:buSzPts val="1900"/>
              <a:buFont typeface="Maven Pro"/>
              <a:buChar char="●"/>
            </a:pPr>
            <a:r>
              <a:rPr lang="en" sz="1900">
                <a:solidFill>
                  <a:srgbClr val="EFEFEF"/>
                </a:solidFill>
                <a:latin typeface="Maven Pro"/>
                <a:ea typeface="Maven Pro"/>
                <a:cs typeface="Maven Pro"/>
                <a:sym typeface="Maven Pro"/>
              </a:rPr>
              <a:t>Improved data security</a:t>
            </a:r>
            <a:endParaRPr sz="1900">
              <a:solidFill>
                <a:srgbClr val="EFEFEF"/>
              </a:solidFill>
              <a:latin typeface="Maven Pro"/>
              <a:ea typeface="Maven Pro"/>
              <a:cs typeface="Maven Pro"/>
              <a:sym typeface="Maven Pro"/>
            </a:endParaRPr>
          </a:p>
          <a:p>
            <a:pPr indent="-349250" lvl="0" marL="457200" rtl="0" algn="just">
              <a:lnSpc>
                <a:spcPct val="150000"/>
              </a:lnSpc>
              <a:spcBef>
                <a:spcPts val="0"/>
              </a:spcBef>
              <a:spcAft>
                <a:spcPts val="0"/>
              </a:spcAft>
              <a:buClr>
                <a:srgbClr val="EFEFEF"/>
              </a:buClr>
              <a:buSzPts val="1900"/>
              <a:buFont typeface="Maven Pro"/>
              <a:buChar char="●"/>
            </a:pPr>
            <a:r>
              <a:rPr lang="en" sz="1900">
                <a:solidFill>
                  <a:srgbClr val="EFEFEF"/>
                </a:solidFill>
                <a:latin typeface="Maven Pro"/>
                <a:ea typeface="Maven Pro"/>
                <a:cs typeface="Maven Pro"/>
                <a:sym typeface="Maven Pro"/>
              </a:rPr>
              <a:t>Reduced data entry, storage, and retrieval costs</a:t>
            </a:r>
            <a:endParaRPr sz="1900">
              <a:solidFill>
                <a:srgbClr val="EFEFEF"/>
              </a:solidFill>
              <a:latin typeface="Maven Pro"/>
              <a:ea typeface="Maven Pro"/>
              <a:cs typeface="Maven Pro"/>
              <a:sym typeface="Maven Pro"/>
            </a:endParaRPr>
          </a:p>
          <a:p>
            <a:pPr indent="-349250" lvl="0" marL="457200" rtl="0" algn="just">
              <a:lnSpc>
                <a:spcPct val="150000"/>
              </a:lnSpc>
              <a:spcBef>
                <a:spcPts val="0"/>
              </a:spcBef>
              <a:spcAft>
                <a:spcPts val="0"/>
              </a:spcAft>
              <a:buClr>
                <a:srgbClr val="EFEFEF"/>
              </a:buClr>
              <a:buSzPts val="1900"/>
              <a:buFont typeface="Maven Pro"/>
              <a:buChar char="●"/>
            </a:pPr>
            <a:r>
              <a:rPr lang="en" sz="1900">
                <a:solidFill>
                  <a:srgbClr val="EFEFEF"/>
                </a:solidFill>
                <a:latin typeface="Maven Pro"/>
                <a:ea typeface="Maven Pro"/>
                <a:cs typeface="Maven Pro"/>
                <a:sym typeface="Maven Pro"/>
              </a:rPr>
              <a:t>Facilitated development of new applications program</a:t>
            </a:r>
            <a:endParaRPr sz="1900">
              <a:solidFill>
                <a:srgbClr val="EFEFEF"/>
              </a:solidFill>
              <a:latin typeface="Maven Pro"/>
              <a:ea typeface="Maven Pro"/>
              <a:cs typeface="Maven Pro"/>
              <a:sym typeface="Maven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92647"/>
              </a:lnSpc>
              <a:spcBef>
                <a:spcPts val="1500"/>
              </a:spcBef>
              <a:spcAft>
                <a:spcPts val="800"/>
              </a:spcAft>
              <a:buNone/>
            </a:pPr>
            <a:r>
              <a:rPr b="1" lang="en" sz="2400">
                <a:solidFill>
                  <a:srgbClr val="EFEFEF"/>
                </a:solidFill>
                <a:latin typeface="Maven Pro"/>
                <a:ea typeface="Maven Pro"/>
                <a:cs typeface="Maven Pro"/>
                <a:sym typeface="Maven Pro"/>
              </a:rPr>
              <a:t>Disadvantages of Data Acquisition Systems</a:t>
            </a:r>
            <a:endParaRPr sz="2400">
              <a:solidFill>
                <a:srgbClr val="EFEFEF"/>
              </a:solidFill>
              <a:latin typeface="Maven Pro"/>
              <a:ea typeface="Maven Pro"/>
              <a:cs typeface="Maven Pro"/>
              <a:sym typeface="Maven Pro"/>
            </a:endParaRPr>
          </a:p>
        </p:txBody>
      </p:sp>
      <p:sp>
        <p:nvSpPr>
          <p:cNvPr id="134" name="Shape 134"/>
          <p:cNvSpPr txBox="1"/>
          <p:nvPr>
            <p:ph idx="1" type="body"/>
          </p:nvPr>
        </p:nvSpPr>
        <p:spPr>
          <a:xfrm>
            <a:off x="311700" y="1477500"/>
            <a:ext cx="8520600" cy="3091500"/>
          </a:xfrm>
          <a:prstGeom prst="rect">
            <a:avLst/>
          </a:prstGeom>
        </p:spPr>
        <p:txBody>
          <a:bodyPr anchorCtr="0" anchor="t" bIns="91425" lIns="91425" spcFirstLastPara="1" rIns="91425" wrap="square" tIns="91425">
            <a:noAutofit/>
          </a:bodyPr>
          <a:lstStyle/>
          <a:p>
            <a:pPr indent="-349250" lvl="0" marL="457200" rtl="0" algn="just">
              <a:lnSpc>
                <a:spcPct val="150000"/>
              </a:lnSpc>
              <a:spcBef>
                <a:spcPts val="0"/>
              </a:spcBef>
              <a:spcAft>
                <a:spcPts val="0"/>
              </a:spcAft>
              <a:buClr>
                <a:srgbClr val="EFEFEF"/>
              </a:buClr>
              <a:buSzPts val="1900"/>
              <a:buFont typeface="Maven Pro"/>
              <a:buChar char="●"/>
            </a:pPr>
            <a:r>
              <a:rPr lang="en" sz="1900">
                <a:solidFill>
                  <a:srgbClr val="EFEFEF"/>
                </a:solidFill>
                <a:latin typeface="Maven Pro"/>
                <a:ea typeface="Maven Pro"/>
                <a:cs typeface="Maven Pro"/>
                <a:sym typeface="Maven Pro"/>
              </a:rPr>
              <a:t>Database systems are complex, difficult, and time-consuming to design Substantial hardware and software start-up costs</a:t>
            </a:r>
            <a:endParaRPr sz="1900">
              <a:solidFill>
                <a:srgbClr val="EFEFEF"/>
              </a:solidFill>
              <a:latin typeface="Maven Pro"/>
              <a:ea typeface="Maven Pro"/>
              <a:cs typeface="Maven Pro"/>
              <a:sym typeface="Maven Pro"/>
            </a:endParaRPr>
          </a:p>
          <a:p>
            <a:pPr indent="-349250" lvl="0" marL="457200" rtl="0" algn="just">
              <a:lnSpc>
                <a:spcPct val="150000"/>
              </a:lnSpc>
              <a:spcBef>
                <a:spcPts val="0"/>
              </a:spcBef>
              <a:spcAft>
                <a:spcPts val="0"/>
              </a:spcAft>
              <a:buClr>
                <a:srgbClr val="EFEFEF"/>
              </a:buClr>
              <a:buSzPts val="1900"/>
              <a:buFont typeface="Maven Pro"/>
              <a:buChar char="●"/>
            </a:pPr>
            <a:r>
              <a:rPr lang="en" sz="1900">
                <a:solidFill>
                  <a:srgbClr val="EFEFEF"/>
                </a:solidFill>
                <a:latin typeface="Maven Pro"/>
                <a:ea typeface="Maven Pro"/>
                <a:cs typeface="Maven Pro"/>
                <a:sym typeface="Maven Pro"/>
              </a:rPr>
              <a:t>Damage to database affects virtually all applications programs</a:t>
            </a:r>
            <a:endParaRPr sz="1900">
              <a:solidFill>
                <a:srgbClr val="EFEFEF"/>
              </a:solidFill>
              <a:latin typeface="Maven Pro"/>
              <a:ea typeface="Maven Pro"/>
              <a:cs typeface="Maven Pro"/>
              <a:sym typeface="Maven Pro"/>
            </a:endParaRPr>
          </a:p>
          <a:p>
            <a:pPr indent="-349250" lvl="0" marL="457200" rtl="0" algn="just">
              <a:lnSpc>
                <a:spcPct val="150000"/>
              </a:lnSpc>
              <a:spcBef>
                <a:spcPts val="0"/>
              </a:spcBef>
              <a:spcAft>
                <a:spcPts val="0"/>
              </a:spcAft>
              <a:buClr>
                <a:srgbClr val="EFEFEF"/>
              </a:buClr>
              <a:buSzPts val="1900"/>
              <a:buFont typeface="Maven Pro"/>
              <a:buChar char="●"/>
            </a:pPr>
            <a:r>
              <a:rPr lang="en" sz="1900">
                <a:solidFill>
                  <a:srgbClr val="EFEFEF"/>
                </a:solidFill>
                <a:latin typeface="Maven Pro"/>
                <a:ea typeface="Maven Pro"/>
                <a:cs typeface="Maven Pro"/>
                <a:sym typeface="Maven Pro"/>
              </a:rPr>
              <a:t>Extensive conversion costs in moving form a file-based system to a database system Initial training required for all programmers and users</a:t>
            </a:r>
            <a:endParaRPr sz="1900">
              <a:solidFill>
                <a:srgbClr val="EFEFEF"/>
              </a:solidFill>
              <a:latin typeface="Maven Pro"/>
              <a:ea typeface="Maven Pro"/>
              <a:cs typeface="Maven Pro"/>
              <a:sym typeface="Maven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References:</a:t>
            </a:r>
            <a:endParaRPr/>
          </a:p>
        </p:txBody>
      </p:sp>
      <p:sp>
        <p:nvSpPr>
          <p:cNvPr id="140" name="Shape 1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National Instruments: </a:t>
            </a:r>
            <a:r>
              <a:rPr lang="en" u="sng">
                <a:solidFill>
                  <a:schemeClr val="hlink"/>
                </a:solidFill>
                <a:hlinkClick r:id="rId3"/>
              </a:rPr>
              <a:t>http://www.ni.com/data-acquisition/what-is/</a:t>
            </a:r>
            <a:endParaRPr/>
          </a:p>
          <a:p>
            <a:pPr indent="-342900" lvl="0" marL="457200" rtl="0">
              <a:spcBef>
                <a:spcPts val="0"/>
              </a:spcBef>
              <a:spcAft>
                <a:spcPts val="0"/>
              </a:spcAft>
              <a:buSzPts val="1800"/>
              <a:buAutoNum type="arabicPeriod"/>
            </a:pPr>
            <a:r>
              <a:rPr lang="en"/>
              <a:t>BrainKart : </a:t>
            </a:r>
            <a:r>
              <a:rPr lang="en" u="sng">
                <a:solidFill>
                  <a:schemeClr val="hlink"/>
                </a:solidFill>
                <a:hlinkClick r:id="rId4"/>
              </a:rPr>
              <a:t>http://www.brainkart.com/article/Advantages--Disadvantages-and-Applications-of-Data-Acquisition-Systems_12771/</a:t>
            </a:r>
            <a:endParaRPr/>
          </a:p>
          <a:p>
            <a:pPr indent="-342900" lvl="0" marL="457200" rtl="0">
              <a:spcBef>
                <a:spcPts val="0"/>
              </a:spcBef>
              <a:spcAft>
                <a:spcPts val="0"/>
              </a:spcAft>
              <a:buSzPts val="1800"/>
              <a:buAutoNum type="arabicPeriod"/>
            </a:pPr>
            <a:r>
              <a:rPr lang="en"/>
              <a:t>WikiPedia : </a:t>
            </a:r>
            <a:r>
              <a:rPr lang="en" u="sng">
                <a:solidFill>
                  <a:schemeClr val="hlink"/>
                </a:solidFill>
                <a:hlinkClick r:id="rId5"/>
              </a:rPr>
              <a:t>https://en.wikipedia.org/wiki/Data_acquisition</a:t>
            </a:r>
            <a:endParaRPr/>
          </a:p>
          <a:p>
            <a:pPr indent="0" lvl="0" marL="0">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Our Project:</a:t>
            </a:r>
            <a:endParaRPr/>
          </a:p>
        </p:txBody>
      </p:sp>
      <p:sp>
        <p:nvSpPr>
          <p:cNvPr id="146" name="Shape 1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Maven Pro"/>
              <a:buAutoNum type="arabicPeriod"/>
            </a:pPr>
            <a:r>
              <a:rPr lang="en">
                <a:latin typeface="Maven Pro"/>
                <a:ea typeface="Maven Pro"/>
                <a:cs typeface="Maven Pro"/>
                <a:sym typeface="Maven Pro"/>
              </a:rPr>
              <a:t>Sensors (like Moisture, Humidity, Temperature etc sensors) values are collected. Depending on the sensor the data is Analog or Digital Value. If analog, it has to be converted to digital for transmission and handling of data by the computer (MCU here).</a:t>
            </a:r>
            <a:endParaRPr>
              <a:latin typeface="Maven Pro"/>
              <a:ea typeface="Maven Pro"/>
              <a:cs typeface="Maven Pro"/>
              <a:sym typeface="Maven Pro"/>
            </a:endParaRPr>
          </a:p>
          <a:p>
            <a:pPr indent="-342900" lvl="0" marL="457200" rtl="0">
              <a:spcBef>
                <a:spcPts val="0"/>
              </a:spcBef>
              <a:spcAft>
                <a:spcPts val="0"/>
              </a:spcAft>
              <a:buSzPts val="1800"/>
              <a:buFont typeface="Maven Pro"/>
              <a:buAutoNum type="arabicPeriod"/>
            </a:pPr>
            <a:r>
              <a:rPr lang="en">
                <a:latin typeface="Maven Pro"/>
                <a:ea typeface="Maven Pro"/>
                <a:cs typeface="Maven Pro"/>
                <a:sym typeface="Maven Pro"/>
              </a:rPr>
              <a:t>Now, the digital data (in Bits) is concatenated to form a single array, that helps in the efficient transmission of data.</a:t>
            </a:r>
            <a:endParaRPr>
              <a:latin typeface="Maven Pro"/>
              <a:ea typeface="Maven Pro"/>
              <a:cs typeface="Maven Pro"/>
              <a:sym typeface="Maven Pro"/>
            </a:endParaRPr>
          </a:p>
          <a:p>
            <a:pPr indent="-342900" lvl="0" marL="457200" rtl="0">
              <a:spcBef>
                <a:spcPts val="0"/>
              </a:spcBef>
              <a:spcAft>
                <a:spcPts val="0"/>
              </a:spcAft>
              <a:buSzPts val="1800"/>
              <a:buFont typeface="Maven Pro"/>
              <a:buAutoNum type="arabicPeriod"/>
            </a:pPr>
            <a:r>
              <a:rPr lang="en">
                <a:latin typeface="Maven Pro"/>
                <a:ea typeface="Maven Pro"/>
                <a:cs typeface="Maven Pro"/>
                <a:sym typeface="Maven Pro"/>
              </a:rPr>
              <a:t>The concatenated data array is sent using the wireless methods (We will discuss) (RF, Bluetooth, LoRa).</a:t>
            </a:r>
            <a:endParaRPr>
              <a:latin typeface="Maven Pro"/>
              <a:ea typeface="Maven Pro"/>
              <a:cs typeface="Maven Pro"/>
              <a:sym typeface="Maven Pro"/>
            </a:endParaRPr>
          </a:p>
          <a:p>
            <a:pPr indent="-342900" lvl="0" marL="457200">
              <a:spcBef>
                <a:spcPts val="0"/>
              </a:spcBef>
              <a:spcAft>
                <a:spcPts val="0"/>
              </a:spcAft>
              <a:buSzPts val="1800"/>
              <a:buFont typeface="Maven Pro"/>
              <a:buAutoNum type="arabicPeriod"/>
            </a:pPr>
            <a:r>
              <a:rPr lang="en">
                <a:latin typeface="Maven Pro"/>
                <a:ea typeface="Maven Pro"/>
                <a:cs typeface="Maven Pro"/>
                <a:sym typeface="Maven Pro"/>
              </a:rPr>
              <a:t>Receive at the Receiver end and slice the data to obtain the individual data points to analyse the status. </a:t>
            </a:r>
            <a:endParaRPr>
              <a:latin typeface="Maven Pro"/>
              <a:ea typeface="Maven Pro"/>
              <a:cs typeface="Maven Pro"/>
              <a:sym typeface="Maven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Thank you</a:t>
            </a:r>
            <a:endParaRPr/>
          </a:p>
        </p:txBody>
      </p:sp>
      <p:sp>
        <p:nvSpPr>
          <p:cNvPr id="152" name="Shape 15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0000"/>
              </a:lnSpc>
              <a:spcBef>
                <a:spcPts val="0"/>
              </a:spcBef>
              <a:spcAft>
                <a:spcPts val="1400"/>
              </a:spcAft>
              <a:buNone/>
            </a:pPr>
            <a:r>
              <a:rPr b="1" lang="en" sz="2400">
                <a:solidFill>
                  <a:srgbClr val="EFEFEF"/>
                </a:solidFill>
                <a:latin typeface="Arial"/>
                <a:ea typeface="Arial"/>
                <a:cs typeface="Arial"/>
                <a:sym typeface="Arial"/>
              </a:rPr>
              <a:t>What Is Data Acquisition?</a:t>
            </a:r>
            <a:endParaRPr b="1" sz="2400">
              <a:solidFill>
                <a:srgbClr val="EFEFEF"/>
              </a:solidFill>
              <a:latin typeface="Arial"/>
              <a:ea typeface="Arial"/>
              <a:cs typeface="Arial"/>
              <a:sym typeface="Arial"/>
            </a:endParaRPr>
          </a:p>
        </p:txBody>
      </p:sp>
      <p:sp>
        <p:nvSpPr>
          <p:cNvPr id="66" name="Shape 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2000">
                <a:solidFill>
                  <a:srgbClr val="EFEFEF"/>
                </a:solidFill>
                <a:latin typeface="Maven Pro"/>
                <a:ea typeface="Maven Pro"/>
                <a:cs typeface="Maven Pro"/>
                <a:sym typeface="Maven Pro"/>
              </a:rPr>
              <a:t>Data acquisition (DAQ) is the process of measuring an electrical or physical phenomenon such as voltage, current, temperature, pressure, or sound with a computer. A DAQ system consists of sensors, DAQ measurement hardware, and a computer with programmable software. Compared to traditional measurement systems, PC-based DAQ systems exploit the processing power, productivity, display, and connectivity capabilities of industry-standard computers providing a more powerful, flexible, and cost-effective measurement solution.</a:t>
            </a:r>
            <a:endParaRPr sz="2000">
              <a:solidFill>
                <a:srgbClr val="EFEFEF"/>
              </a:solidFill>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0000"/>
              </a:lnSpc>
              <a:spcBef>
                <a:spcPts val="0"/>
              </a:spcBef>
              <a:spcAft>
                <a:spcPts val="500"/>
              </a:spcAft>
              <a:buNone/>
            </a:pPr>
            <a:r>
              <a:rPr b="1" lang="en" sz="2400">
                <a:solidFill>
                  <a:srgbClr val="EFEFEF"/>
                </a:solidFill>
                <a:latin typeface="Arial"/>
                <a:ea typeface="Arial"/>
                <a:cs typeface="Arial"/>
                <a:sym typeface="Arial"/>
              </a:rPr>
              <a:t>Parts of a DAQ System</a:t>
            </a:r>
            <a:endParaRPr sz="2400">
              <a:solidFill>
                <a:srgbClr val="EFEFEF"/>
              </a:solidFill>
            </a:endParaRPr>
          </a:p>
        </p:txBody>
      </p:sp>
      <p:sp>
        <p:nvSpPr>
          <p:cNvPr id="72" name="Shape 72"/>
          <p:cNvSpPr txBox="1"/>
          <p:nvPr>
            <p:ph idx="1" type="body"/>
          </p:nvPr>
        </p:nvSpPr>
        <p:spPr>
          <a:xfrm>
            <a:off x="311700" y="1152475"/>
            <a:ext cx="132600" cy="2115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  </a:t>
            </a:r>
            <a:endParaRPr/>
          </a:p>
        </p:txBody>
      </p:sp>
      <p:pic>
        <p:nvPicPr>
          <p:cNvPr id="73" name="Shape 73"/>
          <p:cNvPicPr preferRelativeResize="0"/>
          <p:nvPr/>
        </p:nvPicPr>
        <p:blipFill>
          <a:blip r:embed="rId3">
            <a:alphaModFix/>
          </a:blip>
          <a:stretch>
            <a:fillRect/>
          </a:stretch>
        </p:blipFill>
        <p:spPr>
          <a:xfrm>
            <a:off x="152025" y="1291525"/>
            <a:ext cx="8680276" cy="3316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a Sensor ?</a:t>
            </a:r>
            <a:endParaRPr/>
          </a:p>
        </p:txBody>
      </p:sp>
      <p:sp>
        <p:nvSpPr>
          <p:cNvPr id="79" name="Shape 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25000"/>
              </a:lnSpc>
              <a:spcBef>
                <a:spcPts val="0"/>
              </a:spcBef>
              <a:spcAft>
                <a:spcPts val="0"/>
              </a:spcAft>
              <a:buNone/>
            </a:pPr>
            <a:r>
              <a:rPr lang="en" sz="2000">
                <a:solidFill>
                  <a:srgbClr val="EFEFEF"/>
                </a:solidFill>
                <a:latin typeface="Arial"/>
                <a:ea typeface="Arial"/>
                <a:cs typeface="Arial"/>
                <a:sym typeface="Arial"/>
              </a:rPr>
              <a:t>The measurement of a physical phenomenon, such as the temperature of a room, the intensity of a light source, or the force applied to an object, begins with a sensor. A sensor, also called a transducer, converts a physical phenomenon into a measurable electrical signal. Depending on the type of sensor, its electrical output can be a voltage, current, resistance, or another electrical attribute that varies over time. Some sensors may require additional components and circuitry to properly produce a signal that can accurately and safely be read by a DAQ device.</a:t>
            </a:r>
            <a:endParaRPr sz="2000">
              <a:solidFill>
                <a:srgbClr val="EFEFEF"/>
              </a:solidFill>
              <a:latin typeface="Arial"/>
              <a:ea typeface="Arial"/>
              <a:cs typeface="Arial"/>
              <a:sym typeface="Arial"/>
            </a:endParaRPr>
          </a:p>
          <a:p>
            <a:pPr indent="0" lvl="0" marL="0">
              <a:spcBef>
                <a:spcPts val="500"/>
              </a:spcBef>
              <a:spcAft>
                <a:spcPts val="1600"/>
              </a:spcAft>
              <a:buNone/>
            </a:pPr>
            <a:r>
              <a:t/>
            </a:r>
            <a:endParaRPr sz="2000">
              <a:solidFill>
                <a:srgbClr val="EFEFEF"/>
              </a:solidFill>
            </a:endParaRPr>
          </a:p>
        </p:txBody>
      </p:sp>
      <p:pic>
        <p:nvPicPr>
          <p:cNvPr id="80" name="Shape 80"/>
          <p:cNvPicPr preferRelativeResize="0"/>
          <p:nvPr/>
        </p:nvPicPr>
        <p:blipFill>
          <a:blip r:embed="rId3">
            <a:alphaModFix/>
          </a:blip>
          <a:stretch>
            <a:fillRect/>
          </a:stretch>
        </p:blipFill>
        <p:spPr>
          <a:xfrm>
            <a:off x="4076700" y="340850"/>
            <a:ext cx="990600" cy="781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a DAQ Device?</a:t>
            </a:r>
            <a:endParaRPr/>
          </a:p>
        </p:txBody>
      </p:sp>
      <p:sp>
        <p:nvSpPr>
          <p:cNvPr id="86" name="Shape 86"/>
          <p:cNvSpPr txBox="1"/>
          <p:nvPr>
            <p:ph idx="1" type="body"/>
          </p:nvPr>
        </p:nvSpPr>
        <p:spPr>
          <a:xfrm>
            <a:off x="134325" y="1152475"/>
            <a:ext cx="8916600" cy="3300600"/>
          </a:xfrm>
          <a:prstGeom prst="rect">
            <a:avLst/>
          </a:prstGeom>
        </p:spPr>
        <p:txBody>
          <a:bodyPr anchorCtr="0" anchor="t" bIns="91425" lIns="91425" spcFirstLastPara="1" rIns="91425" wrap="square" tIns="91425">
            <a:noAutofit/>
          </a:bodyPr>
          <a:lstStyle/>
          <a:p>
            <a:pPr indent="0" lvl="0" marL="0" rtl="0">
              <a:lnSpc>
                <a:spcPct val="125000"/>
              </a:lnSpc>
              <a:spcBef>
                <a:spcPts val="0"/>
              </a:spcBef>
              <a:spcAft>
                <a:spcPts val="0"/>
              </a:spcAft>
              <a:buNone/>
            </a:pPr>
            <a:r>
              <a:rPr lang="en" sz="2000">
                <a:solidFill>
                  <a:srgbClr val="EFEFEF"/>
                </a:solidFill>
                <a:latin typeface="Arial"/>
                <a:ea typeface="Arial"/>
                <a:cs typeface="Arial"/>
                <a:sym typeface="Arial"/>
              </a:rPr>
              <a:t>DAQ hardware acts as the interface between a computer and signals from the outside world. It primarily functions as a device that digitizes incoming analog signals so that a computer can interpret them. The three key components of a DAQ device used for measuring a signal are the signal conditioning circuitry, analog-to-digital converter (ADC), and computer bus. Many DAQ devices include other functions for automating measurement systems and processes. For example, digital-to-analog converters (DACs) output analog signals, digital I/O lines input and output digital signals, and counter/timers count and generate digital pulses.</a:t>
            </a:r>
            <a:endParaRPr sz="2000">
              <a:solidFill>
                <a:srgbClr val="EFEFEF"/>
              </a:solidFill>
              <a:latin typeface="Arial"/>
              <a:ea typeface="Arial"/>
              <a:cs typeface="Arial"/>
              <a:sym typeface="Arial"/>
            </a:endParaRPr>
          </a:p>
          <a:p>
            <a:pPr indent="0" lvl="0" marL="0">
              <a:spcBef>
                <a:spcPts val="500"/>
              </a:spcBef>
              <a:spcAft>
                <a:spcPts val="1600"/>
              </a:spcAft>
              <a:buNone/>
            </a:pPr>
            <a:r>
              <a:t/>
            </a:r>
            <a:endParaRPr sz="2000">
              <a:solidFill>
                <a:srgbClr val="EFEFEF"/>
              </a:solidFill>
            </a:endParaRPr>
          </a:p>
        </p:txBody>
      </p:sp>
      <p:pic>
        <p:nvPicPr>
          <p:cNvPr id="87" name="Shape 87"/>
          <p:cNvPicPr preferRelativeResize="0"/>
          <p:nvPr/>
        </p:nvPicPr>
        <p:blipFill>
          <a:blip r:embed="rId3">
            <a:alphaModFix/>
          </a:blip>
          <a:stretch>
            <a:fillRect/>
          </a:stretch>
        </p:blipFill>
        <p:spPr>
          <a:xfrm>
            <a:off x="4076700" y="340850"/>
            <a:ext cx="990600" cy="781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a computer role in a DAQ system?</a:t>
            </a:r>
            <a:endParaRPr/>
          </a:p>
        </p:txBody>
      </p:sp>
      <p:sp>
        <p:nvSpPr>
          <p:cNvPr id="93" name="Shape 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2000">
                <a:solidFill>
                  <a:srgbClr val="EFEFEF"/>
                </a:solidFill>
                <a:latin typeface="Arial"/>
                <a:ea typeface="Arial"/>
                <a:cs typeface="Arial"/>
                <a:sym typeface="Arial"/>
              </a:rPr>
              <a:t>A computer with programmable software controls the operation of the DAQ device and is used for processing, visualizing, and storing measurement data. Different types of computers are used in different types of applications. A desktop may be used in a lab for its processing power, a laptop may be used in the field for its portability, or an industrial computer may be used in a manufacturing plant for its ruggedness.</a:t>
            </a:r>
            <a:endParaRPr sz="2000">
              <a:solidFill>
                <a:srgbClr val="EFEFEF"/>
              </a:solidFill>
            </a:endParaRPr>
          </a:p>
        </p:txBody>
      </p:sp>
      <p:pic>
        <p:nvPicPr>
          <p:cNvPr id="94" name="Shape 94"/>
          <p:cNvPicPr preferRelativeResize="0"/>
          <p:nvPr/>
        </p:nvPicPr>
        <p:blipFill>
          <a:blip r:embed="rId3">
            <a:alphaModFix/>
          </a:blip>
          <a:stretch>
            <a:fillRect/>
          </a:stretch>
        </p:blipFill>
        <p:spPr>
          <a:xfrm>
            <a:off x="4076700" y="3531025"/>
            <a:ext cx="990600" cy="781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25000"/>
              </a:lnSpc>
              <a:spcBef>
                <a:spcPts val="0"/>
              </a:spcBef>
              <a:spcAft>
                <a:spcPts val="0"/>
              </a:spcAft>
              <a:buNone/>
            </a:pPr>
            <a:r>
              <a:rPr b="1" lang="en" sz="1400">
                <a:solidFill>
                  <a:srgbClr val="EFEFEF"/>
                </a:solidFill>
                <a:latin typeface="Maven Pro"/>
                <a:ea typeface="Maven Pro"/>
                <a:cs typeface="Maven Pro"/>
                <a:sym typeface="Maven Pro"/>
              </a:rPr>
              <a:t>Signal Conditioning:</a:t>
            </a:r>
            <a:endParaRPr b="1" sz="1400">
              <a:solidFill>
                <a:srgbClr val="EFEFEF"/>
              </a:solidFill>
              <a:latin typeface="Maven Pro"/>
              <a:ea typeface="Maven Pro"/>
              <a:cs typeface="Maven Pro"/>
              <a:sym typeface="Maven Pro"/>
            </a:endParaRPr>
          </a:p>
          <a:p>
            <a:pPr indent="0" lvl="0" marL="0" rtl="0">
              <a:lnSpc>
                <a:spcPct val="125000"/>
              </a:lnSpc>
              <a:spcBef>
                <a:spcPts val="500"/>
              </a:spcBef>
              <a:spcAft>
                <a:spcPts val="0"/>
              </a:spcAft>
              <a:buNone/>
            </a:pPr>
            <a:r>
              <a:rPr lang="en" sz="1400">
                <a:solidFill>
                  <a:srgbClr val="EFEFEF"/>
                </a:solidFill>
                <a:latin typeface="Maven Pro"/>
                <a:ea typeface="Maven Pro"/>
                <a:cs typeface="Maven Pro"/>
                <a:sym typeface="Maven Pro"/>
              </a:rPr>
              <a:t>Signals from sensors or the outside world can be noisy or too dangerous to measure directly. Signal conditioning circuitry manipulates a signal into a form that is suitable for input into an ADC. This circuitry can include amplification, attenuation, filtering, and isolation. Some DAQ devices include built-in signal conditioning designed for measuring specific types of sensors.</a:t>
            </a:r>
            <a:endParaRPr sz="1400">
              <a:solidFill>
                <a:srgbClr val="EFEFEF"/>
              </a:solidFill>
              <a:latin typeface="Maven Pro"/>
              <a:ea typeface="Maven Pro"/>
              <a:cs typeface="Maven Pro"/>
              <a:sym typeface="Maven Pro"/>
            </a:endParaRPr>
          </a:p>
          <a:p>
            <a:pPr indent="0" lvl="0" marL="0" rtl="0">
              <a:lnSpc>
                <a:spcPct val="125000"/>
              </a:lnSpc>
              <a:spcBef>
                <a:spcPts val="500"/>
              </a:spcBef>
              <a:spcAft>
                <a:spcPts val="0"/>
              </a:spcAft>
              <a:buNone/>
            </a:pPr>
            <a:r>
              <a:t/>
            </a:r>
            <a:endParaRPr sz="1400">
              <a:solidFill>
                <a:srgbClr val="EFEFEF"/>
              </a:solidFill>
              <a:latin typeface="Maven Pro"/>
              <a:ea typeface="Maven Pro"/>
              <a:cs typeface="Maven Pro"/>
              <a:sym typeface="Maven Pro"/>
            </a:endParaRPr>
          </a:p>
          <a:p>
            <a:pPr indent="0" lvl="0" marL="0" rtl="0">
              <a:lnSpc>
                <a:spcPct val="125000"/>
              </a:lnSpc>
              <a:spcBef>
                <a:spcPts val="500"/>
              </a:spcBef>
              <a:spcAft>
                <a:spcPts val="0"/>
              </a:spcAft>
              <a:buNone/>
            </a:pPr>
            <a:r>
              <a:t/>
            </a:r>
            <a:endParaRPr b="1" sz="1400">
              <a:solidFill>
                <a:srgbClr val="EFEFEF"/>
              </a:solidFill>
              <a:latin typeface="Maven Pro"/>
              <a:ea typeface="Maven Pro"/>
              <a:cs typeface="Maven Pro"/>
              <a:sym typeface="Maven Pro"/>
            </a:endParaRPr>
          </a:p>
          <a:p>
            <a:pPr indent="0" lvl="0" marL="0" rtl="0">
              <a:lnSpc>
                <a:spcPct val="125000"/>
              </a:lnSpc>
              <a:spcBef>
                <a:spcPts val="500"/>
              </a:spcBef>
              <a:spcAft>
                <a:spcPts val="0"/>
              </a:spcAft>
              <a:buNone/>
            </a:pPr>
            <a:r>
              <a:t/>
            </a:r>
            <a:endParaRPr sz="1400">
              <a:solidFill>
                <a:srgbClr val="EFEFEF"/>
              </a:solidFill>
              <a:latin typeface="Maven Pro"/>
              <a:ea typeface="Maven Pro"/>
              <a:cs typeface="Maven Pro"/>
              <a:sym typeface="Maven Pro"/>
            </a:endParaRPr>
          </a:p>
          <a:p>
            <a:pPr indent="0" lvl="0" marL="0" rtl="0">
              <a:lnSpc>
                <a:spcPct val="125000"/>
              </a:lnSpc>
              <a:spcBef>
                <a:spcPts val="500"/>
              </a:spcBef>
              <a:spcAft>
                <a:spcPts val="500"/>
              </a:spcAft>
              <a:buNone/>
            </a:pPr>
            <a:r>
              <a:t/>
            </a:r>
            <a:endParaRPr sz="1400">
              <a:solidFill>
                <a:srgbClr val="EFEFEF"/>
              </a:solidFill>
              <a:latin typeface="Maven Pro"/>
              <a:ea typeface="Maven Pro"/>
              <a:cs typeface="Maven Pro"/>
              <a:sym typeface="Maven Pro"/>
            </a:endParaRPr>
          </a:p>
        </p:txBody>
      </p:sp>
      <p:sp>
        <p:nvSpPr>
          <p:cNvPr id="100" name="Shape 1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0000"/>
              </a:lnSpc>
              <a:spcBef>
                <a:spcPts val="0"/>
              </a:spcBef>
              <a:spcAft>
                <a:spcPts val="0"/>
              </a:spcAft>
              <a:buNone/>
            </a:pPr>
            <a:r>
              <a:rPr b="1" lang="en" sz="2400">
                <a:solidFill>
                  <a:srgbClr val="EFEFEF"/>
                </a:solidFill>
                <a:latin typeface="Maven Pro"/>
                <a:ea typeface="Maven Pro"/>
                <a:cs typeface="Maven Pro"/>
                <a:sym typeface="Maven Pro"/>
              </a:rPr>
              <a:t>Key Measurement Components of a DAQ Device</a:t>
            </a:r>
            <a:endParaRPr b="1" sz="2400">
              <a:solidFill>
                <a:srgbClr val="EFEFEF"/>
              </a:solidFill>
              <a:latin typeface="Maven Pro"/>
              <a:ea typeface="Maven Pro"/>
              <a:cs typeface="Maven Pro"/>
              <a:sym typeface="Maven Pro"/>
            </a:endParaRPr>
          </a:p>
          <a:p>
            <a:pPr indent="0" lvl="0" marL="0">
              <a:spcBef>
                <a:spcPts val="500"/>
              </a:spcBef>
              <a:spcAft>
                <a:spcPts val="0"/>
              </a:spcAft>
              <a:buNone/>
            </a:pPr>
            <a:r>
              <a:t/>
            </a:r>
            <a:endParaRPr sz="2400">
              <a:solidFill>
                <a:srgbClr val="EFEFEF"/>
              </a:solidFill>
              <a:latin typeface="Maven Pro"/>
              <a:ea typeface="Maven Pro"/>
              <a:cs typeface="Maven Pro"/>
              <a:sym typeface="Maven Pro"/>
            </a:endParaRPr>
          </a:p>
        </p:txBody>
      </p:sp>
      <p:pic>
        <p:nvPicPr>
          <p:cNvPr id="101" name="Shape 101"/>
          <p:cNvPicPr preferRelativeResize="0"/>
          <p:nvPr/>
        </p:nvPicPr>
        <p:blipFill>
          <a:blip r:embed="rId3">
            <a:alphaModFix/>
          </a:blip>
          <a:stretch>
            <a:fillRect/>
          </a:stretch>
        </p:blipFill>
        <p:spPr>
          <a:xfrm>
            <a:off x="1522963" y="2818125"/>
            <a:ext cx="6098075" cy="2203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0000"/>
              </a:lnSpc>
              <a:spcBef>
                <a:spcPts val="0"/>
              </a:spcBef>
              <a:spcAft>
                <a:spcPts val="500"/>
              </a:spcAft>
              <a:buNone/>
            </a:pPr>
            <a:r>
              <a:rPr b="1" lang="en" sz="2400">
                <a:solidFill>
                  <a:srgbClr val="EFEFEF"/>
                </a:solidFill>
                <a:latin typeface="Maven Pro"/>
                <a:ea typeface="Maven Pro"/>
                <a:cs typeface="Maven Pro"/>
                <a:sym typeface="Maven Pro"/>
              </a:rPr>
              <a:t>Key Measurement Components of a DAQ Device</a:t>
            </a:r>
            <a:endParaRPr/>
          </a:p>
        </p:txBody>
      </p:sp>
      <p:sp>
        <p:nvSpPr>
          <p:cNvPr id="107" name="Shape 1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25000"/>
              </a:lnSpc>
              <a:spcBef>
                <a:spcPts val="0"/>
              </a:spcBef>
              <a:spcAft>
                <a:spcPts val="0"/>
              </a:spcAft>
              <a:buNone/>
            </a:pPr>
            <a:r>
              <a:rPr b="1" lang="en" sz="1400">
                <a:solidFill>
                  <a:srgbClr val="EFEFEF"/>
                </a:solidFill>
                <a:latin typeface="Maven Pro"/>
                <a:ea typeface="Maven Pro"/>
                <a:cs typeface="Maven Pro"/>
                <a:sym typeface="Maven Pro"/>
              </a:rPr>
              <a:t>Analog-to-Digital Converter (ADC):</a:t>
            </a:r>
            <a:endParaRPr b="1" sz="1400">
              <a:solidFill>
                <a:srgbClr val="EFEFEF"/>
              </a:solidFill>
              <a:latin typeface="Maven Pro"/>
              <a:ea typeface="Maven Pro"/>
              <a:cs typeface="Maven Pro"/>
              <a:sym typeface="Maven Pro"/>
            </a:endParaRPr>
          </a:p>
          <a:p>
            <a:pPr indent="0" lvl="0" marL="0" rtl="0">
              <a:lnSpc>
                <a:spcPct val="125000"/>
              </a:lnSpc>
              <a:spcBef>
                <a:spcPts val="500"/>
              </a:spcBef>
              <a:spcAft>
                <a:spcPts val="500"/>
              </a:spcAft>
              <a:buNone/>
            </a:pPr>
            <a:r>
              <a:rPr lang="en" sz="1400">
                <a:solidFill>
                  <a:srgbClr val="EFEFEF"/>
                </a:solidFill>
                <a:latin typeface="Maven Pro"/>
                <a:ea typeface="Maven Pro"/>
                <a:cs typeface="Maven Pro"/>
                <a:sym typeface="Maven Pro"/>
              </a:rPr>
              <a:t>Analog signals from sensors must be converted into digital before they are manipulated by digital equipment such as a computer. An ADC is a chip that provides a digital representation of an analog signal at an instant in time. In practice, analog signals continuously vary over time and an ADC takes periodic “samples” of the signal at a predefined rate. These samples are transferred to a computer over a computer bus where the original signal is reconstructed from the samples in software.</a:t>
            </a:r>
            <a:endParaRPr/>
          </a:p>
        </p:txBody>
      </p:sp>
      <p:pic>
        <p:nvPicPr>
          <p:cNvPr descr="Image result for adc" id="108" name="Shape 108"/>
          <p:cNvPicPr preferRelativeResize="0"/>
          <p:nvPr/>
        </p:nvPicPr>
        <p:blipFill>
          <a:blip r:embed="rId3">
            <a:alphaModFix/>
          </a:blip>
          <a:stretch>
            <a:fillRect/>
          </a:stretch>
        </p:blipFill>
        <p:spPr>
          <a:xfrm>
            <a:off x="5052424" y="3448375"/>
            <a:ext cx="3541474" cy="1440800"/>
          </a:xfrm>
          <a:prstGeom prst="rect">
            <a:avLst/>
          </a:prstGeom>
          <a:noFill/>
          <a:ln>
            <a:noFill/>
          </a:ln>
        </p:spPr>
      </p:pic>
      <p:pic>
        <p:nvPicPr>
          <p:cNvPr descr="Image result for adc" id="109" name="Shape 109"/>
          <p:cNvPicPr preferRelativeResize="0"/>
          <p:nvPr/>
        </p:nvPicPr>
        <p:blipFill>
          <a:blip r:embed="rId4">
            <a:alphaModFix/>
          </a:blip>
          <a:stretch>
            <a:fillRect/>
          </a:stretch>
        </p:blipFill>
        <p:spPr>
          <a:xfrm>
            <a:off x="382300" y="2917600"/>
            <a:ext cx="4225874" cy="2211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400">
                <a:solidFill>
                  <a:srgbClr val="EFEFEF"/>
                </a:solidFill>
                <a:latin typeface="Maven Pro"/>
                <a:ea typeface="Maven Pro"/>
                <a:cs typeface="Maven Pro"/>
                <a:sym typeface="Maven Pro"/>
              </a:rPr>
              <a:t>Computer Bus: Wired and Wireless</a:t>
            </a:r>
            <a:endParaRPr b="1" sz="2400">
              <a:solidFill>
                <a:srgbClr val="EFEFEF"/>
              </a:solidFill>
              <a:latin typeface="Maven Pro"/>
              <a:ea typeface="Maven Pro"/>
              <a:cs typeface="Maven Pro"/>
              <a:sym typeface="Maven Pro"/>
            </a:endParaRPr>
          </a:p>
        </p:txBody>
      </p:sp>
      <p:sp>
        <p:nvSpPr>
          <p:cNvPr id="115" name="Shape 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solidFill>
                  <a:srgbClr val="EFEFEF"/>
                </a:solidFill>
                <a:latin typeface="Maven Pro"/>
                <a:ea typeface="Maven Pro"/>
                <a:cs typeface="Maven Pro"/>
                <a:sym typeface="Maven Pro"/>
              </a:rPr>
              <a:t>DAQ devices connect to a computer through a slot or port. The computer bus serves as the communication interface between the DAQ device and computer for passing instructions and measured data. DAQ devices are offered on the most common computer buses including </a:t>
            </a:r>
            <a:r>
              <a:rPr lang="en" u="sng">
                <a:solidFill>
                  <a:srgbClr val="EFEFEF"/>
                </a:solidFill>
                <a:latin typeface="Maven Pro"/>
                <a:ea typeface="Maven Pro"/>
                <a:cs typeface="Maven Pro"/>
                <a:sym typeface="Maven Pro"/>
              </a:rPr>
              <a:t>USB, PCI, PCI Express, and Ethernet</a:t>
            </a:r>
            <a:r>
              <a:rPr lang="en">
                <a:solidFill>
                  <a:srgbClr val="EFEFEF"/>
                </a:solidFill>
                <a:latin typeface="Maven Pro"/>
                <a:ea typeface="Maven Pro"/>
                <a:cs typeface="Maven Pro"/>
                <a:sym typeface="Maven Pro"/>
              </a:rPr>
              <a:t>. More recently, DAQ devices have become available for 802.11 Wi-Fi for wireless communication. There are many types of buses, and each offers different advantages for different types of applications.</a:t>
            </a:r>
            <a:endParaRPr>
              <a:solidFill>
                <a:srgbClr val="EFEFEF"/>
              </a:solidFill>
              <a:latin typeface="Maven Pro"/>
              <a:ea typeface="Maven Pro"/>
              <a:cs typeface="Maven Pro"/>
              <a:sym typeface="Maven Pro"/>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