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9"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02FE-356C-4B17-90B1-80A7D2FF3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057A4D-87CF-448B-8641-F5D116400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1B97DE-6877-4B4B-8EEE-265DE7606B6B}"/>
              </a:ext>
            </a:extLst>
          </p:cNvPr>
          <p:cNvSpPr>
            <a:spLocks noGrp="1"/>
          </p:cNvSpPr>
          <p:nvPr>
            <p:ph type="dt" sz="half" idx="10"/>
          </p:nvPr>
        </p:nvSpPr>
        <p:spPr/>
        <p:txBody>
          <a:bodyPr/>
          <a:lstStyle/>
          <a:p>
            <a:fld id="{394BF1EB-CAC7-491D-B84A-E853016BE666}" type="datetimeFigureOut">
              <a:rPr lang="en-IN" smtClean="0"/>
              <a:t>17-11-2023</a:t>
            </a:fld>
            <a:endParaRPr lang="en-IN"/>
          </a:p>
        </p:txBody>
      </p:sp>
      <p:sp>
        <p:nvSpPr>
          <p:cNvPr id="5" name="Footer Placeholder 4">
            <a:extLst>
              <a:ext uri="{FF2B5EF4-FFF2-40B4-BE49-F238E27FC236}">
                <a16:creationId xmlns:a16="http://schemas.microsoft.com/office/drawing/2014/main" id="{24671745-B153-4F4D-8B6E-156B02D7B6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B628F-DB3D-405C-B34D-A1F67D4121F7}"/>
              </a:ext>
            </a:extLst>
          </p:cNvPr>
          <p:cNvSpPr>
            <a:spLocks noGrp="1"/>
          </p:cNvSpPr>
          <p:nvPr>
            <p:ph type="sldNum" sz="quarter" idx="12"/>
          </p:nvPr>
        </p:nvSpPr>
        <p:spPr/>
        <p:txBody>
          <a:bodyPr/>
          <a:lstStyle/>
          <a:p>
            <a:fld id="{B879034B-4390-4AF3-816A-453CA853C8A7}" type="slidenum">
              <a:rPr lang="en-IN" smtClean="0"/>
              <a:t>‹#›</a:t>
            </a:fld>
            <a:endParaRPr lang="en-IN"/>
          </a:p>
        </p:txBody>
      </p:sp>
    </p:spTree>
    <p:extLst>
      <p:ext uri="{BB962C8B-B14F-4D97-AF65-F5344CB8AC3E}">
        <p14:creationId xmlns:p14="http://schemas.microsoft.com/office/powerpoint/2010/main" val="357124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C9A2-0378-4570-A152-C4C7DD7065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3454C0-AB36-41C7-B025-BF1AB38159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A961B7-4DC4-46A8-B7B2-71DC350C6136}"/>
              </a:ext>
            </a:extLst>
          </p:cNvPr>
          <p:cNvSpPr>
            <a:spLocks noGrp="1"/>
          </p:cNvSpPr>
          <p:nvPr>
            <p:ph type="dt" sz="half" idx="10"/>
          </p:nvPr>
        </p:nvSpPr>
        <p:spPr/>
        <p:txBody>
          <a:bodyPr/>
          <a:lstStyle/>
          <a:p>
            <a:fld id="{394BF1EB-CAC7-491D-B84A-E853016BE666}" type="datetimeFigureOut">
              <a:rPr lang="en-IN" smtClean="0"/>
              <a:t>17-11-2023</a:t>
            </a:fld>
            <a:endParaRPr lang="en-IN"/>
          </a:p>
        </p:txBody>
      </p:sp>
      <p:sp>
        <p:nvSpPr>
          <p:cNvPr id="5" name="Footer Placeholder 4">
            <a:extLst>
              <a:ext uri="{FF2B5EF4-FFF2-40B4-BE49-F238E27FC236}">
                <a16:creationId xmlns:a16="http://schemas.microsoft.com/office/drawing/2014/main" id="{B2C15367-5BE3-4A7A-B93D-9E0D1D83E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D411CA-9DB3-4F6F-9FE6-00C2F0C630DC}"/>
              </a:ext>
            </a:extLst>
          </p:cNvPr>
          <p:cNvSpPr>
            <a:spLocks noGrp="1"/>
          </p:cNvSpPr>
          <p:nvPr>
            <p:ph type="sldNum" sz="quarter" idx="12"/>
          </p:nvPr>
        </p:nvSpPr>
        <p:spPr/>
        <p:txBody>
          <a:bodyPr/>
          <a:lstStyle/>
          <a:p>
            <a:fld id="{B879034B-4390-4AF3-816A-453CA853C8A7}" type="slidenum">
              <a:rPr lang="en-IN" smtClean="0"/>
              <a:t>‹#›</a:t>
            </a:fld>
            <a:endParaRPr lang="en-IN"/>
          </a:p>
        </p:txBody>
      </p:sp>
    </p:spTree>
    <p:extLst>
      <p:ext uri="{BB962C8B-B14F-4D97-AF65-F5344CB8AC3E}">
        <p14:creationId xmlns:p14="http://schemas.microsoft.com/office/powerpoint/2010/main" val="308889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80A8BB-8052-44A9-8672-021A7B8F4F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886318-2656-4006-9788-21ED62E75A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6EABF-039E-4BB9-9F20-B9C981A582D8}"/>
              </a:ext>
            </a:extLst>
          </p:cNvPr>
          <p:cNvSpPr>
            <a:spLocks noGrp="1"/>
          </p:cNvSpPr>
          <p:nvPr>
            <p:ph type="dt" sz="half" idx="10"/>
          </p:nvPr>
        </p:nvSpPr>
        <p:spPr/>
        <p:txBody>
          <a:bodyPr/>
          <a:lstStyle/>
          <a:p>
            <a:fld id="{394BF1EB-CAC7-491D-B84A-E853016BE666}" type="datetimeFigureOut">
              <a:rPr lang="en-IN" smtClean="0"/>
              <a:t>17-11-2023</a:t>
            </a:fld>
            <a:endParaRPr lang="en-IN"/>
          </a:p>
        </p:txBody>
      </p:sp>
      <p:sp>
        <p:nvSpPr>
          <p:cNvPr id="5" name="Footer Placeholder 4">
            <a:extLst>
              <a:ext uri="{FF2B5EF4-FFF2-40B4-BE49-F238E27FC236}">
                <a16:creationId xmlns:a16="http://schemas.microsoft.com/office/drawing/2014/main" id="{4BD2635B-0BC4-4F42-AD7C-BB821F3228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AD9CF8-C325-461A-903F-9FB789AADE7F}"/>
              </a:ext>
            </a:extLst>
          </p:cNvPr>
          <p:cNvSpPr>
            <a:spLocks noGrp="1"/>
          </p:cNvSpPr>
          <p:nvPr>
            <p:ph type="sldNum" sz="quarter" idx="12"/>
          </p:nvPr>
        </p:nvSpPr>
        <p:spPr/>
        <p:txBody>
          <a:bodyPr/>
          <a:lstStyle/>
          <a:p>
            <a:fld id="{B879034B-4390-4AF3-816A-453CA853C8A7}" type="slidenum">
              <a:rPr lang="en-IN" smtClean="0"/>
              <a:t>‹#›</a:t>
            </a:fld>
            <a:endParaRPr lang="en-IN"/>
          </a:p>
        </p:txBody>
      </p:sp>
    </p:spTree>
    <p:extLst>
      <p:ext uri="{BB962C8B-B14F-4D97-AF65-F5344CB8AC3E}">
        <p14:creationId xmlns:p14="http://schemas.microsoft.com/office/powerpoint/2010/main" val="216223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8B1F-CBA2-42D7-8F97-D26D737AB2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CAD363-EB5A-4E70-800A-A878038717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641E5-531F-4ADA-A684-7F6D5FFC08A2}"/>
              </a:ext>
            </a:extLst>
          </p:cNvPr>
          <p:cNvSpPr>
            <a:spLocks noGrp="1"/>
          </p:cNvSpPr>
          <p:nvPr>
            <p:ph type="dt" sz="half" idx="10"/>
          </p:nvPr>
        </p:nvSpPr>
        <p:spPr/>
        <p:txBody>
          <a:bodyPr/>
          <a:lstStyle/>
          <a:p>
            <a:fld id="{394BF1EB-CAC7-491D-B84A-E853016BE666}" type="datetimeFigureOut">
              <a:rPr lang="en-IN" smtClean="0"/>
              <a:t>17-11-2023</a:t>
            </a:fld>
            <a:endParaRPr lang="en-IN"/>
          </a:p>
        </p:txBody>
      </p:sp>
      <p:sp>
        <p:nvSpPr>
          <p:cNvPr id="5" name="Footer Placeholder 4">
            <a:extLst>
              <a:ext uri="{FF2B5EF4-FFF2-40B4-BE49-F238E27FC236}">
                <a16:creationId xmlns:a16="http://schemas.microsoft.com/office/drawing/2014/main" id="{9F8F57CD-B9CB-4880-8358-592664C7E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018245-F5C9-4480-A830-E2C9CD7C9F37}"/>
              </a:ext>
            </a:extLst>
          </p:cNvPr>
          <p:cNvSpPr>
            <a:spLocks noGrp="1"/>
          </p:cNvSpPr>
          <p:nvPr>
            <p:ph type="sldNum" sz="quarter" idx="12"/>
          </p:nvPr>
        </p:nvSpPr>
        <p:spPr/>
        <p:txBody>
          <a:bodyPr/>
          <a:lstStyle/>
          <a:p>
            <a:fld id="{B879034B-4390-4AF3-816A-453CA853C8A7}" type="slidenum">
              <a:rPr lang="en-IN" smtClean="0"/>
              <a:t>‹#›</a:t>
            </a:fld>
            <a:endParaRPr lang="en-IN"/>
          </a:p>
        </p:txBody>
      </p:sp>
    </p:spTree>
    <p:extLst>
      <p:ext uri="{BB962C8B-B14F-4D97-AF65-F5344CB8AC3E}">
        <p14:creationId xmlns:p14="http://schemas.microsoft.com/office/powerpoint/2010/main" val="154195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B281-701E-415F-B71C-9C7E9F5CF2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BBC836-CFAE-47D0-B40A-C3A873B69F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1145AE-B64E-462E-ADD2-277D851E600E}"/>
              </a:ext>
            </a:extLst>
          </p:cNvPr>
          <p:cNvSpPr>
            <a:spLocks noGrp="1"/>
          </p:cNvSpPr>
          <p:nvPr>
            <p:ph type="dt" sz="half" idx="10"/>
          </p:nvPr>
        </p:nvSpPr>
        <p:spPr/>
        <p:txBody>
          <a:bodyPr/>
          <a:lstStyle/>
          <a:p>
            <a:fld id="{394BF1EB-CAC7-491D-B84A-E853016BE666}" type="datetimeFigureOut">
              <a:rPr lang="en-IN" smtClean="0"/>
              <a:t>17-11-2023</a:t>
            </a:fld>
            <a:endParaRPr lang="en-IN"/>
          </a:p>
        </p:txBody>
      </p:sp>
      <p:sp>
        <p:nvSpPr>
          <p:cNvPr id="5" name="Footer Placeholder 4">
            <a:extLst>
              <a:ext uri="{FF2B5EF4-FFF2-40B4-BE49-F238E27FC236}">
                <a16:creationId xmlns:a16="http://schemas.microsoft.com/office/drawing/2014/main" id="{61F646C4-4AED-4C31-8CD7-218DE6C90B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3A5F02-AAD9-4092-A0C4-CBD6FCA2BD44}"/>
              </a:ext>
            </a:extLst>
          </p:cNvPr>
          <p:cNvSpPr>
            <a:spLocks noGrp="1"/>
          </p:cNvSpPr>
          <p:nvPr>
            <p:ph type="sldNum" sz="quarter" idx="12"/>
          </p:nvPr>
        </p:nvSpPr>
        <p:spPr/>
        <p:txBody>
          <a:bodyPr/>
          <a:lstStyle/>
          <a:p>
            <a:fld id="{B879034B-4390-4AF3-816A-453CA853C8A7}" type="slidenum">
              <a:rPr lang="en-IN" smtClean="0"/>
              <a:t>‹#›</a:t>
            </a:fld>
            <a:endParaRPr lang="en-IN"/>
          </a:p>
        </p:txBody>
      </p:sp>
    </p:spTree>
    <p:extLst>
      <p:ext uri="{BB962C8B-B14F-4D97-AF65-F5344CB8AC3E}">
        <p14:creationId xmlns:p14="http://schemas.microsoft.com/office/powerpoint/2010/main" val="66430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34F1-E34F-47D4-B2F7-609EBE6898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8DED0A-C5AF-4E84-8B83-55426B950E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323F9D-72C0-4ED2-A0FE-08D3026EC9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36574D-9E0E-4F03-9D2A-1FDC0B2A107C}"/>
              </a:ext>
            </a:extLst>
          </p:cNvPr>
          <p:cNvSpPr>
            <a:spLocks noGrp="1"/>
          </p:cNvSpPr>
          <p:nvPr>
            <p:ph type="dt" sz="half" idx="10"/>
          </p:nvPr>
        </p:nvSpPr>
        <p:spPr/>
        <p:txBody>
          <a:bodyPr/>
          <a:lstStyle/>
          <a:p>
            <a:fld id="{394BF1EB-CAC7-491D-B84A-E853016BE666}" type="datetimeFigureOut">
              <a:rPr lang="en-IN" smtClean="0"/>
              <a:t>17-11-2023</a:t>
            </a:fld>
            <a:endParaRPr lang="en-IN"/>
          </a:p>
        </p:txBody>
      </p:sp>
      <p:sp>
        <p:nvSpPr>
          <p:cNvPr id="6" name="Footer Placeholder 5">
            <a:extLst>
              <a:ext uri="{FF2B5EF4-FFF2-40B4-BE49-F238E27FC236}">
                <a16:creationId xmlns:a16="http://schemas.microsoft.com/office/drawing/2014/main" id="{D9B0AF41-4AAE-41D2-8985-73D0646E2B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85DF1D-79D7-4FD6-AD7C-244C68398679}"/>
              </a:ext>
            </a:extLst>
          </p:cNvPr>
          <p:cNvSpPr>
            <a:spLocks noGrp="1"/>
          </p:cNvSpPr>
          <p:nvPr>
            <p:ph type="sldNum" sz="quarter" idx="12"/>
          </p:nvPr>
        </p:nvSpPr>
        <p:spPr/>
        <p:txBody>
          <a:bodyPr/>
          <a:lstStyle/>
          <a:p>
            <a:fld id="{B879034B-4390-4AF3-816A-453CA853C8A7}" type="slidenum">
              <a:rPr lang="en-IN" smtClean="0"/>
              <a:t>‹#›</a:t>
            </a:fld>
            <a:endParaRPr lang="en-IN"/>
          </a:p>
        </p:txBody>
      </p:sp>
    </p:spTree>
    <p:extLst>
      <p:ext uri="{BB962C8B-B14F-4D97-AF65-F5344CB8AC3E}">
        <p14:creationId xmlns:p14="http://schemas.microsoft.com/office/powerpoint/2010/main" val="9562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6B34-9DD5-44D0-B5E8-E87E7FE0AA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09EF11-E5A0-4D89-8E72-6A4095C7A5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83A62A6-B020-497C-B0FD-552E2D249D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19EB98-EE2D-476E-9DFF-D72A86825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94F737-A5CF-4D07-B2FF-7F7425C2E4B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163214-1394-4D6C-9D29-0299E61484FF}"/>
              </a:ext>
            </a:extLst>
          </p:cNvPr>
          <p:cNvSpPr>
            <a:spLocks noGrp="1"/>
          </p:cNvSpPr>
          <p:nvPr>
            <p:ph type="dt" sz="half" idx="10"/>
          </p:nvPr>
        </p:nvSpPr>
        <p:spPr/>
        <p:txBody>
          <a:bodyPr/>
          <a:lstStyle/>
          <a:p>
            <a:fld id="{394BF1EB-CAC7-491D-B84A-E853016BE666}" type="datetimeFigureOut">
              <a:rPr lang="en-IN" smtClean="0"/>
              <a:t>17-11-2023</a:t>
            </a:fld>
            <a:endParaRPr lang="en-IN"/>
          </a:p>
        </p:txBody>
      </p:sp>
      <p:sp>
        <p:nvSpPr>
          <p:cNvPr id="8" name="Footer Placeholder 7">
            <a:extLst>
              <a:ext uri="{FF2B5EF4-FFF2-40B4-BE49-F238E27FC236}">
                <a16:creationId xmlns:a16="http://schemas.microsoft.com/office/drawing/2014/main" id="{A6722727-3D7F-4611-93A9-F30A63B1E7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B9DB1A-BE4B-4945-B90D-DC750266E178}"/>
              </a:ext>
            </a:extLst>
          </p:cNvPr>
          <p:cNvSpPr>
            <a:spLocks noGrp="1"/>
          </p:cNvSpPr>
          <p:nvPr>
            <p:ph type="sldNum" sz="quarter" idx="12"/>
          </p:nvPr>
        </p:nvSpPr>
        <p:spPr/>
        <p:txBody>
          <a:bodyPr/>
          <a:lstStyle/>
          <a:p>
            <a:fld id="{B879034B-4390-4AF3-816A-453CA853C8A7}" type="slidenum">
              <a:rPr lang="en-IN" smtClean="0"/>
              <a:t>‹#›</a:t>
            </a:fld>
            <a:endParaRPr lang="en-IN"/>
          </a:p>
        </p:txBody>
      </p:sp>
    </p:spTree>
    <p:extLst>
      <p:ext uri="{BB962C8B-B14F-4D97-AF65-F5344CB8AC3E}">
        <p14:creationId xmlns:p14="http://schemas.microsoft.com/office/powerpoint/2010/main" val="259655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B8CC-6527-44B5-9F7E-259CAB790D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31F482-2E42-4BEE-AE00-19996247E4A1}"/>
              </a:ext>
            </a:extLst>
          </p:cNvPr>
          <p:cNvSpPr>
            <a:spLocks noGrp="1"/>
          </p:cNvSpPr>
          <p:nvPr>
            <p:ph type="dt" sz="half" idx="10"/>
          </p:nvPr>
        </p:nvSpPr>
        <p:spPr/>
        <p:txBody>
          <a:bodyPr/>
          <a:lstStyle/>
          <a:p>
            <a:fld id="{394BF1EB-CAC7-491D-B84A-E853016BE666}" type="datetimeFigureOut">
              <a:rPr lang="en-IN" smtClean="0"/>
              <a:t>17-11-2023</a:t>
            </a:fld>
            <a:endParaRPr lang="en-IN"/>
          </a:p>
        </p:txBody>
      </p:sp>
      <p:sp>
        <p:nvSpPr>
          <p:cNvPr id="4" name="Footer Placeholder 3">
            <a:extLst>
              <a:ext uri="{FF2B5EF4-FFF2-40B4-BE49-F238E27FC236}">
                <a16:creationId xmlns:a16="http://schemas.microsoft.com/office/drawing/2014/main" id="{73B0E135-6873-4A0F-9144-2DB219BE2E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C479BD-DB83-4751-87B7-3D9CFEA141FC}"/>
              </a:ext>
            </a:extLst>
          </p:cNvPr>
          <p:cNvSpPr>
            <a:spLocks noGrp="1"/>
          </p:cNvSpPr>
          <p:nvPr>
            <p:ph type="sldNum" sz="quarter" idx="12"/>
          </p:nvPr>
        </p:nvSpPr>
        <p:spPr/>
        <p:txBody>
          <a:bodyPr/>
          <a:lstStyle/>
          <a:p>
            <a:fld id="{B879034B-4390-4AF3-816A-453CA853C8A7}" type="slidenum">
              <a:rPr lang="en-IN" smtClean="0"/>
              <a:t>‹#›</a:t>
            </a:fld>
            <a:endParaRPr lang="en-IN"/>
          </a:p>
        </p:txBody>
      </p:sp>
    </p:spTree>
    <p:extLst>
      <p:ext uri="{BB962C8B-B14F-4D97-AF65-F5344CB8AC3E}">
        <p14:creationId xmlns:p14="http://schemas.microsoft.com/office/powerpoint/2010/main" val="421873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A6B1B-A1D7-4E07-99F5-51C0719A61E5}"/>
              </a:ext>
            </a:extLst>
          </p:cNvPr>
          <p:cNvSpPr>
            <a:spLocks noGrp="1"/>
          </p:cNvSpPr>
          <p:nvPr>
            <p:ph type="dt" sz="half" idx="10"/>
          </p:nvPr>
        </p:nvSpPr>
        <p:spPr/>
        <p:txBody>
          <a:bodyPr/>
          <a:lstStyle/>
          <a:p>
            <a:fld id="{394BF1EB-CAC7-491D-B84A-E853016BE666}" type="datetimeFigureOut">
              <a:rPr lang="en-IN" smtClean="0"/>
              <a:t>17-11-2023</a:t>
            </a:fld>
            <a:endParaRPr lang="en-IN"/>
          </a:p>
        </p:txBody>
      </p:sp>
      <p:sp>
        <p:nvSpPr>
          <p:cNvPr id="3" name="Footer Placeholder 2">
            <a:extLst>
              <a:ext uri="{FF2B5EF4-FFF2-40B4-BE49-F238E27FC236}">
                <a16:creationId xmlns:a16="http://schemas.microsoft.com/office/drawing/2014/main" id="{505D6701-0D2A-47F5-83D8-DCC6F0D998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79077B-36F9-4109-ACC0-C075E461DB3B}"/>
              </a:ext>
            </a:extLst>
          </p:cNvPr>
          <p:cNvSpPr>
            <a:spLocks noGrp="1"/>
          </p:cNvSpPr>
          <p:nvPr>
            <p:ph type="sldNum" sz="quarter" idx="12"/>
          </p:nvPr>
        </p:nvSpPr>
        <p:spPr/>
        <p:txBody>
          <a:bodyPr/>
          <a:lstStyle/>
          <a:p>
            <a:fld id="{B879034B-4390-4AF3-816A-453CA853C8A7}" type="slidenum">
              <a:rPr lang="en-IN" smtClean="0"/>
              <a:t>‹#›</a:t>
            </a:fld>
            <a:endParaRPr lang="en-IN"/>
          </a:p>
        </p:txBody>
      </p:sp>
    </p:spTree>
    <p:extLst>
      <p:ext uri="{BB962C8B-B14F-4D97-AF65-F5344CB8AC3E}">
        <p14:creationId xmlns:p14="http://schemas.microsoft.com/office/powerpoint/2010/main" val="1055358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369B-E21D-4E75-A9EC-512D528BA9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E6F86E-4647-432B-9420-A78D4C6527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412AA0-6DEA-4186-89A0-E11FAE8CE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2D6287-DF08-4C2A-A498-B2D6A9092BD8}"/>
              </a:ext>
            </a:extLst>
          </p:cNvPr>
          <p:cNvSpPr>
            <a:spLocks noGrp="1"/>
          </p:cNvSpPr>
          <p:nvPr>
            <p:ph type="dt" sz="half" idx="10"/>
          </p:nvPr>
        </p:nvSpPr>
        <p:spPr/>
        <p:txBody>
          <a:bodyPr/>
          <a:lstStyle/>
          <a:p>
            <a:fld id="{394BF1EB-CAC7-491D-B84A-E853016BE666}" type="datetimeFigureOut">
              <a:rPr lang="en-IN" smtClean="0"/>
              <a:t>17-11-2023</a:t>
            </a:fld>
            <a:endParaRPr lang="en-IN"/>
          </a:p>
        </p:txBody>
      </p:sp>
      <p:sp>
        <p:nvSpPr>
          <p:cNvPr id="6" name="Footer Placeholder 5">
            <a:extLst>
              <a:ext uri="{FF2B5EF4-FFF2-40B4-BE49-F238E27FC236}">
                <a16:creationId xmlns:a16="http://schemas.microsoft.com/office/drawing/2014/main" id="{06A0384E-7149-45B1-A2AA-2DF4008760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1DD436-2A4B-460F-A266-9BEED80D8042}"/>
              </a:ext>
            </a:extLst>
          </p:cNvPr>
          <p:cNvSpPr>
            <a:spLocks noGrp="1"/>
          </p:cNvSpPr>
          <p:nvPr>
            <p:ph type="sldNum" sz="quarter" idx="12"/>
          </p:nvPr>
        </p:nvSpPr>
        <p:spPr/>
        <p:txBody>
          <a:bodyPr/>
          <a:lstStyle/>
          <a:p>
            <a:fld id="{B879034B-4390-4AF3-816A-453CA853C8A7}" type="slidenum">
              <a:rPr lang="en-IN" smtClean="0"/>
              <a:t>‹#›</a:t>
            </a:fld>
            <a:endParaRPr lang="en-IN"/>
          </a:p>
        </p:txBody>
      </p:sp>
    </p:spTree>
    <p:extLst>
      <p:ext uri="{BB962C8B-B14F-4D97-AF65-F5344CB8AC3E}">
        <p14:creationId xmlns:p14="http://schemas.microsoft.com/office/powerpoint/2010/main" val="30496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99AB-6803-4B77-A12E-DCA6875EE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A58915-21EB-406E-8DB5-922275B5C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FB1EB7-BE44-4433-BC25-4A4F762C7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1CE70B-852D-48F1-8FB9-5865D700F7E2}"/>
              </a:ext>
            </a:extLst>
          </p:cNvPr>
          <p:cNvSpPr>
            <a:spLocks noGrp="1"/>
          </p:cNvSpPr>
          <p:nvPr>
            <p:ph type="dt" sz="half" idx="10"/>
          </p:nvPr>
        </p:nvSpPr>
        <p:spPr/>
        <p:txBody>
          <a:bodyPr/>
          <a:lstStyle/>
          <a:p>
            <a:fld id="{394BF1EB-CAC7-491D-B84A-E853016BE666}" type="datetimeFigureOut">
              <a:rPr lang="en-IN" smtClean="0"/>
              <a:t>17-11-2023</a:t>
            </a:fld>
            <a:endParaRPr lang="en-IN"/>
          </a:p>
        </p:txBody>
      </p:sp>
      <p:sp>
        <p:nvSpPr>
          <p:cNvPr id="6" name="Footer Placeholder 5">
            <a:extLst>
              <a:ext uri="{FF2B5EF4-FFF2-40B4-BE49-F238E27FC236}">
                <a16:creationId xmlns:a16="http://schemas.microsoft.com/office/drawing/2014/main" id="{1F7EBFE7-EFB5-4C4A-A209-12B7221377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AE7A34-7FF3-4E49-AD36-2C6A291B7EDF}"/>
              </a:ext>
            </a:extLst>
          </p:cNvPr>
          <p:cNvSpPr>
            <a:spLocks noGrp="1"/>
          </p:cNvSpPr>
          <p:nvPr>
            <p:ph type="sldNum" sz="quarter" idx="12"/>
          </p:nvPr>
        </p:nvSpPr>
        <p:spPr/>
        <p:txBody>
          <a:bodyPr/>
          <a:lstStyle/>
          <a:p>
            <a:fld id="{B879034B-4390-4AF3-816A-453CA853C8A7}" type="slidenum">
              <a:rPr lang="en-IN" smtClean="0"/>
              <a:t>‹#›</a:t>
            </a:fld>
            <a:endParaRPr lang="en-IN"/>
          </a:p>
        </p:txBody>
      </p:sp>
    </p:spTree>
    <p:extLst>
      <p:ext uri="{BB962C8B-B14F-4D97-AF65-F5344CB8AC3E}">
        <p14:creationId xmlns:p14="http://schemas.microsoft.com/office/powerpoint/2010/main" val="288845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C73A8-416F-4788-B268-7C83AA734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2D00C4-50B2-40C7-8E32-26B26DF27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859DB-DF7D-4F42-A241-6D1683FC11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BF1EB-CAC7-491D-B84A-E853016BE666}" type="datetimeFigureOut">
              <a:rPr lang="en-IN" smtClean="0"/>
              <a:t>17-11-2023</a:t>
            </a:fld>
            <a:endParaRPr lang="en-IN"/>
          </a:p>
        </p:txBody>
      </p:sp>
      <p:sp>
        <p:nvSpPr>
          <p:cNvPr id="5" name="Footer Placeholder 4">
            <a:extLst>
              <a:ext uri="{FF2B5EF4-FFF2-40B4-BE49-F238E27FC236}">
                <a16:creationId xmlns:a16="http://schemas.microsoft.com/office/drawing/2014/main" id="{274405D0-D73D-435B-BDC2-EF88925A1C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4FA7F9-3B6C-48BA-83B9-C57F7FFF0C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79034B-4390-4AF3-816A-453CA853C8A7}" type="slidenum">
              <a:rPr lang="en-IN" smtClean="0"/>
              <a:t>‹#›</a:t>
            </a:fld>
            <a:endParaRPr lang="en-IN"/>
          </a:p>
        </p:txBody>
      </p:sp>
    </p:spTree>
    <p:extLst>
      <p:ext uri="{BB962C8B-B14F-4D97-AF65-F5344CB8AC3E}">
        <p14:creationId xmlns:p14="http://schemas.microsoft.com/office/powerpoint/2010/main" val="853779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0629-2D92-4D9B-B4EB-FB5DD1143BF0}"/>
              </a:ext>
            </a:extLst>
          </p:cNvPr>
          <p:cNvSpPr>
            <a:spLocks noGrp="1"/>
          </p:cNvSpPr>
          <p:nvPr>
            <p:ph type="ctrTitle"/>
          </p:nvPr>
        </p:nvSpPr>
        <p:spPr>
          <a:xfrm>
            <a:off x="1057523" y="652007"/>
            <a:ext cx="9610477" cy="2194560"/>
          </a:xfrm>
        </p:spPr>
        <p:txBody>
          <a:bodyPr>
            <a:noAutofit/>
          </a:bodyPr>
          <a:lstStyle/>
          <a:p>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Project Title:</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ART HUB-online Art gallery</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0F11C54-5065-41AD-8B69-E9F4BDC36461}"/>
              </a:ext>
            </a:extLst>
          </p:cNvPr>
          <p:cNvSpPr>
            <a:spLocks noGrp="1"/>
          </p:cNvSpPr>
          <p:nvPr>
            <p:ph type="subTitle" idx="1"/>
          </p:nvPr>
        </p:nvSpPr>
        <p:spPr>
          <a:xfrm>
            <a:off x="964164" y="3965932"/>
            <a:ext cx="9610476" cy="1655762"/>
          </a:xfrm>
        </p:spPr>
        <p:txBody>
          <a:bodyPr/>
          <a:lstStyle/>
          <a:p>
            <a:r>
              <a:rPr lang="en-IN" dirty="0" err="1" smtClean="0">
                <a:solidFill>
                  <a:schemeClr val="tx1"/>
                </a:solidFill>
                <a:latin typeface="Times New Roman" panose="02020603050405020304" pitchFamily="18" charset="0"/>
                <a:cs typeface="Times New Roman" panose="02020603050405020304" pitchFamily="18" charset="0"/>
              </a:rPr>
              <a:t>GUIDE:Dr</a:t>
            </a:r>
            <a:r>
              <a:rPr lang="en-IN" dirty="0" smtClean="0">
                <a:solidFill>
                  <a:schemeClr val="tx1"/>
                </a:solidFill>
                <a:latin typeface="Times New Roman" panose="02020603050405020304" pitchFamily="18" charset="0"/>
                <a:cs typeface="Times New Roman" panose="02020603050405020304" pitchFamily="18" charset="0"/>
              </a:rPr>
              <a:t> </a:t>
            </a:r>
            <a:r>
              <a:rPr lang="en-IN" dirty="0" err="1" smtClean="0">
                <a:solidFill>
                  <a:schemeClr val="tx1"/>
                </a:solidFill>
                <a:latin typeface="Times New Roman" panose="02020603050405020304" pitchFamily="18" charset="0"/>
                <a:cs typeface="Times New Roman" panose="02020603050405020304" pitchFamily="18" charset="0"/>
              </a:rPr>
              <a:t>Manju</a:t>
            </a:r>
            <a:r>
              <a:rPr lang="en-IN" dirty="0" smtClean="0">
                <a:solidFill>
                  <a:schemeClr val="tx1"/>
                </a:solidFill>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t>
            </a:r>
            <a:r>
              <a:rPr lang="en-IN" dirty="0" err="1" smtClean="0">
                <a:solidFill>
                  <a:schemeClr val="tx1"/>
                </a:solidFill>
                <a:latin typeface="Times New Roman" panose="02020603050405020304" pitchFamily="18" charset="0"/>
                <a:cs typeface="Times New Roman" panose="02020603050405020304" pitchFamily="18" charset="0"/>
              </a:rPr>
              <a:t>.Nair</a:t>
            </a:r>
            <a:r>
              <a:rPr lang="en-IN" dirty="0" smtClean="0">
                <a:solidFill>
                  <a:schemeClr val="tx1"/>
                </a:solidFill>
                <a:latin typeface="Times New Roman" panose="02020603050405020304" pitchFamily="18" charset="0"/>
                <a:cs typeface="Times New Roman" panose="02020603050405020304" pitchFamily="18" charset="0"/>
              </a:rPr>
              <a:t>                               </a:t>
            </a:r>
            <a:r>
              <a:rPr lang="en-IN" dirty="0" err="1" smtClean="0">
                <a:solidFill>
                  <a:schemeClr val="tx1"/>
                </a:solidFill>
                <a:latin typeface="Times New Roman" panose="02020603050405020304" pitchFamily="18" charset="0"/>
                <a:cs typeface="Times New Roman" panose="02020603050405020304" pitchFamily="18" charset="0"/>
              </a:rPr>
              <a:t>NAME:Abhishek</a:t>
            </a:r>
            <a:r>
              <a:rPr lang="en-IN" dirty="0" smtClean="0">
                <a:solidFill>
                  <a:schemeClr val="tx1"/>
                </a:solidFill>
                <a:latin typeface="Times New Roman" panose="02020603050405020304" pitchFamily="18" charset="0"/>
                <a:cs typeface="Times New Roman" panose="02020603050405020304" pitchFamily="18" charset="0"/>
              </a:rPr>
              <a:t> </a:t>
            </a:r>
            <a:r>
              <a:rPr lang="en-IN" dirty="0" err="1" smtClean="0">
                <a:solidFill>
                  <a:schemeClr val="tx1"/>
                </a:solidFill>
                <a:latin typeface="Times New Roman" panose="02020603050405020304" pitchFamily="18" charset="0"/>
                <a:cs typeface="Times New Roman" panose="02020603050405020304" pitchFamily="18" charset="0"/>
              </a:rPr>
              <a:t>kp</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ROLL NO:03                                              </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08415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188E0-DF4B-40C7-9B11-E9F0EC22047E}"/>
              </a:ext>
            </a:extLst>
          </p:cNvPr>
          <p:cNvSpPr>
            <a:spLocks noGrp="1"/>
          </p:cNvSpPr>
          <p:nvPr>
            <p:ph idx="1"/>
          </p:nvPr>
        </p:nvSpPr>
        <p:spPr>
          <a:xfrm>
            <a:off x="838200" y="556591"/>
            <a:ext cx="10515600" cy="6130456"/>
          </a:xfrm>
        </p:spPr>
        <p:txBody>
          <a:bodyPr/>
          <a:lstStyle/>
          <a:p>
            <a:pPr marL="0" indent="0">
              <a:buNone/>
            </a:pPr>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dirty="0"/>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Level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545" y="1360171"/>
            <a:ext cx="9566909" cy="4166478"/>
          </a:xfrm>
          <a:prstGeom prst="rect">
            <a:avLst/>
          </a:prstGeom>
        </p:spPr>
      </p:pic>
    </p:spTree>
    <p:extLst>
      <p:ext uri="{BB962C8B-B14F-4D97-AF65-F5344CB8AC3E}">
        <p14:creationId xmlns:p14="http://schemas.microsoft.com/office/powerpoint/2010/main" val="561662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11ABD-828D-486E-971E-EB6BFC1EBC97}"/>
              </a:ext>
            </a:extLst>
          </p:cNvPr>
          <p:cNvSpPr>
            <a:spLocks noGrp="1"/>
          </p:cNvSpPr>
          <p:nvPr>
            <p:ph idx="1"/>
          </p:nvPr>
        </p:nvSpPr>
        <p:spPr>
          <a:xfrm>
            <a:off x="838200" y="1825624"/>
            <a:ext cx="10515600" cy="5032375"/>
          </a:xfrm>
        </p:spPr>
        <p:txBody>
          <a:bodyPr>
            <a:normAutofit lnSpcReduction="10000"/>
          </a:bodyPr>
          <a:lstStyle/>
          <a:p>
            <a:endParaRPr lang="en-IN" dirty="0"/>
          </a:p>
          <a:p>
            <a:endParaRPr lang="en-IN" dirty="0"/>
          </a:p>
          <a:p>
            <a:endParaRPr lang="en-IN" dirty="0"/>
          </a:p>
          <a:p>
            <a:pPr marL="0" indent="0">
              <a:buNone/>
            </a:pPr>
            <a:endParaRPr lang="en-IN" dirty="0"/>
          </a:p>
          <a:p>
            <a:endParaRPr lang="en-IN" dirty="0"/>
          </a:p>
          <a:p>
            <a:endParaRPr lang="en-IN" dirty="0"/>
          </a:p>
          <a:p>
            <a:endParaRPr lang="en-IN" dirty="0"/>
          </a:p>
          <a:p>
            <a:endParaRPr lang="en-IN" dirty="0"/>
          </a:p>
          <a:p>
            <a:pPr marL="0" indent="0">
              <a:buNone/>
            </a:pPr>
            <a:r>
              <a:rPr lang="en-IN" dirty="0"/>
              <a:t>                                                    </a:t>
            </a:r>
          </a:p>
          <a:p>
            <a:pPr marL="0" indent="0">
              <a:buNone/>
            </a:pPr>
            <a:r>
              <a:rPr lang="en-IN" sz="3200" dirty="0">
                <a:latin typeface="Times New Roman" panose="02020603050405020304" pitchFamily="18" charset="0"/>
                <a:cs typeface="Times New Roman" panose="02020603050405020304" pitchFamily="18" charset="0"/>
              </a:rPr>
              <a:t>                                              Level 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883" y="182880"/>
            <a:ext cx="8606473" cy="5726430"/>
          </a:xfrm>
          <a:prstGeom prst="rect">
            <a:avLst/>
          </a:prstGeom>
        </p:spPr>
      </p:pic>
    </p:spTree>
    <p:extLst>
      <p:ext uri="{BB962C8B-B14F-4D97-AF65-F5344CB8AC3E}">
        <p14:creationId xmlns:p14="http://schemas.microsoft.com/office/powerpoint/2010/main" val="265505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374D-8515-4611-A476-658EE23D24DA}"/>
              </a:ext>
            </a:extLst>
          </p:cNvPr>
          <p:cNvSpPr>
            <a:spLocks noGrp="1"/>
          </p:cNvSpPr>
          <p:nvPr>
            <p:ph type="title"/>
          </p:nvPr>
        </p:nvSpPr>
        <p:spPr>
          <a:xfrm>
            <a:off x="1215390" y="241980"/>
            <a:ext cx="10515600" cy="1325563"/>
          </a:xfrm>
        </p:spPr>
        <p:txBody>
          <a:bodyPr>
            <a:normAutofit/>
          </a:bodyPr>
          <a:lstStyle/>
          <a:p>
            <a:r>
              <a:rPr lang="en-IN" sz="3600" dirty="0">
                <a:latin typeface="Times New Roman" panose="02020603050405020304" pitchFamily="18" charset="0"/>
                <a:cs typeface="Times New Roman" panose="02020603050405020304" pitchFamily="18" charset="0"/>
              </a:rPr>
              <a:t>                        SCREENSHOTS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914" y="1567543"/>
            <a:ext cx="9591870" cy="4814596"/>
          </a:xfrm>
        </p:spPr>
      </p:pic>
    </p:spTree>
    <p:extLst>
      <p:ext uri="{BB962C8B-B14F-4D97-AF65-F5344CB8AC3E}">
        <p14:creationId xmlns:p14="http://schemas.microsoft.com/office/powerpoint/2010/main" val="250923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954" y="1082351"/>
            <a:ext cx="9414588" cy="4805363"/>
          </a:xfrm>
        </p:spPr>
      </p:pic>
    </p:spTree>
    <p:extLst>
      <p:ext uri="{BB962C8B-B14F-4D97-AF65-F5344CB8AC3E}">
        <p14:creationId xmlns:p14="http://schemas.microsoft.com/office/powerpoint/2010/main" val="2647506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335" y="1156996"/>
            <a:ext cx="9881117" cy="4488122"/>
          </a:xfrm>
        </p:spPr>
      </p:pic>
    </p:spTree>
    <p:extLst>
      <p:ext uri="{BB962C8B-B14F-4D97-AF65-F5344CB8AC3E}">
        <p14:creationId xmlns:p14="http://schemas.microsoft.com/office/powerpoint/2010/main" val="1864738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005" y="1147665"/>
            <a:ext cx="9507894" cy="4665404"/>
          </a:xfrm>
        </p:spPr>
      </p:pic>
    </p:spTree>
    <p:extLst>
      <p:ext uri="{BB962C8B-B14F-4D97-AF65-F5344CB8AC3E}">
        <p14:creationId xmlns:p14="http://schemas.microsoft.com/office/powerpoint/2010/main" val="126838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278295"/>
            <a:ext cx="9395926" cy="4581428"/>
          </a:xfrm>
        </p:spPr>
      </p:pic>
    </p:spTree>
    <p:extLst>
      <p:ext uri="{BB962C8B-B14F-4D97-AF65-F5344CB8AC3E}">
        <p14:creationId xmlns:p14="http://schemas.microsoft.com/office/powerpoint/2010/main" val="4127325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8DD3-BC0D-445C-B0B4-57E526E9C12C}"/>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A68BF60D-2585-473C-8CB8-CC0D508F8439}"/>
              </a:ext>
            </a:extLst>
          </p:cNvPr>
          <p:cNvSpPr>
            <a:spLocks noGrp="1"/>
          </p:cNvSpPr>
          <p:nvPr>
            <p:ph idx="1"/>
          </p:nvPr>
        </p:nvSpPr>
        <p:spPr>
          <a:xfrm>
            <a:off x="754224" y="1843891"/>
            <a:ext cx="10515600" cy="4650313"/>
          </a:xfrm>
        </p:spPr>
        <p:txBody>
          <a:bodyPr>
            <a:normAutofit/>
          </a:bodyPr>
          <a:lstStyle/>
          <a:p>
            <a:r>
              <a:rPr lang="en-US" sz="2000" dirty="0"/>
              <a:t>the [Online Art Gallery Project] has not only successfully bridged the gap between art and technology but has also created a vibrant digital ecosystem for artists and art enthusiasts. The journey, marked by technical innovations, diverse artistic expressions, and community engagement, has been both enriching and challenging. As we reflect on the accomplishments and lessons learned, we are reminded that the intersection of creativity and virtual platforms offers limitless possibilities. The success of this project is not merely measured in code and pixels but in the connections forged, the cultures celebrated, and the inspiring works of art shared. Looking forward, we remain committed to the continuous evolution of this online art gallery, exploring new horizons and ensuring that the world of art remains accessible, inclusive, and ever-inspiring for all.</a:t>
            </a:r>
            <a:endParaRPr lang="en-IN" sz="2000" dirty="0"/>
          </a:p>
        </p:txBody>
      </p:sp>
    </p:spTree>
    <p:extLst>
      <p:ext uri="{BB962C8B-B14F-4D97-AF65-F5344CB8AC3E}">
        <p14:creationId xmlns:p14="http://schemas.microsoft.com/office/powerpoint/2010/main" val="136018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5667-8BBB-4CF9-8C5C-59D636BC463B}"/>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0277E628-CB5F-4E2D-B55F-8463E762BD27}"/>
              </a:ext>
            </a:extLst>
          </p:cNvPr>
          <p:cNvSpPr>
            <a:spLocks noGrp="1"/>
          </p:cNvSpPr>
          <p:nvPr>
            <p:ph idx="1"/>
          </p:nvPr>
        </p:nvSpPr>
        <p:spPr>
          <a:xfrm>
            <a:off x="838200" y="2077551"/>
            <a:ext cx="10515600" cy="3838057"/>
          </a:xfrm>
        </p:spPr>
        <p:txBody>
          <a:bodyPr>
            <a:normAutofit/>
          </a:bodyPr>
          <a:lstStyle/>
          <a:p>
            <a:r>
              <a:rPr lang="en-US" sz="2000" b="1" dirty="0"/>
              <a:t>Empower Artists:</a:t>
            </a:r>
            <a:r>
              <a:rPr lang="en-US" sz="2000" dirty="0"/>
              <a:t> Offer a digital canvas for emerging and established artists to exhibit their creations, encouraging artistic growth and exposure.</a:t>
            </a:r>
            <a:r>
              <a:rPr lang="en-US" sz="2000" dirty="0" smtClean="0"/>
              <a:t>.</a:t>
            </a:r>
            <a:r>
              <a:rPr lang="en-US" sz="2000" dirty="0" smtClean="0">
                <a:latin typeface="Times New Roman" panose="02020603050405020304" pitchFamily="18" charset="0"/>
                <a:cs typeface="Times New Roman" panose="02020603050405020304" pitchFamily="18" charset="0"/>
              </a:rPr>
              <a:t>.</a:t>
            </a:r>
          </a:p>
          <a:p>
            <a:r>
              <a:rPr lang="en-US" sz="2000" b="1" dirty="0"/>
              <a:t>Connect Communities:</a:t>
            </a:r>
            <a:r>
              <a:rPr lang="en-US" sz="2000" dirty="0"/>
              <a:t> Facilitate connections between artists and art enthusiasts, fostering a supportive community where ideas, inspirations, and critiques can be shared seamlessly.</a:t>
            </a:r>
            <a:r>
              <a:rPr lang="en-US" sz="2000" dirty="0" smtClean="0">
                <a:latin typeface="Times New Roman" panose="02020603050405020304" pitchFamily="18" charset="0"/>
                <a:cs typeface="Times New Roman" panose="02020603050405020304" pitchFamily="18" charset="0"/>
              </a:rPr>
              <a:t>.</a:t>
            </a:r>
          </a:p>
          <a:p>
            <a:r>
              <a:rPr lang="en-US" sz="2000" b="1" dirty="0"/>
              <a:t>Enhance Accessibility:</a:t>
            </a:r>
            <a:r>
              <a:rPr lang="en-US" sz="2000" dirty="0"/>
              <a:t> Break down geographical barriers by providing a platform that enables users from around the world to engage with art, thus democratizing the art-viewing experience</a:t>
            </a:r>
            <a:r>
              <a:rPr lang="en-US" sz="2000" dirty="0" smtClean="0"/>
              <a:t>.</a:t>
            </a:r>
          </a:p>
          <a:p>
            <a:r>
              <a:rPr lang="en-US" sz="2000" b="1" dirty="0"/>
              <a:t>Curate Diversity:</a:t>
            </a:r>
            <a:r>
              <a:rPr lang="en-US" sz="2000" dirty="0"/>
              <a:t> Showcase a wide array of artistic styles, mediums, and genres, ensuring that the online gallery becomes a melting pot of </a:t>
            </a:r>
            <a:r>
              <a:rPr lang="en-US" sz="2000" dirty="0" smtClean="0"/>
              <a:t>creativity</a:t>
            </a:r>
            <a:r>
              <a:rPr lang="en-US" sz="2000" dirty="0"/>
              <a:t>, promoting inclusivity in the art </a:t>
            </a:r>
            <a:r>
              <a:rPr lang="en-US" sz="2000" dirty="0" smtClean="0"/>
              <a:t>world.</a:t>
            </a:r>
          </a:p>
          <a:p>
            <a:r>
              <a:rPr lang="en-US" sz="2000" b="1" dirty="0"/>
              <a:t>Streamline Transactions:</a:t>
            </a:r>
            <a:r>
              <a:rPr lang="en-US" sz="2000" dirty="0"/>
              <a:t> Enable secure online transactions, allowing collectors to purchase artworks directly from the platform, thereby supporting artists economically.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54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C802-6DD7-47A2-AA71-4321660119D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PROBLEM STATEMENT</a:t>
            </a:r>
            <a:endParaRPr lang="en-IN" sz="3600" dirty="0"/>
          </a:p>
        </p:txBody>
      </p:sp>
      <p:sp>
        <p:nvSpPr>
          <p:cNvPr id="3" name="Content Placeholder 2">
            <a:extLst>
              <a:ext uri="{FF2B5EF4-FFF2-40B4-BE49-F238E27FC236}">
                <a16:creationId xmlns:a16="http://schemas.microsoft.com/office/drawing/2014/main" id="{9FB69AA5-F9D1-477F-BDB2-C5CAC163FA11}"/>
              </a:ext>
            </a:extLst>
          </p:cNvPr>
          <p:cNvSpPr>
            <a:spLocks noGrp="1"/>
          </p:cNvSpPr>
          <p:nvPr>
            <p:ph idx="1"/>
          </p:nvPr>
        </p:nvSpPr>
        <p:spPr>
          <a:xfrm>
            <a:off x="838200" y="1974915"/>
            <a:ext cx="10515600" cy="1953273"/>
          </a:xfrm>
        </p:spPr>
        <p:txBody>
          <a:bodyPr>
            <a:normAutofit/>
          </a:bodyPr>
          <a:lstStyle/>
          <a:p>
            <a:r>
              <a:rPr lang="en-US" sz="2000" dirty="0"/>
              <a:t>The current limitations of traditional art galleries, constrained by physical space and geographical boundaries, hinder artists' exposure and restrict art enthusiasts' access. The Online Art Gallery aims to address these challenges by creating a virtual platform that transcends these limitations, fostering a global community of artists and art lovers.</a:t>
            </a:r>
            <a:r>
              <a:rPr lang="en-IN" sz="2000" dirty="0" smtClean="0">
                <a:latin typeface="Times New Roman" panose="02020603050405020304" pitchFamily="18" charset="0"/>
                <a:cs typeface="Times New Roman" panose="02020603050405020304" pitchFamily="18" charset="0"/>
              </a:rPr>
              <a:t>.</a:t>
            </a:r>
            <a:endParaRPr lang="en-IN" sz="2000" dirty="0"/>
          </a:p>
        </p:txBody>
      </p:sp>
    </p:spTree>
    <p:extLst>
      <p:ext uri="{BB962C8B-B14F-4D97-AF65-F5344CB8AC3E}">
        <p14:creationId xmlns:p14="http://schemas.microsoft.com/office/powerpoint/2010/main" val="169398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211CD5-AE02-4E4C-A48D-CB3E3237A521}"/>
              </a:ext>
            </a:extLst>
          </p:cNvPr>
          <p:cNvSpPr>
            <a:spLocks noGrp="1"/>
          </p:cNvSpPr>
          <p:nvPr>
            <p:ph idx="1"/>
          </p:nvPr>
        </p:nvSpPr>
        <p:spPr>
          <a:xfrm>
            <a:off x="606490" y="1194320"/>
            <a:ext cx="10924591" cy="5365102"/>
          </a:xfrm>
        </p:spPr>
        <p:txBody>
          <a:bodyPr>
            <a:normAutofit fontScale="25000" lnSpcReduction="20000"/>
          </a:bodyPr>
          <a:lstStyle/>
          <a:p>
            <a:endParaRPr lang="en-IN" dirty="0"/>
          </a:p>
          <a:p>
            <a:r>
              <a:rPr lang="en-US" sz="8000" b="1" dirty="0" smtClean="0"/>
              <a:t>Physical </a:t>
            </a:r>
            <a:r>
              <a:rPr lang="en-US" sz="8000" b="1" dirty="0"/>
              <a:t>Art Galleries:</a:t>
            </a:r>
            <a:endParaRPr lang="en-US" sz="8000" dirty="0"/>
          </a:p>
          <a:p>
            <a:pPr lvl="1"/>
            <a:r>
              <a:rPr lang="en-US" sz="8000" b="1" dirty="0"/>
              <a:t>Location-Based:</a:t>
            </a:r>
            <a:r>
              <a:rPr lang="en-US" sz="8000" dirty="0"/>
              <a:t> Traditional art galleries are physical spaces located in specific geographic areas.</a:t>
            </a:r>
          </a:p>
          <a:p>
            <a:pPr lvl="1"/>
            <a:r>
              <a:rPr lang="en-US" sz="8000" b="1" dirty="0"/>
              <a:t>Limited Capacity:</a:t>
            </a:r>
            <a:r>
              <a:rPr lang="en-US" sz="8000" dirty="0"/>
              <a:t> These galleries have finite space, restricting the number of artworks that can be displayed at any given time</a:t>
            </a:r>
            <a:r>
              <a:rPr lang="en-US" sz="8000" dirty="0" smtClean="0"/>
              <a:t>.</a:t>
            </a:r>
          </a:p>
          <a:p>
            <a:pPr lvl="1"/>
            <a:endParaRPr lang="en-US" sz="8000" dirty="0"/>
          </a:p>
          <a:p>
            <a:r>
              <a:rPr lang="en-US" sz="8000" b="1" dirty="0"/>
              <a:t>Geographical Constraints:</a:t>
            </a:r>
            <a:endParaRPr lang="en-US" sz="8000" dirty="0"/>
          </a:p>
          <a:p>
            <a:pPr lvl="1"/>
            <a:r>
              <a:rPr lang="en-US" sz="8000" b="1" dirty="0"/>
              <a:t>Local Exposure:</a:t>
            </a:r>
            <a:r>
              <a:rPr lang="en-US" sz="8000" dirty="0"/>
              <a:t> Artists primarily gain exposure within their local communities or regions through physical galleries.</a:t>
            </a:r>
          </a:p>
          <a:p>
            <a:pPr lvl="1"/>
            <a:r>
              <a:rPr lang="en-US" sz="8000" b="1" dirty="0"/>
              <a:t>Global </a:t>
            </a:r>
            <a:r>
              <a:rPr lang="en-US" sz="8000" b="1" dirty="0" err="1" smtClean="0"/>
              <a:t>Limitations:</a:t>
            </a:r>
            <a:r>
              <a:rPr lang="en-US" sz="8000" dirty="0" err="1" smtClean="0"/>
              <a:t>their</a:t>
            </a:r>
            <a:r>
              <a:rPr lang="en-US" sz="8000" dirty="0" smtClean="0"/>
              <a:t> </a:t>
            </a:r>
            <a:r>
              <a:rPr lang="en-US" sz="8000" dirty="0"/>
              <a:t>work may not be easily accessible </a:t>
            </a:r>
            <a:r>
              <a:rPr lang="en-US" sz="8000" dirty="0" smtClean="0"/>
              <a:t>to international audience.</a:t>
            </a:r>
          </a:p>
          <a:p>
            <a:pPr lvl="1"/>
            <a:r>
              <a:rPr lang="en-US" sz="8000" b="1" dirty="0"/>
              <a:t>Limited Rotations:</a:t>
            </a:r>
            <a:r>
              <a:rPr lang="en-US" sz="8000" dirty="0"/>
              <a:t> Due to space constraints, only a portion of an artist's portfolio may be displayed at a given time.</a:t>
            </a:r>
          </a:p>
          <a:p>
            <a:pPr lvl="1"/>
            <a:endParaRPr lang="en-US" sz="8000" dirty="0" smtClean="0"/>
          </a:p>
          <a:p>
            <a:r>
              <a:rPr lang="en-US" sz="8000" b="1" dirty="0" smtClean="0"/>
              <a:t>Transaction </a:t>
            </a:r>
            <a:r>
              <a:rPr lang="en-US" sz="8000" b="1" dirty="0"/>
              <a:t>Processes:</a:t>
            </a:r>
            <a:endParaRPr lang="en-US" sz="8000" dirty="0"/>
          </a:p>
          <a:p>
            <a:pPr lvl="1"/>
            <a:r>
              <a:rPr lang="en-US" sz="8000" b="1" dirty="0"/>
              <a:t>Offline Transactions:</a:t>
            </a:r>
            <a:r>
              <a:rPr lang="en-US" sz="8000" dirty="0"/>
              <a:t> </a:t>
            </a:r>
            <a:r>
              <a:rPr lang="en-US" sz="8000" dirty="0" smtClean="0"/>
              <a:t>.</a:t>
            </a:r>
          </a:p>
          <a:p>
            <a:pPr lvl="1"/>
            <a:r>
              <a:rPr lang="en-US" sz="8000" b="1" dirty="0" smtClean="0"/>
              <a:t>Limited </a:t>
            </a:r>
            <a:r>
              <a:rPr lang="en-US" sz="8000" b="1" dirty="0"/>
              <a:t>Accessibility:</a:t>
            </a:r>
            <a:r>
              <a:rPr lang="en-US" sz="8000" dirty="0"/>
              <a:t> Potential buyers need to visit the physical location to make a purchase.</a:t>
            </a:r>
          </a:p>
          <a:p>
            <a:pPr marL="0" indent="0">
              <a:buNone/>
            </a:pPr>
            <a:endParaRPr lang="en-US" sz="8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087973" y="370707"/>
            <a:ext cx="3961623" cy="646331"/>
          </a:xfrm>
          <a:prstGeom prst="rect">
            <a:avLst/>
          </a:prstGeom>
          <a:noFill/>
        </p:spPr>
        <p:txBody>
          <a:bodyPr wrap="square" rtlCol="0">
            <a:spAutoFit/>
          </a:bodyPr>
          <a:lstStyle/>
          <a:p>
            <a:r>
              <a:rPr lang="en-US" sz="3600" dirty="0" smtClean="0"/>
              <a:t>EXISTING SYSTEM</a:t>
            </a:r>
            <a:endParaRPr lang="en-US" sz="3600" dirty="0"/>
          </a:p>
        </p:txBody>
      </p:sp>
    </p:spTree>
    <p:extLst>
      <p:ext uri="{BB962C8B-B14F-4D97-AF65-F5344CB8AC3E}">
        <p14:creationId xmlns:p14="http://schemas.microsoft.com/office/powerpoint/2010/main" val="396908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88ECE-83B7-4231-A96F-7D3B927C8765}"/>
              </a:ext>
            </a:extLst>
          </p:cNvPr>
          <p:cNvSpPr>
            <a:spLocks noGrp="1"/>
          </p:cNvSpPr>
          <p:nvPr>
            <p:ph idx="1"/>
          </p:nvPr>
        </p:nvSpPr>
        <p:spPr>
          <a:xfrm>
            <a:off x="419875" y="1296955"/>
            <a:ext cx="11251163" cy="4571998"/>
          </a:xfrm>
        </p:spPr>
        <p:txBody>
          <a:bodyPr>
            <a:normAutofit fontScale="62500" lnSpcReduction="20000"/>
          </a:bodyPr>
          <a:lstStyle/>
          <a:p>
            <a:endParaRPr lang="en-IN" dirty="0"/>
          </a:p>
          <a:p>
            <a:pPr marL="0" lvl="0" indent="0" defTabSz="457200">
              <a:lnSpc>
                <a:spcPct val="100000"/>
              </a:lnSpc>
              <a:spcBef>
                <a:spcPts val="0"/>
              </a:spcBef>
              <a:buNone/>
            </a:pPr>
            <a:r>
              <a:rPr lang="en-US" sz="3600" dirty="0">
                <a:solidFill>
                  <a:prstClr val="black"/>
                </a:solidFill>
                <a:latin typeface="Times New Roman" panose="02020603050405020304" pitchFamily="18" charset="0"/>
                <a:cs typeface="Times New Roman" panose="02020603050405020304" pitchFamily="18" charset="0"/>
              </a:rPr>
              <a:t>                     </a:t>
            </a:r>
          </a:p>
          <a:p>
            <a:pPr marL="0" lvl="0" indent="0" defTabSz="457200">
              <a:lnSpc>
                <a:spcPct val="100000"/>
              </a:lnSpc>
              <a:spcBef>
                <a:spcPts val="0"/>
              </a:spcBef>
              <a:buNone/>
            </a:pPr>
            <a:endParaRPr lang="en-US" sz="3200" dirty="0">
              <a:solidFill>
                <a:prstClr val="black"/>
              </a:solidFill>
              <a:latin typeface="Times New Roman" panose="02020603050405020304" pitchFamily="18" charset="0"/>
              <a:cs typeface="Times New Roman" panose="02020603050405020304" pitchFamily="18" charset="0"/>
            </a:endParaRPr>
          </a:p>
          <a:p>
            <a:r>
              <a:rPr lang="en-US" sz="3200" b="1" dirty="0"/>
              <a:t>Virtual Art Gallery</a:t>
            </a:r>
            <a:r>
              <a:rPr lang="en-US" sz="3200" b="1" dirty="0" smtClean="0"/>
              <a:t>:</a:t>
            </a:r>
            <a:endParaRPr lang="en-US" sz="3200" dirty="0"/>
          </a:p>
          <a:p>
            <a:pPr lvl="1"/>
            <a:r>
              <a:rPr lang="en-US" sz="3200" b="1" dirty="0" smtClean="0"/>
              <a:t>Digital </a:t>
            </a:r>
            <a:r>
              <a:rPr lang="en-US" sz="3200" b="1" dirty="0" err="1" smtClean="0"/>
              <a:t>Space:</a:t>
            </a:r>
            <a:r>
              <a:rPr lang="en-US" sz="3200" dirty="0" err="1" smtClean="0"/>
              <a:t>involves</a:t>
            </a:r>
            <a:r>
              <a:rPr lang="en-US" sz="3200" dirty="0" smtClean="0"/>
              <a:t> </a:t>
            </a:r>
            <a:r>
              <a:rPr lang="en-US" sz="3200" dirty="0"/>
              <a:t>a virtual platform accessible worldwide, eliminating the constraints of physical space</a:t>
            </a:r>
            <a:r>
              <a:rPr lang="en-US" sz="3200" dirty="0" smtClean="0"/>
              <a:t>.</a:t>
            </a:r>
            <a:endParaRPr lang="en-US" sz="3200" dirty="0"/>
          </a:p>
          <a:p>
            <a:pPr lvl="1"/>
            <a:r>
              <a:rPr lang="en-US" sz="3200" b="1" dirty="0"/>
              <a:t>Unlimited Capacity:</a:t>
            </a:r>
            <a:r>
              <a:rPr lang="en-US" sz="3200" dirty="0"/>
              <a:t> </a:t>
            </a:r>
            <a:r>
              <a:rPr lang="en-US" sz="3200" dirty="0" smtClean="0"/>
              <a:t>can </a:t>
            </a:r>
            <a:r>
              <a:rPr lang="en-US" sz="3200" dirty="0"/>
              <a:t>accommodate a vast and diverse range of </a:t>
            </a:r>
            <a:r>
              <a:rPr lang="en-US" sz="3200" dirty="0" smtClean="0"/>
              <a:t>artworks.</a:t>
            </a:r>
          </a:p>
          <a:p>
            <a:r>
              <a:rPr lang="en-US" sz="3200" b="1" dirty="0" smtClean="0"/>
              <a:t>Global Reach:</a:t>
            </a:r>
            <a:endParaRPr lang="en-US" sz="3200" dirty="0" smtClean="0"/>
          </a:p>
          <a:p>
            <a:pPr lvl="1"/>
            <a:r>
              <a:rPr lang="en-US" sz="3200" b="1" dirty="0" smtClean="0"/>
              <a:t>International </a:t>
            </a:r>
            <a:r>
              <a:rPr lang="en-US" sz="3200" b="1" dirty="0"/>
              <a:t>Exposure:</a:t>
            </a:r>
            <a:r>
              <a:rPr lang="en-US" sz="3200" dirty="0"/>
              <a:t> </a:t>
            </a:r>
            <a:r>
              <a:rPr lang="en-US" sz="3200" dirty="0" smtClean="0"/>
              <a:t>reaching </a:t>
            </a:r>
            <a:r>
              <a:rPr lang="en-US" sz="3200" dirty="0"/>
              <a:t>audiences beyond their local or regional boundaries.</a:t>
            </a:r>
          </a:p>
          <a:p>
            <a:pPr lvl="1"/>
            <a:r>
              <a:rPr lang="en-US" sz="3200" b="1" dirty="0"/>
              <a:t>Increased Accessibility:</a:t>
            </a:r>
            <a:r>
              <a:rPr lang="en-US" sz="3200" dirty="0"/>
              <a:t> </a:t>
            </a:r>
            <a:r>
              <a:rPr lang="en-US" sz="3200" dirty="0" smtClean="0"/>
              <a:t>anywhere </a:t>
            </a:r>
            <a:r>
              <a:rPr lang="en-US" sz="3200" dirty="0"/>
              <a:t>in the world can explore and engage with artworks online.</a:t>
            </a:r>
          </a:p>
          <a:p>
            <a:pPr lvl="1"/>
            <a:r>
              <a:rPr lang="en-US" sz="3200" b="1" dirty="0" smtClean="0"/>
              <a:t>Dynamic </a:t>
            </a:r>
            <a:r>
              <a:rPr lang="en-US" sz="3200" b="1" dirty="0"/>
              <a:t>Showcasing:</a:t>
            </a:r>
            <a:r>
              <a:rPr lang="en-US" sz="3200" dirty="0"/>
              <a:t> </a:t>
            </a:r>
            <a:r>
              <a:rPr lang="en-US" sz="3200" dirty="0" smtClean="0"/>
              <a:t>regularly </a:t>
            </a:r>
            <a:r>
              <a:rPr lang="en-US" sz="3200" dirty="0"/>
              <a:t>update and showcase their entire </a:t>
            </a:r>
            <a:r>
              <a:rPr lang="en-US" sz="3200" dirty="0" smtClean="0"/>
              <a:t>portfolio.</a:t>
            </a:r>
            <a:endParaRPr lang="en-US" sz="3200" dirty="0"/>
          </a:p>
          <a:p>
            <a:r>
              <a:rPr lang="en-US" sz="3200" b="1" dirty="0"/>
              <a:t>E-commerce Integration:</a:t>
            </a:r>
            <a:endParaRPr lang="en-US" sz="3200" dirty="0"/>
          </a:p>
          <a:p>
            <a:pPr lvl="1"/>
            <a:r>
              <a:rPr lang="en-US" sz="3200" b="1" dirty="0"/>
              <a:t>Online Transactions:</a:t>
            </a:r>
            <a:r>
              <a:rPr lang="en-US" sz="3200" dirty="0"/>
              <a:t> Implementing a secure online payment </a:t>
            </a:r>
            <a:r>
              <a:rPr lang="en-US" sz="3200" dirty="0" smtClean="0"/>
              <a:t>system.</a:t>
            </a:r>
            <a:endParaRPr lang="en-US" sz="3200" dirty="0"/>
          </a:p>
          <a:p>
            <a:pPr lvl="1"/>
            <a:r>
              <a:rPr lang="en-US" sz="3200" b="1" dirty="0"/>
              <a:t>Global Sales:</a:t>
            </a:r>
            <a:r>
              <a:rPr lang="en-US" sz="3200" dirty="0"/>
              <a:t> Buyers can make purchases from anywhere, promoting international transactions.</a:t>
            </a:r>
          </a:p>
          <a:p>
            <a:pPr marL="0" lvl="0" indent="0" defTabSz="457200">
              <a:lnSpc>
                <a:spcPct val="100000"/>
              </a:lnSpc>
              <a:spcBef>
                <a:spcPts val="0"/>
              </a:spcBef>
              <a:buNone/>
            </a:pPr>
            <a:endParaRPr lang="en-US" sz="3200" dirty="0">
              <a:solidFill>
                <a:prstClr val="black"/>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843433" y="466531"/>
            <a:ext cx="4404049" cy="646331"/>
          </a:xfrm>
          <a:prstGeom prst="rect">
            <a:avLst/>
          </a:prstGeom>
          <a:noFill/>
        </p:spPr>
        <p:txBody>
          <a:bodyPr wrap="square" rtlCol="0">
            <a:spAutoFit/>
          </a:bodyPr>
          <a:lstStyle/>
          <a:p>
            <a:r>
              <a:rPr lang="en-US" sz="3600" dirty="0" smtClean="0"/>
              <a:t>PROPOSED SYSTEM</a:t>
            </a:r>
            <a:endParaRPr lang="en-US" sz="3600" dirty="0"/>
          </a:p>
        </p:txBody>
      </p:sp>
    </p:spTree>
    <p:extLst>
      <p:ext uri="{BB962C8B-B14F-4D97-AF65-F5344CB8AC3E}">
        <p14:creationId xmlns:p14="http://schemas.microsoft.com/office/powerpoint/2010/main" val="58788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21B6F4-4C35-4362-84DE-511ABA1D640D}"/>
              </a:ext>
            </a:extLst>
          </p:cNvPr>
          <p:cNvSpPr>
            <a:spLocks noGrp="1"/>
          </p:cNvSpPr>
          <p:nvPr>
            <p:ph idx="1"/>
          </p:nvPr>
        </p:nvSpPr>
        <p:spPr>
          <a:xfrm>
            <a:off x="890740" y="373621"/>
            <a:ext cx="10550525" cy="6316428"/>
          </a:xfrm>
        </p:spPr>
        <p:txBody>
          <a:bodyPr>
            <a:normAutofit fontScale="25000" lnSpcReduction="20000"/>
          </a:bodyPr>
          <a:lstStyle/>
          <a:p>
            <a:pPr marL="0" indent="0">
              <a:buNone/>
            </a:pPr>
            <a:r>
              <a:rPr lang="en-US" sz="6200" dirty="0">
                <a:latin typeface="Times New Roman" panose="02020603050405020304" pitchFamily="18" charset="0"/>
                <a:cs typeface="Times New Roman" panose="02020603050405020304" pitchFamily="18" charset="0"/>
              </a:rPr>
              <a:t>                                                              </a:t>
            </a:r>
            <a:r>
              <a:rPr lang="en-US" sz="14400" dirty="0">
                <a:latin typeface="Times New Roman" panose="02020603050405020304" pitchFamily="18" charset="0"/>
                <a:cs typeface="Times New Roman" panose="02020603050405020304" pitchFamily="18" charset="0"/>
              </a:rPr>
              <a:t>MODULES</a:t>
            </a:r>
          </a:p>
          <a:p>
            <a:pPr marL="0" indent="0">
              <a:buNone/>
            </a:pPr>
            <a:endParaRPr lang="en-US" sz="12800" dirty="0">
              <a:latin typeface="Times New Roman" panose="02020603050405020304" pitchFamily="18" charset="0"/>
              <a:cs typeface="Times New Roman" panose="02020603050405020304" pitchFamily="18" charset="0"/>
            </a:endParaRPr>
          </a:p>
          <a:p>
            <a:r>
              <a:rPr lang="en-US" sz="8000" b="1" dirty="0" smtClean="0"/>
              <a:t>User Authentication and Authorization:</a:t>
            </a:r>
            <a:endParaRPr lang="en-US" sz="8000" dirty="0" smtClean="0"/>
          </a:p>
          <a:p>
            <a:pPr lvl="1"/>
            <a:r>
              <a:rPr lang="en-US" sz="8000" i="1" dirty="0" smtClean="0"/>
              <a:t>Description</a:t>
            </a:r>
            <a:r>
              <a:rPr lang="en-US" sz="8000" i="1" dirty="0"/>
              <a:t>:</a:t>
            </a:r>
            <a:r>
              <a:rPr lang="en-US" sz="8000" dirty="0"/>
              <a:t> Handles user registration, login, and account management functionalities.</a:t>
            </a:r>
          </a:p>
          <a:p>
            <a:pPr lvl="1"/>
            <a:r>
              <a:rPr lang="en-US" sz="8000" i="1" dirty="0"/>
              <a:t>Functionality:</a:t>
            </a:r>
            <a:r>
              <a:rPr lang="en-US" sz="8000" dirty="0"/>
              <a:t> Securely manages user profiles, allowing artists and visitors to have personalized experiences.</a:t>
            </a:r>
          </a:p>
          <a:p>
            <a:r>
              <a:rPr lang="en-US" sz="8000" b="1" dirty="0"/>
              <a:t>Artist Profile Management:</a:t>
            </a:r>
            <a:endParaRPr lang="en-US" sz="8000" dirty="0"/>
          </a:p>
          <a:p>
            <a:pPr lvl="1"/>
            <a:r>
              <a:rPr lang="en-US" sz="8000" i="1" dirty="0"/>
              <a:t>Description:</a:t>
            </a:r>
            <a:r>
              <a:rPr lang="en-US" sz="8000" dirty="0"/>
              <a:t> Enables artists to create and manage their profiles, including portfolio uploads, biographies, and other relevant information.</a:t>
            </a:r>
          </a:p>
          <a:p>
            <a:pPr lvl="1"/>
            <a:r>
              <a:rPr lang="en-US" sz="8000" i="1" dirty="0"/>
              <a:t>Functionality:</a:t>
            </a:r>
            <a:r>
              <a:rPr lang="en-US" sz="8000" dirty="0"/>
              <a:t> Supports the customization of individual artist spaces within the online gallery.</a:t>
            </a:r>
          </a:p>
          <a:p>
            <a:r>
              <a:rPr lang="en-US" sz="8000" b="1" dirty="0"/>
              <a:t>Artwork Catalog and Management:</a:t>
            </a:r>
            <a:endParaRPr lang="en-US" sz="8000" dirty="0"/>
          </a:p>
          <a:p>
            <a:pPr lvl="1"/>
            <a:r>
              <a:rPr lang="en-US" sz="8000" i="1" dirty="0"/>
              <a:t>Description:</a:t>
            </a:r>
            <a:r>
              <a:rPr lang="en-US" sz="8000" dirty="0"/>
              <a:t> Allows artists to upload, organize, and manage their artworks.</a:t>
            </a:r>
          </a:p>
          <a:p>
            <a:pPr lvl="1"/>
            <a:r>
              <a:rPr lang="en-US" sz="8000" i="1" dirty="0"/>
              <a:t>Functionality:</a:t>
            </a:r>
            <a:r>
              <a:rPr lang="en-US" sz="8000" dirty="0"/>
              <a:t> Includes features for adding titles, descriptions, dimensions, and other relevant details. Supports versioning for updates</a:t>
            </a:r>
            <a:r>
              <a:rPr lang="en-US" sz="8000" dirty="0" smtClean="0"/>
              <a:t>.</a:t>
            </a:r>
            <a:endParaRPr lang="en-US" sz="8000" dirty="0"/>
          </a:p>
          <a:p>
            <a:r>
              <a:rPr lang="en-US" sz="8000" b="1" dirty="0"/>
              <a:t>Search and Filter Functionality:</a:t>
            </a:r>
            <a:endParaRPr lang="en-US" sz="8000" dirty="0"/>
          </a:p>
          <a:p>
            <a:r>
              <a:rPr lang="en-US" sz="8000" i="1" dirty="0"/>
              <a:t>Description:</a:t>
            </a:r>
            <a:r>
              <a:rPr lang="en-US" sz="8000" dirty="0"/>
              <a:t> Enables users to search for specific artworks or artists and apply filters to refine their searches.</a:t>
            </a:r>
          </a:p>
          <a:p>
            <a:r>
              <a:rPr lang="en-US" sz="8000" i="1" dirty="0"/>
              <a:t>Functionality:</a:t>
            </a:r>
            <a:r>
              <a:rPr lang="en-US" sz="8000" dirty="0"/>
              <a:t> Incorporates search algorithms, filters by categories, styles, and other criteria.</a:t>
            </a:r>
          </a:p>
          <a:p>
            <a:endParaRPr lang="en-US" sz="8000" dirty="0"/>
          </a:p>
          <a:p>
            <a:endParaRPr lang="en-US" sz="8000" dirty="0"/>
          </a:p>
          <a:p>
            <a:endParaRPr lang="en-US" sz="8000" dirty="0"/>
          </a:p>
          <a:p>
            <a:endParaRPr lang="en-US" dirty="0"/>
          </a:p>
          <a:p>
            <a:endParaRPr lang="en-US" dirty="0"/>
          </a:p>
          <a:p>
            <a:r>
              <a:rPr lang="en-US" dirty="0"/>
              <a:t> </a:t>
            </a:r>
            <a:endParaRPr lang="en-IN" dirty="0"/>
          </a:p>
        </p:txBody>
      </p:sp>
    </p:spTree>
    <p:extLst>
      <p:ext uri="{BB962C8B-B14F-4D97-AF65-F5344CB8AC3E}">
        <p14:creationId xmlns:p14="http://schemas.microsoft.com/office/powerpoint/2010/main" val="242147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C302DD-59AB-4F01-944B-00B064995261}"/>
              </a:ext>
            </a:extLst>
          </p:cNvPr>
          <p:cNvSpPr>
            <a:spLocks noGrp="1"/>
          </p:cNvSpPr>
          <p:nvPr>
            <p:ph idx="1"/>
          </p:nvPr>
        </p:nvSpPr>
        <p:spPr>
          <a:xfrm>
            <a:off x="826936" y="747422"/>
            <a:ext cx="10526864" cy="4556097"/>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 </a:t>
            </a:r>
          </a:p>
          <a:p>
            <a:r>
              <a:rPr lang="en-US" sz="2000" b="1" dirty="0"/>
              <a:t>Admin Panel:</a:t>
            </a:r>
            <a:endParaRPr lang="en-US" sz="2000" dirty="0"/>
          </a:p>
          <a:p>
            <a:r>
              <a:rPr lang="en-US" sz="2000" i="1" dirty="0"/>
              <a:t>Description:</a:t>
            </a:r>
            <a:r>
              <a:rPr lang="en-US" sz="2000" dirty="0"/>
              <a:t> Provides a backend interface for administrators to manage users, artworks, exhibitions, and overall site configuration.</a:t>
            </a:r>
          </a:p>
          <a:p>
            <a:r>
              <a:rPr lang="en-US" sz="2000" i="1" dirty="0"/>
              <a:t>Functionality:</a:t>
            </a:r>
            <a:r>
              <a:rPr lang="en-US" sz="2000" dirty="0"/>
              <a:t> Includes tools for content moderation, user management, and system configuration.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062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68A8E1-5D12-4EB0-9A71-12611CD75D25}"/>
              </a:ext>
            </a:extLst>
          </p:cNvPr>
          <p:cNvSpPr>
            <a:spLocks noGrp="1"/>
          </p:cNvSpPr>
          <p:nvPr>
            <p:ph idx="1"/>
          </p:nvPr>
        </p:nvSpPr>
        <p:spPr>
          <a:xfrm>
            <a:off x="803082" y="970059"/>
            <a:ext cx="10550718" cy="5206904"/>
          </a:xfrm>
        </p:spPr>
        <p:txBody>
          <a:bodyPr>
            <a:normAutofit/>
          </a:bodyPr>
          <a:lstStyle/>
          <a:p>
            <a:r>
              <a:rPr lang="en-US" sz="2000" dirty="0">
                <a:latin typeface="Times New Roman" panose="02020603050405020304" pitchFamily="18" charset="0"/>
                <a:cs typeface="Times New Roman" panose="02020603050405020304" pitchFamily="18" charset="0"/>
              </a:rPr>
              <a:t>Front End: </a:t>
            </a:r>
            <a:r>
              <a:rPr lang="en-IN" sz="2000" dirty="0">
                <a:latin typeface="Times New Roman" panose="02020603050405020304" pitchFamily="18" charset="0"/>
                <a:cs typeface="Times New Roman" panose="02020603050405020304" pitchFamily="18" charset="0"/>
              </a:rPr>
              <a:t>Html, CSS, and JavaScript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Back End: </a:t>
            </a:r>
            <a:r>
              <a:rPr lang="en-US" sz="2000" dirty="0" smtClean="0">
                <a:latin typeface="Times New Roman" panose="02020603050405020304" pitchFamily="18" charset="0"/>
                <a:cs typeface="Times New Roman" panose="02020603050405020304" pitchFamily="18" charset="0"/>
              </a:rPr>
              <a:t>PHP</a:t>
            </a:r>
          </a:p>
          <a:p>
            <a:r>
              <a:rPr lang="en-US" sz="2000" dirty="0" smtClean="0">
                <a:latin typeface="Times New Roman" panose="02020603050405020304" pitchFamily="18" charset="0"/>
                <a:cs typeface="Times New Roman" panose="02020603050405020304" pitchFamily="18" charset="0"/>
              </a:rPr>
              <a:t>Database:  </a:t>
            </a:r>
            <a:r>
              <a:rPr lang="en-US" sz="2000" dirty="0" err="1" smtClean="0">
                <a:latin typeface="Times New Roman" panose="02020603050405020304" pitchFamily="18" charset="0"/>
                <a:cs typeface="Times New Roman" panose="02020603050405020304" pitchFamily="18" charset="0"/>
              </a:rPr>
              <a:t>Mysql</a:t>
            </a:r>
            <a:endParaRPr lang="en-US" sz="2000" dirty="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263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85C7-FF80-4743-B7B5-27DFE235B114}"/>
              </a:ext>
            </a:extLst>
          </p:cNvPr>
          <p:cNvSpPr>
            <a:spLocks noGrp="1"/>
          </p:cNvSpPr>
          <p:nvPr>
            <p:ph type="title"/>
          </p:nvPr>
        </p:nvSpPr>
        <p:spPr>
          <a:xfrm>
            <a:off x="838200" y="365126"/>
            <a:ext cx="10515600" cy="700350"/>
          </a:xfrm>
        </p:spPr>
        <p:txBody>
          <a:bodyPr>
            <a:normAutofit/>
          </a:bodyPr>
          <a:lstStyle/>
          <a:p>
            <a:r>
              <a:rPr lang="en-IN" sz="2800"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Data Flow Diagram</a:t>
            </a:r>
          </a:p>
        </p:txBody>
      </p:sp>
      <p:sp>
        <p:nvSpPr>
          <p:cNvPr id="3" name="Content Placeholder 2">
            <a:extLst>
              <a:ext uri="{FF2B5EF4-FFF2-40B4-BE49-F238E27FC236}">
                <a16:creationId xmlns:a16="http://schemas.microsoft.com/office/drawing/2014/main" id="{2EF37841-3E8C-4D80-9A13-328AF3D57642}"/>
              </a:ext>
            </a:extLst>
          </p:cNvPr>
          <p:cNvSpPr>
            <a:spLocks noGrp="1"/>
          </p:cNvSpPr>
          <p:nvPr>
            <p:ph idx="1"/>
          </p:nvPr>
        </p:nvSpPr>
        <p:spPr>
          <a:xfrm>
            <a:off x="1121134" y="1367624"/>
            <a:ext cx="8277308" cy="4301655"/>
          </a:xfrm>
        </p:spPr>
        <p:txBody>
          <a:bodyPr>
            <a:normAutofit fontScale="92500" lnSpcReduction="20000"/>
          </a:bodyPr>
          <a:lstStyle/>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endParaRPr lang="en-IN" dirty="0"/>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Level 0</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053" y="1242651"/>
            <a:ext cx="8869013" cy="5172797"/>
          </a:xfrm>
          <a:prstGeom prst="rect">
            <a:avLst/>
          </a:prstGeom>
        </p:spPr>
      </p:pic>
    </p:spTree>
    <p:extLst>
      <p:ext uri="{BB962C8B-B14F-4D97-AF65-F5344CB8AC3E}">
        <p14:creationId xmlns:p14="http://schemas.microsoft.com/office/powerpoint/2010/main" val="2010970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813</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  Project Title: ART HUB-online Art gallery</vt:lpstr>
      <vt:lpstr>                             INTRODUCTION</vt:lpstr>
      <vt:lpstr>                PROBLEM STATEMENT</vt:lpstr>
      <vt:lpstr>PowerPoint Presentation</vt:lpstr>
      <vt:lpstr>PowerPoint Presentation</vt:lpstr>
      <vt:lpstr>PowerPoint Presentation</vt:lpstr>
      <vt:lpstr>PowerPoint Presentation</vt:lpstr>
      <vt:lpstr>PowerPoint Presentation</vt:lpstr>
      <vt:lpstr>                                   Data Flow Diagram</vt:lpstr>
      <vt:lpstr>PowerPoint Presentation</vt:lpstr>
      <vt:lpstr>PowerPoint Presentation</vt:lpstr>
      <vt:lpstr>                        SCREENSHOTS</vt:lpstr>
      <vt:lpstr>PowerPoint Presentation</vt:lpstr>
      <vt:lpstr>PowerPoint Presentation</vt:lpstr>
      <vt:lpstr>PowerPoint Presentation</vt:lpstr>
      <vt:lpstr>PowerPoint Presentation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Title: ART HUB-online Art gallery</dc:title>
  <cp:lastModifiedBy>USER</cp:lastModifiedBy>
  <cp:revision>11</cp:revision>
  <dcterms:modified xsi:type="dcterms:W3CDTF">2023-11-17T18:28:37Z</dcterms:modified>
</cp:coreProperties>
</file>