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1"/>
  </p:notesMasterIdLst>
  <p:sldIdLst>
    <p:sldId id="256" r:id="rId2"/>
    <p:sldId id="404" r:id="rId3"/>
    <p:sldId id="745" r:id="rId4"/>
    <p:sldId id="855" r:id="rId5"/>
    <p:sldId id="856" r:id="rId6"/>
    <p:sldId id="857" r:id="rId7"/>
    <p:sldId id="858" r:id="rId8"/>
    <p:sldId id="859" r:id="rId9"/>
    <p:sldId id="860" r:id="rId10"/>
    <p:sldId id="861" r:id="rId11"/>
    <p:sldId id="862" r:id="rId12"/>
    <p:sldId id="863" r:id="rId13"/>
    <p:sldId id="746" r:id="rId14"/>
    <p:sldId id="747" r:id="rId15"/>
    <p:sldId id="409" r:id="rId16"/>
    <p:sldId id="748" r:id="rId17"/>
    <p:sldId id="749" r:id="rId18"/>
    <p:sldId id="750" r:id="rId19"/>
    <p:sldId id="71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B42B-45D6-4867-BAAC-3D635044A7ED}" type="datetimeFigureOut">
              <a:rPr lang="en-IN" smtClean="0"/>
              <a:t>06-05-2022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56B3-733C-46CB-B2B1-6A7610AF46B6}" type="slidenum">
              <a:rPr lang="en-IN" smtClean="0"/>
              <a:t>‹#›</a:t>
            </a:fld>
            <a:endParaRPr lang="en-IN"/>
          </a:p>
        </p:txBody>
      </p:sp>
    </p:spTree>
    <p:extLst>
      <p:ext uri="{BB962C8B-B14F-4D97-AF65-F5344CB8AC3E}">
        <p14:creationId xmlns:p14="http://schemas.microsoft.com/office/powerpoint/2010/main" val="34663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t>5/6/2022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t>5/6/2022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t>5/6/2022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t>5/6/2022</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t>5/6/2022</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t>5/6/2022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5/6/2022</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08" y="965812"/>
            <a:ext cx="8947492" cy="4399818"/>
          </a:xfrm>
        </p:spPr>
        <p:txBody>
          <a:bodyPr>
            <a:normAutofit/>
          </a:bodyPr>
          <a:lstStyle/>
          <a:p>
            <a:r>
              <a:rPr lang="en-US" sz="2000" cap="none" baseline="30000" dirty="0">
                <a:solidFill>
                  <a:srgbClr val="FFFF00"/>
                </a:solidFill>
                <a:latin typeface="+mn-lt"/>
                <a:cs typeface="Trebuchet MS"/>
              </a:rPr>
              <a:t/>
            </a:r>
            <a:br>
              <a:rPr lang="en-US" sz="2000" cap="none" baseline="30000" dirty="0">
                <a:solidFill>
                  <a:srgbClr val="FFFF00"/>
                </a:solidFill>
                <a:latin typeface="+mn-lt"/>
                <a:cs typeface="Trebuchet MS"/>
              </a:rPr>
            </a:br>
            <a:r>
              <a:rPr lang="en-US" sz="2000" cap="none" baseline="30000" dirty="0">
                <a:latin typeface="+mn-lt"/>
                <a:cs typeface="Trebuchet MS"/>
              </a:rPr>
              <a:t/>
            </a:r>
            <a:br>
              <a:rPr lang="en-US" sz="2000" cap="none" baseline="30000" dirty="0">
                <a:latin typeface="+mn-lt"/>
                <a:cs typeface="Trebuchet MS"/>
              </a:rPr>
            </a:br>
            <a:r>
              <a:rPr lang="en-US" sz="2000" cap="none" baseline="30000" dirty="0" smtClean="0">
                <a:cs typeface="Trebuchet MS"/>
              </a:rPr>
              <a:t/>
            </a:r>
            <a:br>
              <a:rPr lang="en-US" sz="2000" cap="none" baseline="30000" dirty="0" smtClean="0">
                <a:cs typeface="Trebuchet MS"/>
              </a:rPr>
            </a:br>
            <a:r>
              <a:rPr lang="en-US" sz="2000" cap="none" baseline="30000" dirty="0">
                <a:solidFill>
                  <a:srgbClr val="FFFF00"/>
                </a:solidFill>
                <a:latin typeface="Trebuchet MS"/>
                <a:cs typeface="Trebuchet MS"/>
              </a:rPr>
              <a:t/>
            </a:r>
            <a:br>
              <a:rPr lang="en-US" sz="2000" cap="none" baseline="30000" dirty="0">
                <a:solidFill>
                  <a:srgbClr val="FFFF00"/>
                </a:solidFill>
                <a:latin typeface="Trebuchet MS"/>
                <a:cs typeface="Trebuchet MS"/>
              </a:rPr>
            </a:br>
            <a:r>
              <a:rPr lang="en-US" sz="2000" cap="none" baseline="30000" dirty="0" smtClean="0">
                <a:solidFill>
                  <a:srgbClr val="FFFF00"/>
                </a:solidFill>
                <a:latin typeface="Trebuchet MS"/>
                <a:cs typeface="Trebuchet MS"/>
              </a:rPr>
              <a:t/>
            </a:r>
            <a:br>
              <a:rPr lang="en-US" sz="2000" cap="none" baseline="30000" dirty="0" smtClean="0">
                <a:solidFill>
                  <a:srgbClr val="FFFF00"/>
                </a:solidFill>
                <a:latin typeface="Trebuchet MS"/>
                <a:cs typeface="Trebuchet MS"/>
              </a:rPr>
            </a:br>
            <a:endParaRPr lang="en-US" sz="2000" cap="none" baseline="30000" dirty="0">
              <a:solidFill>
                <a:srgbClr val="FFFF00"/>
              </a:solidFill>
              <a:latin typeface="Trebuchet MS"/>
              <a:cs typeface="Trebuchet MS"/>
            </a:endParaRPr>
          </a:p>
        </p:txBody>
      </p:sp>
      <p:sp>
        <p:nvSpPr>
          <p:cNvPr id="14" name="Rectangle 13">
            <a:extLst>
              <a:ext uri="{FF2B5EF4-FFF2-40B4-BE49-F238E27FC236}">
                <a16:creationId xmlns:a16="http://schemas.microsoft.com/office/drawing/2014/main" xmlns=""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sp>
        <p:nvSpPr>
          <p:cNvPr id="15" name="Rectangle 14">
            <a:extLst>
              <a:ext uri="{FF2B5EF4-FFF2-40B4-BE49-F238E27FC236}">
                <a16:creationId xmlns:a16="http://schemas.microsoft.com/office/drawing/2014/main" xmlns=""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a:t>
            </a:r>
            <a:r>
              <a:rPr lang="en-US" sz="2400" dirty="0" err="1" smtClean="0">
                <a:ln w="0"/>
                <a:effectLst>
                  <a:outerShdw blurRad="38100" dist="19050" dir="2700000" algn="tl" rotWithShape="0">
                    <a:schemeClr val="dk1">
                      <a:alpha val="40000"/>
                    </a:schemeClr>
                  </a:outerShdw>
                </a:effectLst>
              </a:rPr>
              <a:t>Dubey</a:t>
            </a:r>
            <a:endParaRPr lang="en-US" sz="2400" dirty="0">
              <a:ln w="0"/>
              <a:solidFill>
                <a:srgbClr val="FFFF00"/>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xmlns="" id="{CD6AB187-6CE5-4F7A-B9DE-DED37A7555B9}"/>
              </a:ext>
            </a:extLst>
          </p:cNvPr>
          <p:cNvSpPr/>
          <p:nvPr/>
        </p:nvSpPr>
        <p:spPr>
          <a:xfrm>
            <a:off x="196508" y="1856749"/>
            <a:ext cx="8885500" cy="3785652"/>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2400" dirty="0" smtClean="0">
                <a:solidFill>
                  <a:srgbClr val="FFFF00"/>
                </a:solidFill>
                <a:latin typeface="+mj-lt"/>
              </a:rPr>
              <a:t>TOPIC-</a:t>
            </a:r>
            <a:r>
              <a:rPr lang="en-IN" sz="2400" dirty="0"/>
              <a:t> Introduction to computer</a:t>
            </a:r>
            <a:endParaRPr lang="en-IN" sz="2400" dirty="0" smtClean="0">
              <a:latin typeface="+mj-lt"/>
            </a:endParaRPr>
          </a:p>
          <a:p>
            <a:endParaRPr lang="en-IN" sz="2400" dirty="0">
              <a:latin typeface="+mj-lt"/>
            </a:endParaRPr>
          </a:p>
          <a:p>
            <a:r>
              <a:rPr lang="en-US" sz="2400" dirty="0">
                <a:solidFill>
                  <a:srgbClr val="FFFF00"/>
                </a:solidFill>
                <a:latin typeface="+mj-lt"/>
              </a:rPr>
              <a:t>COURSE:</a:t>
            </a:r>
            <a:r>
              <a:rPr lang="en-US" sz="2400" dirty="0">
                <a:latin typeface="+mj-lt"/>
              </a:rPr>
              <a:t> </a:t>
            </a:r>
            <a:r>
              <a:rPr lang="en-US" sz="2400" dirty="0" smtClean="0">
                <a:latin typeface="+mj-lt"/>
              </a:rPr>
              <a:t>CCC Concepts</a:t>
            </a:r>
            <a:endParaRPr lang="en-IN" sz="2400" dirty="0" smtClean="0">
              <a:latin typeface="+mj-lt"/>
            </a:endParaRPr>
          </a:p>
          <a:p>
            <a:endParaRPr lang="en-IN" sz="2400" dirty="0">
              <a:latin typeface="+mj-lt"/>
            </a:endParaRPr>
          </a:p>
          <a:p>
            <a:r>
              <a:rPr lang="en-US" sz="2400" dirty="0" smtClean="0">
                <a:solidFill>
                  <a:srgbClr val="FFFF00"/>
                </a:solidFill>
                <a:latin typeface="+mj-lt"/>
              </a:rPr>
              <a:t>CHAPTER: 01 </a:t>
            </a:r>
            <a:r>
              <a:rPr lang="en-US" sz="2400" dirty="0">
                <a:latin typeface="+mj-lt"/>
              </a:rPr>
              <a:t>(</a:t>
            </a:r>
            <a:r>
              <a:rPr lang="en-IN" sz="2400" dirty="0">
                <a:latin typeface="+mj-lt"/>
              </a:rPr>
              <a:t>Introduction to computer) </a:t>
            </a:r>
            <a:r>
              <a:rPr lang="en-US" sz="2400" dirty="0">
                <a:latin typeface="+mj-lt"/>
              </a:rPr>
              <a:t> </a:t>
            </a:r>
            <a:endParaRPr lang="en-US" sz="2400" dirty="0">
              <a:solidFill>
                <a:srgbClr val="FFFF00"/>
              </a:solidFill>
              <a:latin typeface="+mj-lt"/>
            </a:endParaRPr>
          </a:p>
          <a:p>
            <a:endParaRPr lang="en-US" sz="2400" dirty="0" smtClean="0">
              <a:solidFill>
                <a:srgbClr val="FFFF00"/>
              </a:solidFill>
              <a:latin typeface="+mj-lt"/>
            </a:endParaRPr>
          </a:p>
          <a:p>
            <a:r>
              <a:rPr lang="en-US" sz="2400" dirty="0" smtClean="0">
                <a:solidFill>
                  <a:srgbClr val="FFFF00"/>
                </a:solidFill>
                <a:latin typeface="+mj-lt"/>
              </a:rPr>
              <a:t>DAY:  </a:t>
            </a:r>
            <a:r>
              <a:rPr lang="en-US" sz="2400" dirty="0" smtClean="0">
                <a:latin typeface="+mj-lt"/>
              </a:rPr>
              <a:t>01</a:t>
            </a:r>
            <a:endParaRPr lang="en-IN" sz="2400" dirty="0">
              <a:latin typeface="+mj-lt"/>
            </a:endParaRPr>
          </a:p>
          <a:p>
            <a:pPr algn="ctr"/>
            <a:endParaRPr lang="en-IN" sz="2800" dirty="0"/>
          </a:p>
          <a:p>
            <a:pPr algn="ctr"/>
            <a:endParaRPr lang="en-IN" sz="2800" dirty="0" smtClean="0"/>
          </a:p>
        </p:txBody>
      </p:sp>
      <p:pic>
        <p:nvPicPr>
          <p:cNvPr id="4" name="Picture 3">
            <a:extLst>
              <a:ext uri="{FF2B5EF4-FFF2-40B4-BE49-F238E27FC236}">
                <a16:creationId xmlns:a16="http://schemas.microsoft.com/office/drawing/2014/main" xmlns="" id="{9889C4F1-9187-49BB-9C0F-6C0CFD1726DA}"/>
              </a:ext>
            </a:extLst>
          </p:cNvPr>
          <p:cNvPicPr>
            <a:picLocks noChangeAspect="1"/>
          </p:cNvPicPr>
          <p:nvPr/>
        </p:nvPicPr>
        <p:blipFill>
          <a:blip r:embed="rId2"/>
          <a:stretch>
            <a:fillRect/>
          </a:stretch>
        </p:blipFill>
        <p:spPr>
          <a:xfrm>
            <a:off x="377662" y="289977"/>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3919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ortable Bluetooth Speakers LED Lights 6 Patterns Visual Wireless Speaker  4.1 HD Bass Powerful Sound Built-in Mic,AUX,Hands Free Home Outdoor Wireless  Bluetooth Speaker : Amazon.in: Electronics"/>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261055" y="3476625"/>
            <a:ext cx="3381375" cy="33813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b="1" dirty="0"/>
              <a:t>Wireless speakers</a:t>
            </a:r>
          </a:p>
        </p:txBody>
      </p:sp>
      <p:sp>
        <p:nvSpPr>
          <p:cNvPr id="5" name="Rectangle 4"/>
          <p:cNvSpPr/>
          <p:nvPr/>
        </p:nvSpPr>
        <p:spPr>
          <a:xfrm>
            <a:off x="509131" y="1664747"/>
            <a:ext cx="8151790" cy="2677656"/>
          </a:xfrm>
          <a:prstGeom prst="rect">
            <a:avLst/>
          </a:prstGeom>
        </p:spPr>
        <p:txBody>
          <a:bodyPr wrap="square">
            <a:spAutoFit/>
          </a:bodyPr>
          <a:lstStyle/>
          <a:p>
            <a:pPr algn="just"/>
            <a:r>
              <a:rPr lang="en-US" sz="2400" dirty="0"/>
              <a:t>Wireless speakers are loudspeakers that receive audio signals using radio frequency waves rather than over audio cables. A transmitter connected to the stereo system converts electrical signals to radio waves by sending alternating current through an antenna. The radio waves broadcast out from the antenna. An antenna and receiver on the wireless speaker detect the radio signal, and the receiver converts it into an electrical signal</a:t>
            </a:r>
          </a:p>
        </p:txBody>
      </p:sp>
    </p:spTree>
    <p:extLst>
      <p:ext uri="{BB962C8B-B14F-4D97-AF65-F5344CB8AC3E}">
        <p14:creationId xmlns:p14="http://schemas.microsoft.com/office/powerpoint/2010/main" val="80180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131" y="452887"/>
            <a:ext cx="8153400" cy="990600"/>
          </a:xfrm>
        </p:spPr>
        <p:txBody>
          <a:bodyPr>
            <a:normAutofit fontScale="90000"/>
          </a:bodyPr>
          <a:lstStyle/>
          <a:p>
            <a:r>
              <a:rPr lang="en-US" b="1" dirty="0" err="1"/>
              <a:t>Clocky</a:t>
            </a:r>
            <a:r>
              <a:rPr lang="en-US" b="1" dirty="0"/>
              <a:t> robotic alarm</a:t>
            </a:r>
            <a:br>
              <a:rPr lang="en-US" b="1" dirty="0"/>
            </a:br>
            <a:endParaRPr lang="en-US" dirty="0"/>
          </a:p>
        </p:txBody>
      </p:sp>
      <p:sp>
        <p:nvSpPr>
          <p:cNvPr id="3" name="Content Placeholder 2"/>
          <p:cNvSpPr>
            <a:spLocks noGrp="1"/>
          </p:cNvSpPr>
          <p:nvPr>
            <p:ph sz="quarter" idx="1"/>
          </p:nvPr>
        </p:nvSpPr>
        <p:spPr/>
        <p:txBody>
          <a:bodyPr>
            <a:normAutofit/>
          </a:bodyPr>
          <a:lstStyle/>
          <a:p>
            <a:pPr algn="just"/>
            <a:r>
              <a:rPr lang="en-US" sz="2400" dirty="0"/>
              <a:t>Have you felt the need for an alarm that can outsmart and wake you instantaneously? </a:t>
            </a:r>
            <a:r>
              <a:rPr lang="en-US" sz="2400" dirty="0" err="1"/>
              <a:t>Clocky</a:t>
            </a:r>
            <a:r>
              <a:rPr lang="en-US" sz="2400" dirty="0"/>
              <a:t> will make you run around the room before you can turn it off. This smart alarm clock runs away and hides as it continues to beep until you get off your bed. You can no longer snooze and go back to bed. </a:t>
            </a:r>
            <a:r>
              <a:rPr lang="en-US" sz="2400" dirty="0" err="1"/>
              <a:t>Clocky</a:t>
            </a:r>
            <a:r>
              <a:rPr lang="en-US" sz="2400" dirty="0"/>
              <a:t> will ensure you never oversleep again</a:t>
            </a:r>
          </a:p>
        </p:txBody>
      </p:sp>
      <p:pic>
        <p:nvPicPr>
          <p:cNvPr id="7170" name="Picture 2" descr="Clocky Robotic Ala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5071" y="4341201"/>
            <a:ext cx="3128093" cy="225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20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70140"/>
            <a:ext cx="8153400" cy="990600"/>
          </a:xfrm>
        </p:spPr>
        <p:txBody>
          <a:bodyPr>
            <a:normAutofit fontScale="90000"/>
          </a:bodyPr>
          <a:lstStyle/>
          <a:p>
            <a:r>
              <a:rPr lang="en-US" b="1" dirty="0"/>
              <a:t>Solar-powered path light</a:t>
            </a:r>
            <a:br>
              <a:rPr lang="en-US" b="1" dirty="0"/>
            </a:br>
            <a:endParaRPr lang="en-US" dirty="0"/>
          </a:p>
        </p:txBody>
      </p:sp>
      <p:pic>
        <p:nvPicPr>
          <p:cNvPr id="8194" name="Picture 2" descr="Solar powered light 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598" y="385036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2648" y="1582818"/>
            <a:ext cx="8289812" cy="2267544"/>
          </a:xfrm>
          <a:prstGeom prst="rect">
            <a:avLst/>
          </a:prstGeom>
        </p:spPr>
        <p:txBody>
          <a:bodyPr wrap="square">
            <a:spAutoFit/>
          </a:bodyPr>
          <a:lstStyle/>
          <a:p>
            <a:pPr algn="just">
              <a:lnSpc>
                <a:spcPct val="150000"/>
              </a:lnSpc>
            </a:pPr>
            <a:r>
              <a:rPr lang="en-US" sz="1600" dirty="0">
                <a:solidFill>
                  <a:srgbClr val="212529"/>
                </a:solidFill>
                <a:latin typeface="Georgia" panose="02040502050405020303" pitchFamily="18" charset="0"/>
              </a:rPr>
              <a:t>Solar-powered LED path lights are an ideal eco-solution for your garden. They are powered by solar energy and do not require any wiring or electricity. You can conserve energy and save money on your electricity bills with this smart technology that uses solar energy to illuminate your garden. These lights automatically turn on at dusk and off at dawn. You will never have to worry about a dark garden or a patio when you are away from home by installing these energy efficient lights</a:t>
            </a:r>
            <a:endParaRPr lang="en-US" sz="1600" dirty="0"/>
          </a:p>
        </p:txBody>
      </p:sp>
    </p:spTree>
    <p:extLst>
      <p:ext uri="{BB962C8B-B14F-4D97-AF65-F5344CB8AC3E}">
        <p14:creationId xmlns:p14="http://schemas.microsoft.com/office/powerpoint/2010/main" val="1208519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40744"/>
            <a:ext cx="8153400" cy="990600"/>
          </a:xfrm>
        </p:spPr>
        <p:txBody>
          <a:bodyPr>
            <a:normAutofit fontScale="90000"/>
          </a:bodyPr>
          <a:lstStyle/>
          <a:p>
            <a:r>
              <a:rPr lang="en-US" b="1" dirty="0" smtClean="0"/>
              <a:t>History </a:t>
            </a:r>
            <a:r>
              <a:rPr lang="en-US" b="1" dirty="0"/>
              <a:t>of Computer</a:t>
            </a:r>
            <a:r>
              <a:rPr lang="en-US" dirty="0"/>
              <a:t/>
            </a:r>
            <a:br>
              <a:rPr lang="en-US" dirty="0"/>
            </a:br>
            <a:endParaRPr lang="en-US" dirty="0"/>
          </a:p>
        </p:txBody>
      </p:sp>
      <p:sp>
        <p:nvSpPr>
          <p:cNvPr id="3" name="Content Placeholder 2"/>
          <p:cNvSpPr>
            <a:spLocks noGrp="1"/>
          </p:cNvSpPr>
          <p:nvPr>
            <p:ph sz="quarter" idx="1"/>
          </p:nvPr>
        </p:nvSpPr>
        <p:spPr>
          <a:xfrm>
            <a:off x="612648" y="1600199"/>
            <a:ext cx="8153400" cy="5111151"/>
          </a:xfrm>
        </p:spPr>
        <p:txBody>
          <a:bodyPr>
            <a:normAutofit fontScale="77500" lnSpcReduction="20000"/>
          </a:bodyPr>
          <a:lstStyle/>
          <a:p>
            <a:r>
              <a:rPr lang="en-US" dirty="0"/>
              <a:t>The term 'Computer' was first introduced in 1640 and referred to as 'one who calculates'. It was derived from the Latin word '</a:t>
            </a:r>
            <a:r>
              <a:rPr lang="en-US" dirty="0" err="1"/>
              <a:t>computare</a:t>
            </a:r>
            <a:r>
              <a:rPr lang="en-US" dirty="0"/>
              <a:t>', which meant 'to calculate'. In 1897, it was known as the 'calculating machine'. Later in 1945, the term 'computer' was introduced as 'programmable digital electronic computer, which is now called a 'computer'.</a:t>
            </a:r>
          </a:p>
          <a:p>
            <a:r>
              <a:rPr lang="en-US" dirty="0"/>
              <a:t>When the computers were introduced, they were large and could fill an entire room. Some computers were operated using large-sized vacuum tubes. In 1833, </a:t>
            </a:r>
            <a:r>
              <a:rPr lang="en-US" b="1" dirty="0"/>
              <a:t>Charles Babbage</a:t>
            </a:r>
            <a:r>
              <a:rPr lang="en-US" dirty="0"/>
              <a:t> (known as the father of the computer) invented an early calculator, which was named as the '</a:t>
            </a:r>
            <a:r>
              <a:rPr lang="en-US" b="1" dirty="0"/>
              <a:t>difference engine</a:t>
            </a:r>
            <a:r>
              <a:rPr lang="en-US" dirty="0"/>
              <a:t>'. Later in 1837, he introduced the first mechanical, general-purpose computer '</a:t>
            </a:r>
            <a:r>
              <a:rPr lang="en-US" b="1" dirty="0"/>
              <a:t>Analytical Engine'</a:t>
            </a:r>
            <a:r>
              <a:rPr lang="en-US" dirty="0"/>
              <a:t>. Over time, computers became powerful in performance and small in size.</a:t>
            </a:r>
          </a:p>
          <a:p>
            <a:r>
              <a:rPr lang="en-US" dirty="0"/>
              <a:t>The first counting device was used by the primitive people. They used sticks, stones and bones ass counting tools. As human mind and technology improved with time more computing devices were developed. Some of the popular computing devices starting with the first to recent ones are described below;</a:t>
            </a:r>
          </a:p>
          <a:p>
            <a:endParaRPr lang="en-US" dirty="0"/>
          </a:p>
        </p:txBody>
      </p:sp>
    </p:spTree>
    <p:extLst>
      <p:ext uri="{BB962C8B-B14F-4D97-AF65-F5344CB8AC3E}">
        <p14:creationId xmlns:p14="http://schemas.microsoft.com/office/powerpoint/2010/main" val="156311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35634"/>
            <a:ext cx="8153400" cy="990600"/>
          </a:xfrm>
        </p:spPr>
        <p:txBody>
          <a:bodyPr>
            <a:normAutofit fontScale="90000"/>
          </a:bodyPr>
          <a:lstStyle/>
          <a:p>
            <a:r>
              <a:rPr lang="en-US" dirty="0" smtClean="0"/>
              <a:t>First </a:t>
            </a:r>
            <a:r>
              <a:rPr lang="en-US" dirty="0"/>
              <a:t>computer </a:t>
            </a:r>
            <a:r>
              <a:rPr lang="en-US" dirty="0" smtClean="0"/>
              <a:t>Abacus</a:t>
            </a:r>
            <a:r>
              <a:rPr lang="en-US" dirty="0"/>
              <a:t/>
            </a:r>
            <a:br>
              <a:rPr lang="en-US" dirty="0"/>
            </a:br>
            <a:endParaRPr lang="en-US" dirty="0"/>
          </a:p>
        </p:txBody>
      </p:sp>
      <p:sp>
        <p:nvSpPr>
          <p:cNvPr id="3" name="Content Placeholder 2"/>
          <p:cNvSpPr>
            <a:spLocks noGrp="1"/>
          </p:cNvSpPr>
          <p:nvPr>
            <p:ph sz="quarter" idx="1"/>
          </p:nvPr>
        </p:nvSpPr>
        <p:spPr>
          <a:xfrm>
            <a:off x="612648" y="1600200"/>
            <a:ext cx="8153400" cy="4495800"/>
          </a:xfrm>
        </p:spPr>
        <p:txBody>
          <a:bodyPr>
            <a:normAutofit/>
          </a:bodyPr>
          <a:lstStyle/>
          <a:p>
            <a:pPr algn="just"/>
            <a:r>
              <a:rPr lang="en-US" sz="2400" dirty="0"/>
              <a:t>The history of computer begins with the birth of abacus which is believed to be the first computer. It is said that Chinese invented Abacus around 4,000 years ago.</a:t>
            </a:r>
          </a:p>
          <a:p>
            <a:pPr algn="just"/>
            <a:r>
              <a:rPr lang="en-US" sz="2400" dirty="0"/>
              <a:t>It was a wooden rack which has metal rods with beads mounted on them. The beads were moved by the abacus operator according to some rules to perform arithmetic calculations. Abacus is still used in some countries like China, Russia and Japan. An image of this tool is shown below;</a:t>
            </a:r>
          </a:p>
        </p:txBody>
      </p:sp>
      <p:pic>
        <p:nvPicPr>
          <p:cNvPr id="7" name="Picture 6" descr="Computer Abacus 1"/>
          <p:cNvPicPr/>
          <p:nvPr/>
        </p:nvPicPr>
        <p:blipFill>
          <a:blip r:embed="rId2" cstate="print"/>
          <a:srcRect/>
          <a:stretch>
            <a:fillRect/>
          </a:stretch>
        </p:blipFill>
        <p:spPr bwMode="auto">
          <a:xfrm>
            <a:off x="3570179" y="4728204"/>
            <a:ext cx="2451059" cy="1965894"/>
          </a:xfrm>
          <a:prstGeom prst="rect">
            <a:avLst/>
          </a:prstGeom>
          <a:noFill/>
          <a:ln w="9525">
            <a:noFill/>
            <a:miter lim="800000"/>
            <a:headEnd/>
            <a:tailEnd/>
          </a:ln>
        </p:spPr>
      </p:pic>
    </p:spTree>
    <p:extLst>
      <p:ext uri="{BB962C8B-B14F-4D97-AF65-F5344CB8AC3E}">
        <p14:creationId xmlns:p14="http://schemas.microsoft.com/office/powerpoint/2010/main" val="226957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smtClean="0">
                <a:solidFill>
                  <a:schemeClr val="tx1"/>
                </a:solidFill>
              </a:rPr>
              <a:t>Types of Computer</a:t>
            </a:r>
            <a:endParaRPr lang="en-IN" dirty="0">
              <a:solidFill>
                <a:schemeClr val="tx1"/>
              </a:solidFill>
            </a:endParaRPr>
          </a:p>
        </p:txBody>
      </p:sp>
      <p:sp>
        <p:nvSpPr>
          <p:cNvPr id="3" name="Content Placeholder 2"/>
          <p:cNvSpPr>
            <a:spLocks noGrp="1"/>
          </p:cNvSpPr>
          <p:nvPr>
            <p:ph sz="quarter" idx="1"/>
          </p:nvPr>
        </p:nvSpPr>
        <p:spPr/>
        <p:txBody>
          <a:bodyPr>
            <a:normAutofit/>
          </a:bodyPr>
          <a:lstStyle/>
          <a:p>
            <a:pPr marL="0" indent="0" algn="just">
              <a:buNone/>
            </a:pPr>
            <a:r>
              <a:rPr lang="en-IN" dirty="0" smtClean="0"/>
              <a:t>1. </a:t>
            </a:r>
            <a:r>
              <a:rPr lang="en-IN" dirty="0" err="1" smtClean="0"/>
              <a:t>Analog</a:t>
            </a:r>
            <a:r>
              <a:rPr lang="en-IN" dirty="0" smtClean="0"/>
              <a:t> </a:t>
            </a:r>
            <a:r>
              <a:rPr lang="en-IN" dirty="0"/>
              <a:t>Computer:</a:t>
            </a:r>
          </a:p>
          <a:p>
            <a:pPr marL="0" indent="0" algn="just">
              <a:buNone/>
            </a:pPr>
            <a:endParaRPr lang="en-IN" dirty="0"/>
          </a:p>
          <a:p>
            <a:pPr marL="0" indent="0" algn="just">
              <a:buNone/>
            </a:pPr>
            <a:r>
              <a:rPr lang="en-IN" dirty="0" smtClean="0"/>
              <a:t>2. Digital </a:t>
            </a:r>
            <a:r>
              <a:rPr lang="en-IN" dirty="0"/>
              <a:t>Computer</a:t>
            </a:r>
          </a:p>
          <a:p>
            <a:pPr algn="just"/>
            <a:endParaRPr lang="en-IN" dirty="0"/>
          </a:p>
          <a:p>
            <a:pPr marL="0" lvl="0" indent="0" algn="just">
              <a:buNone/>
            </a:pPr>
            <a:r>
              <a:rPr lang="en-IN" dirty="0" smtClean="0"/>
              <a:t>3</a:t>
            </a:r>
            <a:r>
              <a:rPr lang="en-IN" dirty="0">
                <a:solidFill>
                  <a:schemeClr val="tx1">
                    <a:lumMod val="95000"/>
                    <a:lumOff val="5000"/>
                  </a:schemeClr>
                </a:solidFill>
              </a:rPr>
              <a:t>. </a:t>
            </a:r>
            <a:r>
              <a:rPr lang="en-US" dirty="0">
                <a:solidFill>
                  <a:schemeClr val="tx1">
                    <a:lumMod val="95000"/>
                    <a:lumOff val="5000"/>
                  </a:schemeClr>
                </a:solidFill>
              </a:rPr>
              <a:t>Hybrid </a:t>
            </a:r>
            <a:r>
              <a:rPr lang="en-US" dirty="0" smtClean="0">
                <a:solidFill>
                  <a:schemeClr val="tx1">
                    <a:lumMod val="95000"/>
                    <a:lumOff val="5000"/>
                  </a:schemeClr>
                </a:solidFill>
              </a:rPr>
              <a:t>Computer</a:t>
            </a:r>
            <a:endParaRPr lang="en-US" dirty="0">
              <a:solidFill>
                <a:schemeClr val="tx1">
                  <a:lumMod val="95000"/>
                  <a:lumOff val="5000"/>
                </a:schemeClr>
              </a:solidFill>
            </a:endParaRPr>
          </a:p>
          <a:p>
            <a:pPr marL="0" indent="0" algn="just">
              <a:buNone/>
            </a:pPr>
            <a:r>
              <a:rPr lang="en-IN" dirty="0"/>
              <a:t> </a:t>
            </a:r>
          </a:p>
          <a:p>
            <a:pPr marL="0" indent="0">
              <a:buNone/>
            </a:pPr>
            <a:endParaRPr lang="en-IN" dirty="0"/>
          </a:p>
        </p:txBody>
      </p:sp>
      <p:pic>
        <p:nvPicPr>
          <p:cNvPr id="1026" name="Picture 2" descr="Presentatio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96" y="1732962"/>
            <a:ext cx="2570671" cy="19300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C anatomy – SheKn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389" y="4104510"/>
            <a:ext cx="2856860" cy="18045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615796" y="4043980"/>
            <a:ext cx="1749197" cy="369332"/>
          </a:xfrm>
          <a:prstGeom prst="rect">
            <a:avLst/>
          </a:prstGeom>
        </p:spPr>
        <p:txBody>
          <a:bodyPr wrap="none">
            <a:spAutoFit/>
          </a:bodyPr>
          <a:lstStyle/>
          <a:p>
            <a:r>
              <a:rPr lang="en-IN" dirty="0"/>
              <a:t>Digital Computer</a:t>
            </a:r>
          </a:p>
        </p:txBody>
      </p:sp>
      <p:pic>
        <p:nvPicPr>
          <p:cNvPr id="2050" name="Picture 2" descr="File:Paz-petrol-station-computer-december-2015-jabotinsky-ramat-gan.jpg -  Wikimedia 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620" y="4932453"/>
            <a:ext cx="3051026" cy="171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115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Analogue computers</a:t>
            </a:r>
          </a:p>
        </p:txBody>
      </p:sp>
      <p:sp>
        <p:nvSpPr>
          <p:cNvPr id="3" name="Content Placeholder 2"/>
          <p:cNvSpPr>
            <a:spLocks noGrp="1"/>
          </p:cNvSpPr>
          <p:nvPr>
            <p:ph sz="quarter" idx="1"/>
          </p:nvPr>
        </p:nvSpPr>
        <p:spPr/>
        <p:txBody>
          <a:bodyPr>
            <a:normAutofit fontScale="92500" lnSpcReduction="20000"/>
          </a:bodyPr>
          <a:lstStyle/>
          <a:p>
            <a:r>
              <a:rPr lang="en-US" dirty="0"/>
              <a:t>Analogue computers are designed to </a:t>
            </a:r>
            <a:r>
              <a:rPr lang="en-US" b="1" i="1" dirty="0"/>
              <a:t>process analogue data</a:t>
            </a:r>
            <a:r>
              <a:rPr lang="en-US" dirty="0"/>
              <a:t>. Analogue data is continuous data that changes continuously and cannot have discrete values. We can say that analogue computers are used where we don't need exact values always such as speed, temperature, pressure and current.</a:t>
            </a:r>
          </a:p>
          <a:p>
            <a:r>
              <a:rPr lang="en-US" dirty="0"/>
              <a:t>Analogue computers directly accept the data from the measuring device without first converting it into numbers and codes. They measure the continuous changes in physical quantity and generally render output as a reading on a dial or scale. </a:t>
            </a:r>
            <a:r>
              <a:rPr lang="en-US" b="1" i="1" dirty="0"/>
              <a:t>Speedometer</a:t>
            </a:r>
            <a:r>
              <a:rPr lang="en-US" dirty="0"/>
              <a:t> and </a:t>
            </a:r>
            <a:r>
              <a:rPr lang="en-US" b="1" i="1" dirty="0"/>
              <a:t>mercury thermometer</a:t>
            </a:r>
            <a:r>
              <a:rPr lang="en-US" dirty="0"/>
              <a:t> are examples of analogue computers.</a:t>
            </a:r>
          </a:p>
          <a:p>
            <a:endParaRPr lang="en-US" dirty="0"/>
          </a:p>
        </p:txBody>
      </p:sp>
    </p:spTree>
    <p:extLst>
      <p:ext uri="{BB962C8B-B14F-4D97-AF65-F5344CB8AC3E}">
        <p14:creationId xmlns:p14="http://schemas.microsoft.com/office/powerpoint/2010/main" val="128268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a:t>
            </a:r>
            <a:r>
              <a:rPr lang="en-US" dirty="0" smtClean="0"/>
              <a:t>computers</a:t>
            </a:r>
            <a:endParaRPr lang="en-US" dirty="0"/>
          </a:p>
        </p:txBody>
      </p:sp>
      <p:sp>
        <p:nvSpPr>
          <p:cNvPr id="3" name="Content Placeholder 2"/>
          <p:cNvSpPr>
            <a:spLocks noGrp="1"/>
          </p:cNvSpPr>
          <p:nvPr>
            <p:ph sz="quarter" idx="1"/>
          </p:nvPr>
        </p:nvSpPr>
        <p:spPr/>
        <p:txBody>
          <a:bodyPr/>
          <a:lstStyle/>
          <a:p>
            <a:r>
              <a:rPr lang="en-US" dirty="0"/>
              <a:t>Digital computer is designed to perform calculations and logical operations at high speed. It accepts the raw data as input in the form of digits or binary numbers (0 and 1) and processes it with programs stored in its memory to produce the output. All modern computers like laptops, desktops including smartphones that we use at home or office are digital computers.</a:t>
            </a:r>
          </a:p>
          <a:p>
            <a:endParaRPr lang="en-US" dirty="0"/>
          </a:p>
        </p:txBody>
      </p:sp>
    </p:spTree>
    <p:extLst>
      <p:ext uri="{BB962C8B-B14F-4D97-AF65-F5344CB8AC3E}">
        <p14:creationId xmlns:p14="http://schemas.microsoft.com/office/powerpoint/2010/main" val="2908262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computer</a:t>
            </a:r>
          </a:p>
        </p:txBody>
      </p:sp>
      <p:sp>
        <p:nvSpPr>
          <p:cNvPr id="3" name="Content Placeholder 2"/>
          <p:cNvSpPr>
            <a:spLocks noGrp="1"/>
          </p:cNvSpPr>
          <p:nvPr>
            <p:ph sz="quarter" idx="1"/>
          </p:nvPr>
        </p:nvSpPr>
        <p:spPr>
          <a:xfrm>
            <a:off x="612648" y="1600199"/>
            <a:ext cx="8153400" cy="5145657"/>
          </a:xfrm>
        </p:spPr>
        <p:txBody>
          <a:bodyPr>
            <a:normAutofit fontScale="92500"/>
          </a:bodyPr>
          <a:lstStyle/>
          <a:p>
            <a:pPr>
              <a:lnSpc>
                <a:spcPct val="110000"/>
              </a:lnSpc>
            </a:pPr>
            <a:r>
              <a:rPr lang="en-US" dirty="0"/>
              <a:t>Hybrid computer has features of both analogue and digital computer. It is </a:t>
            </a:r>
            <a:r>
              <a:rPr lang="en-US" b="1" i="1" dirty="0"/>
              <a:t>fast like an analogue</a:t>
            </a:r>
            <a:r>
              <a:rPr lang="en-US" dirty="0"/>
              <a:t> computer and has memory and </a:t>
            </a:r>
            <a:r>
              <a:rPr lang="en-US" b="1" i="1" dirty="0"/>
              <a:t>accuracy like digital computers</a:t>
            </a:r>
            <a:r>
              <a:rPr lang="en-US" dirty="0"/>
              <a:t>. It can process both continuous and discrete data. It accepts analogue signals and convert them into digital form before processing. So, it is widely used in specialized applications where both analogue and digital data is processed. For example, a processor is used in petrol pumps that converts the measurements of fuel flow into quantity and price. Similarly, they are used in airplanes, hospitals, and scientific applications.</a:t>
            </a:r>
          </a:p>
          <a:p>
            <a:endParaRPr lang="en-US" dirty="0"/>
          </a:p>
        </p:txBody>
      </p:sp>
    </p:spTree>
    <p:extLst>
      <p:ext uri="{BB962C8B-B14F-4D97-AF65-F5344CB8AC3E}">
        <p14:creationId xmlns:p14="http://schemas.microsoft.com/office/powerpoint/2010/main" val="3963689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a16="http://schemas.microsoft.com/office/drawing/2014/main" xmlns="" id="{9889C4F1-9187-49BB-9C0F-6C0CFD1726DA}"/>
              </a:ext>
            </a:extLst>
          </p:cNvPr>
          <p:cNvPicPr>
            <a:picLocks noChangeAspect="1"/>
          </p:cNvPicPr>
          <p:nvPr/>
        </p:nvPicPr>
        <p:blipFill>
          <a:blip r:embed="rId2"/>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xmlns="" id="{CD6AB187-6CE5-4F7A-B9DE-DED37A7555B9}"/>
              </a:ext>
            </a:extLst>
          </p:cNvPr>
          <p:cNvSpPr/>
          <p:nvPr/>
        </p:nvSpPr>
        <p:spPr>
          <a:xfrm>
            <a:off x="1706132" y="1995020"/>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9600" dirty="0" smtClean="0">
                <a:solidFill>
                  <a:srgbClr val="FFFF00"/>
                </a:solidFill>
                <a:latin typeface="+mj-lt"/>
              </a:rPr>
              <a:t>Thank You</a:t>
            </a:r>
            <a:r>
              <a:rPr lang="en-US" sz="9600" dirty="0">
                <a:solidFill>
                  <a:srgbClr val="FFFF00"/>
                </a:solidFill>
                <a:latin typeface="+mj-lt"/>
              </a:rPr>
              <a:t/>
            </a:r>
            <a:br>
              <a:rPr lang="en-US" sz="9600" dirty="0">
                <a:solidFill>
                  <a:srgbClr val="FFFF00"/>
                </a:solidFill>
                <a:latin typeface="+mj-lt"/>
              </a:rPr>
            </a:br>
            <a:endParaRPr lang="en-IN" sz="9600" dirty="0">
              <a:solidFill>
                <a:srgbClr val="FFFF00"/>
              </a:solidFill>
              <a:latin typeface="+mj-lt"/>
            </a:endParaRPr>
          </a:p>
          <a:p>
            <a:pPr algn="ctr"/>
            <a:endParaRPr lang="en-IN" sz="2800" dirty="0"/>
          </a:p>
          <a:p>
            <a:pPr algn="ctr"/>
            <a:endParaRPr lang="en-IN" sz="2800" dirty="0" smtClean="0"/>
          </a:p>
        </p:txBody>
      </p:sp>
      <p:sp>
        <p:nvSpPr>
          <p:cNvPr id="6" name="Rectangle 5">
            <a:extLst>
              <a:ext uri="{FF2B5EF4-FFF2-40B4-BE49-F238E27FC236}">
                <a16:creationId xmlns:a16="http://schemas.microsoft.com/office/drawing/2014/main" xmlns=""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a:t>
            </a:r>
            <a:r>
              <a:rPr lang="en-US" sz="2400" smtClean="0">
                <a:ln w="0"/>
                <a:effectLst>
                  <a:outerShdw blurRad="38100" dist="19050" dir="2700000" algn="tl" rotWithShape="0">
                    <a:schemeClr val="dk1">
                      <a:alpha val="40000"/>
                    </a:schemeClr>
                  </a:outerShdw>
                </a:effectLst>
              </a:rPr>
              <a:t>Dubey</a:t>
            </a: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6867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 to computer </a:t>
            </a:r>
            <a:endParaRPr lang="en-IN" dirty="0"/>
          </a:p>
        </p:txBody>
      </p:sp>
      <p:sp>
        <p:nvSpPr>
          <p:cNvPr id="3" name="Content Placeholder 2"/>
          <p:cNvSpPr>
            <a:spLocks noGrp="1"/>
          </p:cNvSpPr>
          <p:nvPr>
            <p:ph sz="quarter" idx="1"/>
          </p:nvPr>
        </p:nvSpPr>
        <p:spPr>
          <a:xfrm>
            <a:off x="380010" y="1816101"/>
            <a:ext cx="8386038" cy="1634706"/>
          </a:xfrm>
        </p:spPr>
        <p:txBody>
          <a:bodyPr>
            <a:normAutofit fontScale="85000" lnSpcReduction="20000"/>
          </a:bodyPr>
          <a:lstStyle/>
          <a:p>
            <a:pPr marL="0" indent="0" algn="just">
              <a:buNone/>
            </a:pPr>
            <a:r>
              <a:rPr lang="en-US" dirty="0"/>
              <a:t>A </a:t>
            </a:r>
            <a:r>
              <a:rPr lang="en-US" b="1" dirty="0"/>
              <a:t>computer</a:t>
            </a:r>
            <a:r>
              <a:rPr lang="en-US" dirty="0"/>
              <a:t> is an electronic device, operating under the control of instructions stored in its own memory that can accept data (input), process the data according to specified rules, produce information (output), and store the information for future </a:t>
            </a:r>
            <a:r>
              <a:rPr lang="en-US" dirty="0" smtClean="0"/>
              <a:t>uses. </a:t>
            </a:r>
            <a:r>
              <a:rPr lang="en-US" dirty="0"/>
              <a:t>Any kind of </a:t>
            </a:r>
            <a:r>
              <a:rPr lang="en-US" b="1" dirty="0"/>
              <a:t>computers</a:t>
            </a:r>
            <a:r>
              <a:rPr lang="en-US" dirty="0"/>
              <a:t> consists of HARDWARE AND SOFTWARE.</a:t>
            </a:r>
            <a:endParaRPr lang="en-IN" b="1" dirty="0"/>
          </a:p>
          <a:p>
            <a:endParaRPr lang="en-IN" dirty="0" smtClean="0"/>
          </a:p>
          <a:p>
            <a:endParaRPr lang="en-IN" dirty="0"/>
          </a:p>
          <a:p>
            <a:endParaRPr lang="en-IN" dirty="0" smtClean="0"/>
          </a:p>
          <a:p>
            <a:endParaRPr lang="en-IN" dirty="0"/>
          </a:p>
          <a:p>
            <a:endParaRPr lang="en-IN" dirty="0"/>
          </a:p>
          <a:p>
            <a:endParaRPr lang="en-IN" dirty="0"/>
          </a:p>
          <a:p>
            <a:endParaRPr lang="en-IN" dirty="0"/>
          </a:p>
        </p:txBody>
      </p:sp>
      <p:sp>
        <p:nvSpPr>
          <p:cNvPr id="4" name="Rectangle 1"/>
          <p:cNvSpPr>
            <a:spLocks noChangeArrowheads="1"/>
          </p:cNvSpPr>
          <p:nvPr/>
        </p:nvSpPr>
        <p:spPr bwMode="auto">
          <a:xfrm>
            <a:off x="492369" y="3638787"/>
            <a:ext cx="8273679" cy="265836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hi-IN" sz="1800" b="0" i="0" u="none" strike="noStrike" cap="none" normalizeH="0" baseline="0" dirty="0" smtClean="0">
                <a:ln>
                  <a:noFill/>
                </a:ln>
                <a:solidFill>
                  <a:srgbClr val="222222"/>
                </a:solidFill>
                <a:effectLst/>
                <a:latin typeface="inherit"/>
                <a:cs typeface="Mangal"/>
              </a:rPr>
              <a:t>एक कंप्यूटर एक इलेक्ट्रॉनिक उपकरण है, जो अपनी स्मृति में संग्रहीत निर्देशों के नियंत्रण में काम कर रहा है जो डेटा (इनपुट) को स्वीकार कर सकता है, निर्दिष्ट नियमों के अनुसार डेटा को संसाधित कर सकता है, जानकारी (आउटपुट) का उत्पादन कर सकता है, और भविष्य के उपयोगों के लिए जानकारी संग्रहीत कर सकता है। किसी भी प्रकार के कंप्यूटर में हार्डवेयर और सॉफ़्टवेयर होते हैं।</a:t>
            </a:r>
            <a:r>
              <a:rPr kumimoji="0" lang="hi-IN" sz="600" b="0" i="0" u="none" strike="noStrike" cap="none" normalizeH="0" baseline="0" dirty="0" smtClean="0">
                <a:ln>
                  <a:noFill/>
                </a:ln>
                <a:solidFill>
                  <a:schemeClr val="tx1"/>
                </a:solidFill>
                <a:effectLst/>
                <a:cs typeface="Mangal"/>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7411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18381"/>
            <a:ext cx="8153400" cy="990600"/>
          </a:xfrm>
        </p:spPr>
        <p:txBody>
          <a:bodyPr>
            <a:normAutofit fontScale="90000"/>
          </a:bodyPr>
          <a:lstStyle/>
          <a:p>
            <a:r>
              <a:rPr lang="en-US" b="1" dirty="0"/>
              <a:t>Characteristics of Computer</a:t>
            </a:r>
            <a:r>
              <a:rPr lang="en-US" dirty="0"/>
              <a:t/>
            </a:r>
            <a:br>
              <a:rPr lang="en-US" dirty="0"/>
            </a:br>
            <a:endParaRPr lang="en-US" dirty="0"/>
          </a:p>
        </p:txBody>
      </p:sp>
      <p:sp>
        <p:nvSpPr>
          <p:cNvPr id="3" name="Content Placeholder 2"/>
          <p:cNvSpPr>
            <a:spLocks noGrp="1"/>
          </p:cNvSpPr>
          <p:nvPr>
            <p:ph sz="quarter" idx="1"/>
          </p:nvPr>
        </p:nvSpPr>
        <p:spPr>
          <a:xfrm>
            <a:off x="612648" y="1600200"/>
            <a:ext cx="8153400" cy="5257800"/>
          </a:xfrm>
        </p:spPr>
        <p:txBody>
          <a:bodyPr>
            <a:normAutofit fontScale="47500" lnSpcReduction="20000"/>
          </a:bodyPr>
          <a:lstStyle/>
          <a:p>
            <a:r>
              <a:rPr lang="en-US" sz="3400" dirty="0"/>
              <a:t>The essential characteristics of the computer make it such an important part of human lives. Let's understand the basic characteristics of computers:</a:t>
            </a:r>
          </a:p>
          <a:p>
            <a:r>
              <a:rPr lang="en-US" sz="3400" b="1" dirty="0"/>
              <a:t>Speed</a:t>
            </a:r>
            <a:r>
              <a:rPr lang="en-US" sz="3400" dirty="0"/>
              <a:t>: Computers are a high-speed electronic machine. They can carry around 3-4 million instruction per second. Even advanced computers can handle trillions of instructions per second, cutting down the time to perform any digital tasks.</a:t>
            </a:r>
          </a:p>
          <a:p>
            <a:r>
              <a:rPr lang="en-US" sz="3400" b="1" dirty="0"/>
              <a:t>Accuracy</a:t>
            </a:r>
            <a:r>
              <a:rPr lang="en-US" sz="3400" dirty="0"/>
              <a:t>: Computers are also known for their accurate performance. They can complete the given jobs at almost 100% accuracy. Although errors may occur in computers, they are usually caused by incorrect input, incorrect instructions, or bugs in chips. All of these are human errors.</a:t>
            </a:r>
          </a:p>
          <a:p>
            <a:r>
              <a:rPr lang="en-US" sz="3400" b="1" dirty="0"/>
              <a:t>Storage Capacity</a:t>
            </a:r>
            <a:r>
              <a:rPr lang="en-US" sz="3400" dirty="0"/>
              <a:t>: Computers can easily store a massive size of data. Modern computers come inbuilt with high storage features compared to older days. Additional data can be stored on secondary devices like external hard disks, or flash memory, etc. Due to incredible speed, data can be retrieved from storage in no time.</a:t>
            </a:r>
          </a:p>
          <a:p>
            <a:r>
              <a:rPr lang="en-US" sz="3400" b="1" dirty="0"/>
              <a:t>Reliability</a:t>
            </a:r>
            <a:r>
              <a:rPr lang="en-US" sz="3400" dirty="0"/>
              <a:t>: Computers are reliable and consistent; they can process the same tasks any number of times without throwing any error. Computers </a:t>
            </a:r>
            <a:r>
              <a:rPr lang="en-US" sz="3400" dirty="0" err="1"/>
              <a:t>don'st</a:t>
            </a:r>
            <a:r>
              <a:rPr lang="en-US" sz="3400" dirty="0"/>
              <a:t> get tired like humans, so they are superior to perform rule-based, repetitive tasks.</a:t>
            </a:r>
          </a:p>
          <a:p>
            <a:r>
              <a:rPr lang="en-US" sz="3400" b="1" dirty="0"/>
              <a:t>Versatility</a:t>
            </a:r>
            <a:r>
              <a:rPr lang="en-US" sz="3400" dirty="0"/>
              <a:t>: The variety of tasks that a computer can perform are almost infinite. That means computers can perform different tasks back to back without making errors; they are no longer just a computing machine. For one moment, a </a:t>
            </a:r>
          </a:p>
          <a:p>
            <a:r>
              <a:rPr lang="en-US" sz="3400" dirty="0"/>
              <a:t>computer can be used to perform data entry tasks or ticket booking, and the very next moment, it can be used for complex mathematical calculations or continuous astronomical observations, etc.</a:t>
            </a:r>
          </a:p>
          <a:p>
            <a:endParaRPr lang="en-US" dirty="0"/>
          </a:p>
        </p:txBody>
      </p:sp>
    </p:spTree>
    <p:extLst>
      <p:ext uri="{BB962C8B-B14F-4D97-AF65-F5344CB8AC3E}">
        <p14:creationId xmlns:p14="http://schemas.microsoft.com/office/powerpoint/2010/main" val="310625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Latest IT Gadgets</a:t>
            </a:r>
            <a:endParaRPr lang="en-US" b="1" dirty="0"/>
          </a:p>
        </p:txBody>
      </p:sp>
      <p:sp>
        <p:nvSpPr>
          <p:cNvPr id="4" name="Rectangle 3"/>
          <p:cNvSpPr/>
          <p:nvPr/>
        </p:nvSpPr>
        <p:spPr>
          <a:xfrm>
            <a:off x="612648" y="1612988"/>
            <a:ext cx="8289812" cy="5262979"/>
          </a:xfrm>
          <a:prstGeom prst="rect">
            <a:avLst/>
          </a:prstGeom>
        </p:spPr>
        <p:txBody>
          <a:bodyPr wrap="square">
            <a:spAutoFit/>
          </a:bodyPr>
          <a:lstStyle/>
          <a:p>
            <a:pPr algn="just"/>
            <a:r>
              <a:rPr lang="en-US" sz="2400" dirty="0" smtClean="0"/>
              <a:t>A gadget is a small tool or device that has a specific useful purpose and function Gadget tend to be more unusual or cleverly designed then normal technology. A gadget make our life comfortable and also saves our time and money. </a:t>
            </a:r>
          </a:p>
          <a:p>
            <a:pPr algn="just"/>
            <a:endParaRPr lang="en-US" sz="2400" dirty="0"/>
          </a:p>
          <a:p>
            <a:pPr marL="457200" indent="-457200" algn="just">
              <a:buAutoNum type="arabicPeriod"/>
            </a:pPr>
            <a:r>
              <a:rPr lang="en-US" sz="2400" dirty="0" smtClean="0"/>
              <a:t>Smart Watch</a:t>
            </a:r>
          </a:p>
          <a:p>
            <a:pPr marL="457200" indent="-457200" algn="just">
              <a:buAutoNum type="arabicPeriod"/>
            </a:pPr>
            <a:r>
              <a:rPr lang="en-US" sz="2400" dirty="0" smtClean="0"/>
              <a:t>Google Glass</a:t>
            </a:r>
          </a:p>
          <a:p>
            <a:pPr marL="457200" indent="-457200" algn="just">
              <a:buAutoNum type="arabicPeriod"/>
            </a:pPr>
            <a:r>
              <a:rPr lang="en-US" sz="2400" dirty="0" smtClean="0"/>
              <a:t>Drone Camera</a:t>
            </a:r>
          </a:p>
          <a:p>
            <a:pPr marL="457200" indent="-457200" algn="just">
              <a:buAutoNum type="arabicPeriod"/>
            </a:pPr>
            <a:r>
              <a:rPr lang="en-US" sz="2400" dirty="0" smtClean="0"/>
              <a:t>Pen with Camera</a:t>
            </a:r>
          </a:p>
          <a:p>
            <a:pPr marL="457200" indent="-457200" algn="just">
              <a:buAutoNum type="arabicPeriod"/>
            </a:pPr>
            <a:r>
              <a:rPr lang="en-US" sz="2400" dirty="0"/>
              <a:t>Robot vacuum </a:t>
            </a:r>
            <a:r>
              <a:rPr lang="en-US" sz="2400" dirty="0" smtClean="0"/>
              <a:t>cleaners</a:t>
            </a:r>
          </a:p>
          <a:p>
            <a:pPr marL="457200" indent="-457200" algn="just">
              <a:buAutoNum type="arabicPeriod"/>
            </a:pPr>
            <a:r>
              <a:rPr lang="en-US" sz="2400" dirty="0"/>
              <a:t>Wireless </a:t>
            </a:r>
            <a:r>
              <a:rPr lang="en-US" sz="2400" dirty="0" smtClean="0"/>
              <a:t>speakers</a:t>
            </a:r>
          </a:p>
          <a:p>
            <a:pPr marL="457200" indent="-457200" algn="just">
              <a:buAutoNum type="arabicPeriod"/>
            </a:pPr>
            <a:r>
              <a:rPr lang="en-US" sz="2400" dirty="0" err="1"/>
              <a:t>Clocky</a:t>
            </a:r>
            <a:r>
              <a:rPr lang="en-US" sz="2400" dirty="0"/>
              <a:t> robotic </a:t>
            </a:r>
            <a:r>
              <a:rPr lang="en-US" sz="2400" dirty="0" smtClean="0"/>
              <a:t>alarm</a:t>
            </a:r>
          </a:p>
          <a:p>
            <a:pPr marL="457200" indent="-457200">
              <a:buAutoNum type="arabicPeriod"/>
            </a:pPr>
            <a:r>
              <a:rPr lang="en-US" sz="2400" dirty="0"/>
              <a:t>Solar-powered path light</a:t>
            </a:r>
            <a:br>
              <a:rPr lang="en-US" sz="2400" dirty="0"/>
            </a:br>
            <a:r>
              <a:rPr lang="en-US" sz="2400" dirty="0" smtClean="0"/>
              <a:t>  </a:t>
            </a:r>
            <a:endParaRPr lang="en-US" sz="2400" dirty="0"/>
          </a:p>
        </p:txBody>
      </p:sp>
    </p:spTree>
    <p:extLst>
      <p:ext uri="{BB962C8B-B14F-4D97-AF65-F5344CB8AC3E}">
        <p14:creationId xmlns:p14="http://schemas.microsoft.com/office/powerpoint/2010/main" val="130177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Smart Watch</a:t>
            </a:r>
            <a:endParaRPr lang="en-US" b="1" dirty="0"/>
          </a:p>
        </p:txBody>
      </p:sp>
      <p:sp>
        <p:nvSpPr>
          <p:cNvPr id="3" name="Content Placeholder 2"/>
          <p:cNvSpPr>
            <a:spLocks noGrp="1"/>
          </p:cNvSpPr>
          <p:nvPr>
            <p:ph sz="quarter" idx="1"/>
          </p:nvPr>
        </p:nvSpPr>
        <p:spPr/>
        <p:txBody>
          <a:bodyPr/>
          <a:lstStyle/>
          <a:p>
            <a:pPr algn="just"/>
            <a:r>
              <a:rPr lang="en-US" dirty="0"/>
              <a:t>A </a:t>
            </a:r>
            <a:r>
              <a:rPr lang="en-US" dirty="0" smtClean="0"/>
              <a:t>smart watch </a:t>
            </a:r>
            <a:r>
              <a:rPr lang="en-US" dirty="0"/>
              <a:t>is a wearable computer in the form of a watch; modern </a:t>
            </a:r>
            <a:r>
              <a:rPr lang="en-US" dirty="0" smtClean="0"/>
              <a:t>smart watches </a:t>
            </a:r>
            <a:r>
              <a:rPr lang="en-US" dirty="0"/>
              <a:t>provide a local touchscreen interface for daily use, while an associated smartphone app provides for management and </a:t>
            </a:r>
            <a:r>
              <a:rPr lang="en-US" dirty="0" smtClean="0"/>
              <a:t>telemetry.</a:t>
            </a:r>
            <a:endParaRPr lang="en-US" dirty="0"/>
          </a:p>
        </p:txBody>
      </p:sp>
      <p:pic>
        <p:nvPicPr>
          <p:cNvPr id="1026" name="Picture 2" descr="screen screen touch watch Big sale - OFF 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974" y="4010145"/>
            <a:ext cx="2786332" cy="278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2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78766"/>
            <a:ext cx="8153400" cy="990600"/>
          </a:xfrm>
        </p:spPr>
        <p:txBody>
          <a:bodyPr>
            <a:normAutofit fontScale="90000"/>
          </a:bodyPr>
          <a:lstStyle/>
          <a:p>
            <a:r>
              <a:rPr lang="en-US" b="1" dirty="0"/>
              <a:t>Google Glass</a:t>
            </a:r>
            <a:br>
              <a:rPr lang="en-US" b="1" dirty="0"/>
            </a:br>
            <a:endParaRPr lang="en-US" b="1" dirty="0"/>
          </a:p>
        </p:txBody>
      </p:sp>
      <p:sp>
        <p:nvSpPr>
          <p:cNvPr id="3" name="Content Placeholder 2"/>
          <p:cNvSpPr>
            <a:spLocks noGrp="1"/>
          </p:cNvSpPr>
          <p:nvPr>
            <p:ph sz="quarter" idx="1"/>
          </p:nvPr>
        </p:nvSpPr>
        <p:spPr/>
        <p:txBody>
          <a:bodyPr>
            <a:normAutofit/>
          </a:bodyPr>
          <a:lstStyle/>
          <a:p>
            <a:pPr algn="just"/>
            <a:r>
              <a:rPr lang="en-US" sz="2400" dirty="0"/>
              <a:t>Google Glass is </a:t>
            </a:r>
            <a:r>
              <a:rPr lang="en-US" sz="2400" b="1" dirty="0"/>
              <a:t>a wearable, voice- and motion-controlled Android device that resembles a pair of eyeglasses and displays information directly in the user's field of vision</a:t>
            </a:r>
            <a:r>
              <a:rPr lang="en-US" sz="2400" dirty="0"/>
              <a:t>. Google Glass offers an augmented reality experience by using visual, audio and location-based inputs to provide relevant information</a:t>
            </a:r>
          </a:p>
        </p:txBody>
      </p:sp>
      <p:pic>
        <p:nvPicPr>
          <p:cNvPr id="2050" name="Picture 2" descr="The Internet of Things: A Look Into The Social Implications of Google Glass  - Inquiries Jour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266093" y="3991856"/>
            <a:ext cx="5577012" cy="278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68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61513"/>
            <a:ext cx="8153400" cy="990600"/>
          </a:xfrm>
        </p:spPr>
        <p:txBody>
          <a:bodyPr>
            <a:normAutofit fontScale="90000"/>
          </a:bodyPr>
          <a:lstStyle/>
          <a:p>
            <a:r>
              <a:rPr lang="en-US" b="1" dirty="0"/>
              <a:t>Drone Camera</a:t>
            </a:r>
            <a:br>
              <a:rPr lang="en-US" b="1" dirty="0"/>
            </a:br>
            <a:endParaRPr lang="en-US" b="1" dirty="0"/>
          </a:p>
        </p:txBody>
      </p:sp>
      <p:sp>
        <p:nvSpPr>
          <p:cNvPr id="4" name="Rectangle 3"/>
          <p:cNvSpPr/>
          <p:nvPr/>
        </p:nvSpPr>
        <p:spPr>
          <a:xfrm>
            <a:off x="535815" y="1584725"/>
            <a:ext cx="8307065" cy="1754326"/>
          </a:xfrm>
          <a:prstGeom prst="rect">
            <a:avLst/>
          </a:prstGeom>
        </p:spPr>
        <p:txBody>
          <a:bodyPr wrap="square">
            <a:spAutoFit/>
          </a:bodyPr>
          <a:lstStyle/>
          <a:p>
            <a:pPr algn="just">
              <a:lnSpc>
                <a:spcPct val="150000"/>
              </a:lnSpc>
            </a:pPr>
            <a:r>
              <a:rPr lang="en-US" dirty="0">
                <a:solidFill>
                  <a:srgbClr val="202124"/>
                </a:solidFill>
                <a:latin typeface="arial" panose="020B0604020202020204" pitchFamily="34" charset="0"/>
              </a:rPr>
              <a:t>Drone cameras are just </a:t>
            </a:r>
            <a:r>
              <a:rPr lang="en-US" b="1" dirty="0">
                <a:solidFill>
                  <a:srgbClr val="202124"/>
                </a:solidFill>
                <a:latin typeface="arial" panose="020B0604020202020204" pitchFamily="34" charset="0"/>
              </a:rPr>
              <a:t>regular cameras, only smaller, that are designed to work on a drone</a:t>
            </a:r>
            <a:r>
              <a:rPr lang="en-US" dirty="0">
                <a:solidFill>
                  <a:srgbClr val="202124"/>
                </a:solidFill>
                <a:latin typeface="arial" panose="020B0604020202020204" pitchFamily="34" charset="0"/>
              </a:rPr>
              <a:t>. Most of the work drones carry out include taking photographs, recording videos, and carrying various payloads necessary to the work at hand. All you need to do is select a camera drone that suits your needs</a:t>
            </a:r>
            <a:endParaRPr lang="en-US" dirty="0"/>
          </a:p>
        </p:txBody>
      </p:sp>
      <p:pic>
        <p:nvPicPr>
          <p:cNvPr id="3074" name="Picture 2" descr="dron Off 59% - www.seyidoglugida.com.t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522" y="3449590"/>
            <a:ext cx="3002968" cy="300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50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9151"/>
            <a:ext cx="8153400" cy="990600"/>
          </a:xfrm>
        </p:spPr>
        <p:txBody>
          <a:bodyPr>
            <a:normAutofit fontScale="90000"/>
          </a:bodyPr>
          <a:lstStyle/>
          <a:p>
            <a:r>
              <a:rPr lang="en-US" b="1" dirty="0"/>
              <a:t>Pen with Camera</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400" dirty="0"/>
              <a:t>Simply put, a spy pen is an ordinary pen. Still, an ideal one with a hidden digital camera concealed inside allows the user to take a covert video, often with the pen placed in a shirt pocket or held in hand. It's the best pen camera that can be taken anywhere because of its portability, mainly for spy purposes</a:t>
            </a:r>
          </a:p>
        </p:txBody>
      </p:sp>
      <p:pic>
        <p:nvPicPr>
          <p:cNvPr id="4098" name="Picture 2" descr="Pen Camera – Digi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756" y="3657601"/>
            <a:ext cx="3056493" cy="310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70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Robotic </a:t>
            </a:r>
            <a:r>
              <a:rPr lang="en-US" b="1" dirty="0"/>
              <a:t>vacuum cleaner</a:t>
            </a:r>
          </a:p>
        </p:txBody>
      </p:sp>
      <p:sp>
        <p:nvSpPr>
          <p:cNvPr id="3" name="Content Placeholder 2"/>
          <p:cNvSpPr>
            <a:spLocks noGrp="1"/>
          </p:cNvSpPr>
          <p:nvPr>
            <p:ph sz="quarter" idx="1"/>
          </p:nvPr>
        </p:nvSpPr>
        <p:spPr/>
        <p:txBody>
          <a:bodyPr>
            <a:normAutofit/>
          </a:bodyPr>
          <a:lstStyle/>
          <a:p>
            <a:pPr algn="just"/>
            <a:r>
              <a:rPr lang="en-US" sz="2400" dirty="0"/>
              <a:t>A robotic vacuum cleaner, sometimes called a </a:t>
            </a:r>
            <a:r>
              <a:rPr lang="en-US" sz="2400" dirty="0" err="1"/>
              <a:t>robovac</a:t>
            </a:r>
            <a:r>
              <a:rPr lang="en-US" sz="2400" dirty="0"/>
              <a:t> or a Roomba as a generic trademark, is an autonomous robotic vacuum cleaner which has a limited vacuum floor cleaning system combined with sensors and robotic drives with programmable controllers and cleaning routines</a:t>
            </a:r>
          </a:p>
        </p:txBody>
      </p:sp>
      <p:pic>
        <p:nvPicPr>
          <p:cNvPr id="5122" name="Picture 2" descr="This triple-eye LiDARs robot vacuum cleaner uses advanced AI to navigate  and clean your home - Yanko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780" y="3508946"/>
            <a:ext cx="4421929" cy="308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89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4037</TotalTime>
  <Words>1110</Words>
  <Application>Microsoft Office PowerPoint</Application>
  <PresentationFormat>On-screen Show (4:3)</PresentationFormat>
  <Paragraphs>80</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Arabic Typesetting</vt:lpstr>
      <vt:lpstr>Arial</vt:lpstr>
      <vt:lpstr>Arial</vt:lpstr>
      <vt:lpstr>Calibri</vt:lpstr>
      <vt:lpstr>Georgia</vt:lpstr>
      <vt:lpstr>inherit</vt:lpstr>
      <vt:lpstr>Mangal</vt:lpstr>
      <vt:lpstr>Trebuchet MS</vt:lpstr>
      <vt:lpstr>Tw Cen MT</vt:lpstr>
      <vt:lpstr>Wingdings</vt:lpstr>
      <vt:lpstr>Wingdings 2</vt:lpstr>
      <vt:lpstr>Median</vt:lpstr>
      <vt:lpstr>     </vt:lpstr>
      <vt:lpstr>Introduction to computer </vt:lpstr>
      <vt:lpstr>Characteristics of Computer </vt:lpstr>
      <vt:lpstr>Latest IT Gadgets</vt:lpstr>
      <vt:lpstr>Smart Watch</vt:lpstr>
      <vt:lpstr>Google Glass </vt:lpstr>
      <vt:lpstr>Drone Camera </vt:lpstr>
      <vt:lpstr>Pen with Camera </vt:lpstr>
      <vt:lpstr>Robotic vacuum cleaner</vt:lpstr>
      <vt:lpstr>Wireless speakers</vt:lpstr>
      <vt:lpstr>Clocky robotic alarm </vt:lpstr>
      <vt:lpstr>Solar-powered path light </vt:lpstr>
      <vt:lpstr>History of Computer </vt:lpstr>
      <vt:lpstr>First computer Abacus </vt:lpstr>
      <vt:lpstr>Types of Computer</vt:lpstr>
      <vt:lpstr>Analogue computers</vt:lpstr>
      <vt:lpstr>Digital computers</vt:lpstr>
      <vt:lpstr>Hybrid computer</vt:lpstr>
      <vt:lpstr>PowerPoint Presentation</vt:lpstr>
    </vt:vector>
  </TitlesOfParts>
  <Company>University of California, Merced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NIELIT HARIDWAR</dc:creator>
  <cp:lastModifiedBy>HP</cp:lastModifiedBy>
  <cp:revision>593</cp:revision>
  <dcterms:created xsi:type="dcterms:W3CDTF">2012-06-13T19:20:26Z</dcterms:created>
  <dcterms:modified xsi:type="dcterms:W3CDTF">2022-05-06T14:57:33Z</dcterms:modified>
</cp:coreProperties>
</file>