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1.jpg" ContentType="image/jpg"/>
  <Override PartName="/ppt/media/image13.jpg" ContentType="image/jpg"/>
  <Override PartName="/ppt/media/image15.jpg" ContentType="image/jpg"/>
  <Override PartName="/ppt/media/image17.jpg" ContentType="image/jpg"/>
  <Override PartName="/ppt/media/image21.jpg" ContentType="image/jpg"/>
  <Override PartName="/ppt/media/image25.jpg" ContentType="image/jpg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43" r:id="rId22"/>
    <p:sldId id="744" r:id="rId23"/>
    <p:sldId id="745" r:id="rId24"/>
    <p:sldId id="740" r:id="rId25"/>
    <p:sldId id="741" r:id="rId26"/>
    <p:sldId id="742" r:id="rId27"/>
    <p:sldId id="746" r:id="rId28"/>
    <p:sldId id="71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08" y="965812"/>
            <a:ext cx="8947492" cy="4399818"/>
          </a:xfrm>
        </p:spPr>
        <p:txBody>
          <a:bodyPr>
            <a:normAutofit/>
          </a:bodyPr>
          <a:lstStyle/>
          <a:p>
            <a: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</a:br>
            <a:r>
              <a:rPr lang="en-US" sz="2000" cap="none" baseline="30000" dirty="0">
                <a:latin typeface="+mn-lt"/>
                <a:cs typeface="Trebuchet MS"/>
              </a:rPr>
              <a:t/>
            </a:r>
            <a:br>
              <a:rPr lang="en-US" sz="2000" cap="none" baseline="30000" dirty="0">
                <a:latin typeface="+mn-lt"/>
                <a:cs typeface="Trebuchet MS"/>
              </a:rPr>
            </a:br>
            <a:r>
              <a:rPr lang="en-US" sz="2000" cap="none" baseline="30000" dirty="0" smtClean="0">
                <a:cs typeface="Trebuchet MS"/>
              </a:rPr>
              <a:t/>
            </a:r>
            <a:br>
              <a:rPr lang="en-US" sz="2000" cap="none" baseline="30000" dirty="0" smtClean="0">
                <a:cs typeface="Trebuchet MS"/>
              </a:rPr>
            </a:br>
            <a: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</a:br>
            <a: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</a:br>
            <a:endParaRPr lang="en-US" sz="20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:Anjali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Dhingan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96508" y="1856749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smtClean="0">
                <a:latin typeface="+mj-lt"/>
              </a:rPr>
              <a:t>Operating System </a:t>
            </a:r>
          </a:p>
          <a:p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 Concept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01 </a:t>
            </a:r>
            <a:r>
              <a:rPr lang="en-US" sz="2400" dirty="0" smtClean="0">
                <a:latin typeface="+mj-lt"/>
              </a:rPr>
              <a:t>(</a:t>
            </a:r>
            <a:r>
              <a:rPr lang="en-IN" sz="2400" dirty="0" smtClean="0">
                <a:latin typeface="+mj-lt"/>
              </a:rPr>
              <a:t>Operating System)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DAY: </a:t>
            </a:r>
            <a:r>
              <a:rPr lang="en-IN" sz="2400" dirty="0" smtClean="0">
                <a:latin typeface="+mj-lt"/>
              </a:rPr>
              <a:t>10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2" y="289977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39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3113532" y="1600200"/>
            <a:ext cx="5774055" cy="5257800"/>
            <a:chOff x="3113532" y="1819655"/>
            <a:chExt cx="5774055" cy="485330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3532" y="1819655"/>
              <a:ext cx="5323332" cy="4788408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5864" y="2555747"/>
              <a:ext cx="2196084" cy="46024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290822" y="2577845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927098" y="0"/>
                  </a:moveTo>
                  <a:lnTo>
                    <a:pt x="1927098" y="88773"/>
                  </a:lnTo>
                  <a:lnTo>
                    <a:pt x="0" y="88773"/>
                  </a:lnTo>
                  <a:lnTo>
                    <a:pt x="0" y="266318"/>
                  </a:lnTo>
                  <a:lnTo>
                    <a:pt x="1927098" y="266318"/>
                  </a:lnTo>
                  <a:lnTo>
                    <a:pt x="1927098" y="355091"/>
                  </a:lnTo>
                  <a:lnTo>
                    <a:pt x="2104643" y="177545"/>
                  </a:lnTo>
                  <a:lnTo>
                    <a:pt x="19270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290822" y="2577845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0" y="88773"/>
                  </a:moveTo>
                  <a:lnTo>
                    <a:pt x="1927098" y="88773"/>
                  </a:lnTo>
                  <a:lnTo>
                    <a:pt x="1927098" y="0"/>
                  </a:lnTo>
                  <a:lnTo>
                    <a:pt x="2104643" y="177545"/>
                  </a:lnTo>
                  <a:lnTo>
                    <a:pt x="1927098" y="355091"/>
                  </a:lnTo>
                  <a:lnTo>
                    <a:pt x="1927098" y="266318"/>
                  </a:lnTo>
                  <a:lnTo>
                    <a:pt x="0" y="266318"/>
                  </a:lnTo>
                  <a:lnTo>
                    <a:pt x="0" y="88773"/>
                  </a:lnTo>
                  <a:close/>
                </a:path>
              </a:pathLst>
            </a:custGeom>
            <a:ln w="1066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81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5" name="object 2"/>
          <p:cNvGrpSpPr/>
          <p:nvPr/>
        </p:nvGrpSpPr>
        <p:grpSpPr>
          <a:xfrm>
            <a:off x="612648" y="1630679"/>
            <a:ext cx="7228840" cy="5131308"/>
            <a:chOff x="612648" y="1630678"/>
            <a:chExt cx="7228840" cy="5131435"/>
          </a:xfrm>
        </p:grpSpPr>
        <p:pic>
          <p:nvPicPr>
            <p:cNvPr id="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630678"/>
              <a:ext cx="7228332" cy="5131308"/>
            </a:xfrm>
            <a:prstGeom prst="rect">
              <a:avLst/>
            </a:prstGeom>
          </p:spPr>
        </p:pic>
        <p:pic>
          <p:nvPicPr>
            <p:cNvPr id="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4292" y="4687823"/>
              <a:ext cx="2132075" cy="908304"/>
            </a:xfrm>
            <a:prstGeom prst="rect">
              <a:avLst/>
            </a:prstGeom>
          </p:spPr>
        </p:pic>
        <p:sp>
          <p:nvSpPr>
            <p:cNvPr id="8" name="object 5"/>
            <p:cNvSpPr/>
            <p:nvPr/>
          </p:nvSpPr>
          <p:spPr>
            <a:xfrm>
              <a:off x="5430393" y="4703826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90" h="812164">
                  <a:moveTo>
                    <a:pt x="1989328" y="0"/>
                  </a:moveTo>
                  <a:lnTo>
                    <a:pt x="144272" y="557149"/>
                  </a:lnTo>
                  <a:lnTo>
                    <a:pt x="118618" y="472186"/>
                  </a:lnTo>
                  <a:lnTo>
                    <a:pt x="0" y="693547"/>
                  </a:lnTo>
                  <a:lnTo>
                    <a:pt x="221361" y="812165"/>
                  </a:lnTo>
                  <a:lnTo>
                    <a:pt x="195707" y="727202"/>
                  </a:lnTo>
                  <a:lnTo>
                    <a:pt x="2040636" y="170053"/>
                  </a:lnTo>
                  <a:lnTo>
                    <a:pt x="19893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5430393" y="4703826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90" h="812164">
                  <a:moveTo>
                    <a:pt x="2040636" y="170053"/>
                  </a:moveTo>
                  <a:lnTo>
                    <a:pt x="195707" y="727202"/>
                  </a:lnTo>
                  <a:lnTo>
                    <a:pt x="221361" y="812165"/>
                  </a:lnTo>
                  <a:lnTo>
                    <a:pt x="0" y="693547"/>
                  </a:lnTo>
                  <a:lnTo>
                    <a:pt x="118618" y="472186"/>
                  </a:lnTo>
                  <a:lnTo>
                    <a:pt x="144272" y="557149"/>
                  </a:lnTo>
                  <a:lnTo>
                    <a:pt x="1989328" y="0"/>
                  </a:lnTo>
                  <a:lnTo>
                    <a:pt x="2040636" y="170053"/>
                  </a:lnTo>
                  <a:close/>
                </a:path>
              </a:pathLst>
            </a:custGeom>
            <a:ln w="99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193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734311"/>
            <a:ext cx="8274684" cy="4940935"/>
            <a:chOff x="612648" y="1734311"/>
            <a:chExt cx="8274684" cy="494093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734311"/>
              <a:ext cx="8013192" cy="4940808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9851" y="2470403"/>
              <a:ext cx="2133600" cy="908303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196842" y="2486913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89" h="812164">
                  <a:moveTo>
                    <a:pt x="1989328" y="0"/>
                  </a:moveTo>
                  <a:lnTo>
                    <a:pt x="144272" y="557149"/>
                  </a:lnTo>
                  <a:lnTo>
                    <a:pt x="118618" y="472059"/>
                  </a:lnTo>
                  <a:lnTo>
                    <a:pt x="0" y="693420"/>
                  </a:lnTo>
                  <a:lnTo>
                    <a:pt x="221234" y="812038"/>
                  </a:lnTo>
                  <a:lnTo>
                    <a:pt x="195580" y="727075"/>
                  </a:lnTo>
                  <a:lnTo>
                    <a:pt x="2040636" y="169925"/>
                  </a:lnTo>
                  <a:lnTo>
                    <a:pt x="19893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196842" y="2486913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89" h="812164">
                  <a:moveTo>
                    <a:pt x="2040636" y="169925"/>
                  </a:moveTo>
                  <a:lnTo>
                    <a:pt x="195580" y="727075"/>
                  </a:lnTo>
                  <a:lnTo>
                    <a:pt x="221234" y="812038"/>
                  </a:lnTo>
                  <a:lnTo>
                    <a:pt x="0" y="693420"/>
                  </a:lnTo>
                  <a:lnTo>
                    <a:pt x="118618" y="472059"/>
                  </a:lnTo>
                  <a:lnTo>
                    <a:pt x="144272" y="557149"/>
                  </a:lnTo>
                  <a:lnTo>
                    <a:pt x="1989328" y="0"/>
                  </a:lnTo>
                  <a:lnTo>
                    <a:pt x="2040636" y="169925"/>
                  </a:lnTo>
                  <a:close/>
                </a:path>
              </a:pathLst>
            </a:custGeom>
            <a:ln w="99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71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664206"/>
            <a:ext cx="8274684" cy="5137785"/>
            <a:chOff x="612648" y="1664206"/>
            <a:chExt cx="8274684" cy="513778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664206"/>
              <a:ext cx="8031480" cy="5137404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004" y="3195827"/>
              <a:ext cx="2132076" cy="906780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3506724" y="3211449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89" h="812164">
                  <a:moveTo>
                    <a:pt x="1989327" y="0"/>
                  </a:moveTo>
                  <a:lnTo>
                    <a:pt x="144272" y="557149"/>
                  </a:lnTo>
                  <a:lnTo>
                    <a:pt x="118617" y="472186"/>
                  </a:lnTo>
                  <a:lnTo>
                    <a:pt x="0" y="693546"/>
                  </a:lnTo>
                  <a:lnTo>
                    <a:pt x="221234" y="812164"/>
                  </a:lnTo>
                  <a:lnTo>
                    <a:pt x="195579" y="727201"/>
                  </a:lnTo>
                  <a:lnTo>
                    <a:pt x="2040636" y="170052"/>
                  </a:lnTo>
                  <a:lnTo>
                    <a:pt x="19893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506724" y="3211449"/>
              <a:ext cx="2040889" cy="812165"/>
            </a:xfrm>
            <a:custGeom>
              <a:avLst/>
              <a:gdLst/>
              <a:ahLst/>
              <a:cxnLst/>
              <a:rect l="l" t="t" r="r" b="b"/>
              <a:pathLst>
                <a:path w="2040889" h="812164">
                  <a:moveTo>
                    <a:pt x="2040636" y="170052"/>
                  </a:moveTo>
                  <a:lnTo>
                    <a:pt x="195579" y="727201"/>
                  </a:lnTo>
                  <a:lnTo>
                    <a:pt x="221234" y="812164"/>
                  </a:lnTo>
                  <a:lnTo>
                    <a:pt x="0" y="693546"/>
                  </a:lnTo>
                  <a:lnTo>
                    <a:pt x="118617" y="472186"/>
                  </a:lnTo>
                  <a:lnTo>
                    <a:pt x="144272" y="557149"/>
                  </a:lnTo>
                  <a:lnTo>
                    <a:pt x="1989327" y="0"/>
                  </a:lnTo>
                  <a:lnTo>
                    <a:pt x="2040636" y="170052"/>
                  </a:lnTo>
                  <a:close/>
                </a:path>
              </a:pathLst>
            </a:custGeom>
            <a:ln w="99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6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665624"/>
            <a:ext cx="8166100" cy="4131945"/>
            <a:chOff x="612648" y="1665624"/>
            <a:chExt cx="8166100" cy="413194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665624"/>
              <a:ext cx="8165592" cy="4131671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4132" y="5059680"/>
              <a:ext cx="2177795" cy="726947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150359" y="5081650"/>
              <a:ext cx="2083435" cy="628650"/>
            </a:xfrm>
            <a:custGeom>
              <a:avLst/>
              <a:gdLst/>
              <a:ahLst/>
              <a:cxnLst/>
              <a:rect l="l" t="t" r="r" b="b"/>
              <a:pathLst>
                <a:path w="2083435" h="628650">
                  <a:moveTo>
                    <a:pt x="1875281" y="0"/>
                  </a:moveTo>
                  <a:lnTo>
                    <a:pt x="1892173" y="87249"/>
                  </a:lnTo>
                  <a:lnTo>
                    <a:pt x="0" y="453771"/>
                  </a:lnTo>
                  <a:lnTo>
                    <a:pt x="33781" y="628142"/>
                  </a:lnTo>
                  <a:lnTo>
                    <a:pt x="1925954" y="261493"/>
                  </a:lnTo>
                  <a:lnTo>
                    <a:pt x="1942845" y="348615"/>
                  </a:lnTo>
                  <a:lnTo>
                    <a:pt x="2083307" y="140588"/>
                  </a:lnTo>
                  <a:lnTo>
                    <a:pt x="187528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150359" y="5081650"/>
              <a:ext cx="2083435" cy="628650"/>
            </a:xfrm>
            <a:custGeom>
              <a:avLst/>
              <a:gdLst/>
              <a:ahLst/>
              <a:cxnLst/>
              <a:rect l="l" t="t" r="r" b="b"/>
              <a:pathLst>
                <a:path w="2083435" h="628650">
                  <a:moveTo>
                    <a:pt x="0" y="453771"/>
                  </a:moveTo>
                  <a:lnTo>
                    <a:pt x="1892173" y="87249"/>
                  </a:lnTo>
                  <a:lnTo>
                    <a:pt x="1875281" y="0"/>
                  </a:lnTo>
                  <a:lnTo>
                    <a:pt x="2083307" y="140588"/>
                  </a:lnTo>
                  <a:lnTo>
                    <a:pt x="1942845" y="348615"/>
                  </a:lnTo>
                  <a:lnTo>
                    <a:pt x="1925954" y="261493"/>
                  </a:lnTo>
                  <a:lnTo>
                    <a:pt x="33781" y="628142"/>
                  </a:lnTo>
                  <a:lnTo>
                    <a:pt x="0" y="453771"/>
                  </a:lnTo>
                  <a:close/>
                </a:path>
              </a:pathLst>
            </a:custGeom>
            <a:ln w="99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50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577338"/>
            <a:ext cx="7169150" cy="5192395"/>
            <a:chOff x="612648" y="1577338"/>
            <a:chExt cx="7169150" cy="519239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577338"/>
              <a:ext cx="7168896" cy="5192268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288" y="3014472"/>
              <a:ext cx="2196084" cy="46024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1207770" y="3036569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6" y="0"/>
                  </a:moveTo>
                  <a:lnTo>
                    <a:pt x="0" y="177545"/>
                  </a:lnTo>
                  <a:lnTo>
                    <a:pt x="177546" y="355091"/>
                  </a:lnTo>
                  <a:lnTo>
                    <a:pt x="177546" y="266318"/>
                  </a:lnTo>
                  <a:lnTo>
                    <a:pt x="2104644" y="266318"/>
                  </a:lnTo>
                  <a:lnTo>
                    <a:pt x="2104644" y="88772"/>
                  </a:lnTo>
                  <a:lnTo>
                    <a:pt x="177546" y="88772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207770" y="3036569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4" y="266318"/>
                  </a:moveTo>
                  <a:lnTo>
                    <a:pt x="177546" y="266318"/>
                  </a:lnTo>
                  <a:lnTo>
                    <a:pt x="177546" y="355091"/>
                  </a:lnTo>
                  <a:lnTo>
                    <a:pt x="0" y="177545"/>
                  </a:lnTo>
                  <a:lnTo>
                    <a:pt x="177546" y="0"/>
                  </a:lnTo>
                  <a:lnTo>
                    <a:pt x="177546" y="88772"/>
                  </a:lnTo>
                  <a:lnTo>
                    <a:pt x="2104644" y="88772"/>
                  </a:lnTo>
                  <a:lnTo>
                    <a:pt x="2104644" y="266318"/>
                  </a:lnTo>
                  <a:close/>
                </a:path>
              </a:pathLst>
            </a:custGeom>
            <a:ln w="1066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8331" y="5539739"/>
              <a:ext cx="2196084" cy="460248"/>
            </a:xfrm>
            <a:prstGeom prst="rect">
              <a:avLst/>
            </a:prstGeom>
          </p:spPr>
        </p:pic>
        <p:sp>
          <p:nvSpPr>
            <p:cNvPr id="10" name="object 8"/>
            <p:cNvSpPr/>
            <p:nvPr/>
          </p:nvSpPr>
          <p:spPr>
            <a:xfrm>
              <a:off x="3464814" y="5561838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6" y="0"/>
                  </a:moveTo>
                  <a:lnTo>
                    <a:pt x="0" y="177546"/>
                  </a:lnTo>
                  <a:lnTo>
                    <a:pt x="177546" y="355092"/>
                  </a:lnTo>
                  <a:lnTo>
                    <a:pt x="177546" y="266319"/>
                  </a:lnTo>
                  <a:lnTo>
                    <a:pt x="2104644" y="266319"/>
                  </a:lnTo>
                  <a:lnTo>
                    <a:pt x="2104644" y="88773"/>
                  </a:lnTo>
                  <a:lnTo>
                    <a:pt x="177546" y="88773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464814" y="5561838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4" y="266319"/>
                  </a:moveTo>
                  <a:lnTo>
                    <a:pt x="177546" y="266319"/>
                  </a:lnTo>
                  <a:lnTo>
                    <a:pt x="177546" y="355092"/>
                  </a:lnTo>
                  <a:lnTo>
                    <a:pt x="0" y="177546"/>
                  </a:lnTo>
                  <a:lnTo>
                    <a:pt x="177546" y="0"/>
                  </a:lnTo>
                  <a:lnTo>
                    <a:pt x="177546" y="88773"/>
                  </a:lnTo>
                  <a:lnTo>
                    <a:pt x="2104644" y="88773"/>
                  </a:lnTo>
                  <a:lnTo>
                    <a:pt x="2104644" y="266319"/>
                  </a:lnTo>
                  <a:close/>
                </a:path>
              </a:pathLst>
            </a:custGeom>
            <a:ln w="1066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675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481" y="1850141"/>
            <a:ext cx="3078632" cy="48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4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2963878" y="1686659"/>
            <a:ext cx="3451225" cy="5171440"/>
            <a:chOff x="2963878" y="1686659"/>
            <a:chExt cx="3451225" cy="517144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878" y="1686659"/>
              <a:ext cx="3255464" cy="5171337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2" y="6161532"/>
              <a:ext cx="2196084" cy="46024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264913" y="6183629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6" y="0"/>
                  </a:moveTo>
                  <a:lnTo>
                    <a:pt x="0" y="177546"/>
                  </a:lnTo>
                  <a:lnTo>
                    <a:pt x="177546" y="355092"/>
                  </a:lnTo>
                  <a:lnTo>
                    <a:pt x="177546" y="266319"/>
                  </a:lnTo>
                  <a:lnTo>
                    <a:pt x="2104644" y="266319"/>
                  </a:lnTo>
                  <a:lnTo>
                    <a:pt x="2104644" y="88773"/>
                  </a:lnTo>
                  <a:lnTo>
                    <a:pt x="177546" y="88773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264913" y="6183629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4" y="266319"/>
                  </a:moveTo>
                  <a:lnTo>
                    <a:pt x="177546" y="266319"/>
                  </a:lnTo>
                  <a:lnTo>
                    <a:pt x="177546" y="355092"/>
                  </a:lnTo>
                  <a:lnTo>
                    <a:pt x="0" y="177546"/>
                  </a:lnTo>
                  <a:lnTo>
                    <a:pt x="177546" y="0"/>
                  </a:lnTo>
                  <a:lnTo>
                    <a:pt x="177546" y="88773"/>
                  </a:lnTo>
                  <a:lnTo>
                    <a:pt x="2104644" y="88773"/>
                  </a:lnTo>
                  <a:lnTo>
                    <a:pt x="2104644" y="266319"/>
                  </a:lnTo>
                  <a:close/>
                </a:path>
              </a:pathLst>
            </a:custGeom>
            <a:ln w="1066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28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758951" y="1574291"/>
            <a:ext cx="5230495" cy="5145405"/>
            <a:chOff x="758951" y="1574291"/>
            <a:chExt cx="5230495" cy="514540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1" y="1574291"/>
              <a:ext cx="5230368" cy="5145024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4363" y="6246876"/>
              <a:ext cx="2196084" cy="46024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3720845" y="62689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5" y="0"/>
                  </a:moveTo>
                  <a:lnTo>
                    <a:pt x="0" y="177545"/>
                  </a:lnTo>
                  <a:lnTo>
                    <a:pt x="177545" y="355091"/>
                  </a:lnTo>
                  <a:lnTo>
                    <a:pt x="177545" y="266318"/>
                  </a:lnTo>
                  <a:lnTo>
                    <a:pt x="2104643" y="266318"/>
                  </a:lnTo>
                  <a:lnTo>
                    <a:pt x="2104643" y="88772"/>
                  </a:lnTo>
                  <a:lnTo>
                    <a:pt x="177545" y="88772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720845" y="62689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3" y="266318"/>
                  </a:moveTo>
                  <a:lnTo>
                    <a:pt x="177545" y="266318"/>
                  </a:lnTo>
                  <a:lnTo>
                    <a:pt x="177545" y="355091"/>
                  </a:lnTo>
                  <a:lnTo>
                    <a:pt x="0" y="177545"/>
                  </a:lnTo>
                  <a:lnTo>
                    <a:pt x="177545" y="0"/>
                  </a:lnTo>
                  <a:lnTo>
                    <a:pt x="177545" y="88772"/>
                  </a:lnTo>
                  <a:lnTo>
                    <a:pt x="2104643" y="88772"/>
                  </a:lnTo>
                  <a:lnTo>
                    <a:pt x="2104643" y="266318"/>
                  </a:lnTo>
                  <a:close/>
                </a:path>
              </a:pathLst>
            </a:custGeom>
            <a:ln w="1066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558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598674"/>
            <a:ext cx="5554980" cy="5186680"/>
            <a:chOff x="612648" y="1598674"/>
            <a:chExt cx="5554980" cy="518668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598674"/>
              <a:ext cx="5554560" cy="5186172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5220" y="6246875"/>
              <a:ext cx="2196083" cy="46024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3711702" y="62689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6" y="0"/>
                  </a:moveTo>
                  <a:lnTo>
                    <a:pt x="0" y="177545"/>
                  </a:lnTo>
                  <a:lnTo>
                    <a:pt x="177546" y="355091"/>
                  </a:lnTo>
                  <a:lnTo>
                    <a:pt x="177546" y="266318"/>
                  </a:lnTo>
                  <a:lnTo>
                    <a:pt x="2104644" y="266318"/>
                  </a:lnTo>
                  <a:lnTo>
                    <a:pt x="2104644" y="88772"/>
                  </a:lnTo>
                  <a:lnTo>
                    <a:pt x="177546" y="88772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711702" y="62689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4" y="266318"/>
                  </a:moveTo>
                  <a:lnTo>
                    <a:pt x="177546" y="266318"/>
                  </a:lnTo>
                  <a:lnTo>
                    <a:pt x="177546" y="355091"/>
                  </a:lnTo>
                  <a:lnTo>
                    <a:pt x="0" y="177545"/>
                  </a:lnTo>
                  <a:lnTo>
                    <a:pt x="177546" y="0"/>
                  </a:lnTo>
                  <a:lnTo>
                    <a:pt x="177546" y="88772"/>
                  </a:lnTo>
                  <a:lnTo>
                    <a:pt x="2104644" y="88772"/>
                  </a:lnTo>
                  <a:lnTo>
                    <a:pt x="2104644" y="266318"/>
                  </a:lnTo>
                  <a:close/>
                </a:path>
              </a:pathLst>
            </a:custGeom>
            <a:ln w="1066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12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Operating</a:t>
            </a:r>
            <a:r>
              <a:rPr lang="en-IN" spc="-80" dirty="0"/>
              <a:t> </a:t>
            </a:r>
            <a:r>
              <a:rPr lang="en-IN" dirty="0"/>
              <a:t>Systems</a:t>
            </a:r>
            <a:r>
              <a:rPr lang="en-IN" spc="-55" dirty="0"/>
              <a:t> </a:t>
            </a:r>
            <a:r>
              <a:rPr lang="en-IN" dirty="0"/>
              <a:t>for</a:t>
            </a:r>
            <a:r>
              <a:rPr lang="en-IN" spc="-65" dirty="0"/>
              <a:t> </a:t>
            </a:r>
            <a:r>
              <a:rPr lang="en-IN" dirty="0"/>
              <a:t>Mobile</a:t>
            </a:r>
            <a:r>
              <a:rPr lang="en-IN" spc="-85" dirty="0"/>
              <a:t> </a:t>
            </a:r>
            <a:r>
              <a:rPr lang="en-IN" dirty="0"/>
              <a:t>Phone</a:t>
            </a:r>
            <a:r>
              <a:rPr lang="en-IN" spc="-65" dirty="0"/>
              <a:t> </a:t>
            </a:r>
            <a:r>
              <a:rPr lang="en-IN" dirty="0"/>
              <a:t>and</a:t>
            </a:r>
            <a:r>
              <a:rPr lang="en-IN" spc="-60" dirty="0"/>
              <a:t> </a:t>
            </a:r>
            <a:r>
              <a:rPr lang="en-IN" spc="-10" dirty="0"/>
              <a:t>Tablets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12700" marR="4953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cs typeface="Tw Cen MT"/>
              </a:rPr>
              <a:t>A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system,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 called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OS,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is </a:t>
            </a:r>
            <a:r>
              <a:rPr lang="en-IN" sz="3200" dirty="0">
                <a:cs typeface="Tw Cen MT"/>
              </a:rPr>
              <a:t>specifically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designed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run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such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 mobile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phones,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phones,</a:t>
            </a:r>
            <a:r>
              <a:rPr lang="en-IN" sz="3200" spc="-10" dirty="0">
                <a:cs typeface="Tw Cen MT"/>
              </a:rPr>
              <a:t> PDAs, </a:t>
            </a:r>
            <a:r>
              <a:rPr lang="en-IN" sz="3200" dirty="0">
                <a:cs typeface="Tw Cen MT"/>
              </a:rPr>
              <a:t>tablet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computers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other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handheld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devices.</a:t>
            </a:r>
            <a:endParaRPr lang="en-IN" sz="3200" dirty="0"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8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b="1" dirty="0">
                <a:cs typeface="Tw Cen MT"/>
              </a:rPr>
              <a:t>Types</a:t>
            </a:r>
            <a:r>
              <a:rPr lang="en-IN" sz="3200" b="1" spc="-5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of</a:t>
            </a:r>
            <a:r>
              <a:rPr lang="en-IN" sz="3200" b="1" spc="10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Mobile</a:t>
            </a:r>
            <a:r>
              <a:rPr lang="en-IN" sz="3200" b="1" spc="-5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Operating</a:t>
            </a:r>
            <a:r>
              <a:rPr lang="en-IN" sz="3200" b="1" spc="-35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Systems</a:t>
            </a:r>
            <a:endParaRPr lang="en-IN" sz="3200" dirty="0"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3200" dirty="0">
              <a:cs typeface="Tw Cen MT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IN" sz="3200" b="1" dirty="0">
                <a:cs typeface="Tw Cen MT"/>
              </a:rPr>
              <a:t>Android</a:t>
            </a:r>
            <a:r>
              <a:rPr lang="en-IN" sz="3200" b="1" spc="21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OS</a:t>
            </a:r>
            <a:r>
              <a:rPr lang="en-IN" sz="3200" b="1" spc="22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(Google</a:t>
            </a:r>
            <a:r>
              <a:rPr lang="en-IN" sz="3200" b="1" spc="22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Inc.)</a:t>
            </a:r>
            <a:r>
              <a:rPr lang="en-IN" sz="3200" b="1" spc="2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Android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Google's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open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dirty="0">
                <a:cs typeface="Tw Cen MT"/>
              </a:rPr>
              <a:t>free</a:t>
            </a:r>
            <a:r>
              <a:rPr lang="en-IN" sz="3200" spc="6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software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stack</a:t>
            </a:r>
            <a:r>
              <a:rPr lang="en-IN" sz="3200" spc="8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includes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an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8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system,</a:t>
            </a:r>
            <a:r>
              <a:rPr lang="en-IN" sz="3200" spc="8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middleware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8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spc="-25" dirty="0">
                <a:cs typeface="Tw Cen MT"/>
              </a:rPr>
              <a:t>key </a:t>
            </a:r>
            <a:r>
              <a:rPr lang="en-IN" sz="3200" dirty="0">
                <a:cs typeface="Tw Cen MT"/>
              </a:rPr>
              <a:t>applications</a:t>
            </a:r>
            <a:r>
              <a:rPr lang="en-IN" sz="3200" spc="3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3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3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devices,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including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phones.</a:t>
            </a:r>
            <a:r>
              <a:rPr lang="en-IN" sz="3200" spc="3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Updates</a:t>
            </a:r>
            <a:r>
              <a:rPr lang="en-IN" sz="3200" spc="3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open </a:t>
            </a:r>
            <a:r>
              <a:rPr lang="en-IN" sz="3200" dirty="0">
                <a:cs typeface="Tw Cen MT"/>
              </a:rPr>
              <a:t>source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Android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have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been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developed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under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"dessert-</a:t>
            </a:r>
            <a:r>
              <a:rPr lang="en-IN" sz="3200" spc="-10" dirty="0">
                <a:cs typeface="Tw Cen MT"/>
              </a:rPr>
              <a:t>inspired" </a:t>
            </a:r>
            <a:r>
              <a:rPr lang="en-IN" sz="3200" dirty="0">
                <a:cs typeface="Tw Cen MT"/>
              </a:rPr>
              <a:t>version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names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(Cupcake,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Donut,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Éclair,</a:t>
            </a:r>
            <a:r>
              <a:rPr lang="en-IN" sz="3200" spc="2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Gingerbread,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Honeycomb,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Ice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Cream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Sandwich)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each</a:t>
            </a:r>
            <a:r>
              <a:rPr lang="en-IN" sz="3200" spc="6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new</a:t>
            </a:r>
            <a:r>
              <a:rPr lang="en-IN" sz="3200" spc="5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version</a:t>
            </a:r>
            <a:r>
              <a:rPr lang="en-IN" sz="3200" spc="6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arriving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6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alphabetical</a:t>
            </a:r>
            <a:r>
              <a:rPr lang="en-IN" sz="3200" spc="6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order</a:t>
            </a:r>
            <a:r>
              <a:rPr lang="en-IN" sz="3200" spc="6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6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new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enhancements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spc="-10" dirty="0">
                <a:cs typeface="Tw Cen MT"/>
              </a:rPr>
              <a:t>improvements.</a:t>
            </a:r>
            <a:endParaRPr lang="en-IN" sz="3200" dirty="0">
              <a:cs typeface="Tw Cen MT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lang="en-IN" sz="3200" b="1" dirty="0">
                <a:cs typeface="Tw Cen MT"/>
              </a:rPr>
              <a:t>iPhone</a:t>
            </a:r>
            <a:r>
              <a:rPr lang="en-IN" sz="3200" b="1" spc="29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OS</a:t>
            </a:r>
            <a:r>
              <a:rPr lang="en-IN" sz="3200" b="1" spc="30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/</a:t>
            </a:r>
            <a:r>
              <a:rPr lang="en-IN" sz="3200" b="1" spc="31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iOS</a:t>
            </a:r>
            <a:r>
              <a:rPr lang="en-IN" sz="3200" b="1" spc="30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(Apple)</a:t>
            </a:r>
            <a:r>
              <a:rPr lang="en-IN" sz="3200" b="1" spc="3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Apple's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iPhone</a:t>
            </a:r>
            <a:r>
              <a:rPr lang="en-IN" sz="3200" spc="2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2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originally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developed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its </a:t>
            </a:r>
            <a:r>
              <a:rPr lang="en-IN" sz="3200" dirty="0">
                <a:cs typeface="Tw Cen MT"/>
              </a:rPr>
              <a:t>iPhone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devices.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Now,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referred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iOS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7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supported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number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Apple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including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iPhone,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iPad,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iPad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2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iPod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Touch.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iOS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available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only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Apple's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own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manufactured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the </a:t>
            </a:r>
            <a:r>
              <a:rPr lang="en-IN" sz="3200" dirty="0">
                <a:cs typeface="Tw Cen MT"/>
              </a:rPr>
              <a:t>company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does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not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license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third-party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hardware.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iOS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derived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from </a:t>
            </a:r>
            <a:r>
              <a:rPr lang="en-IN" sz="3200" dirty="0">
                <a:cs typeface="Tw Cen MT"/>
              </a:rPr>
              <a:t>Apple's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Mac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X operating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system.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5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</a:t>
            </a:r>
            <a:r>
              <a:rPr lang="en-IN" spc="5" dirty="0"/>
              <a:t> </a:t>
            </a:r>
            <a:r>
              <a:rPr lang="en-IN" dirty="0"/>
              <a:t>mouse</a:t>
            </a:r>
            <a:r>
              <a:rPr lang="en-IN" spc="-5" dirty="0"/>
              <a:t> </a:t>
            </a:r>
            <a:r>
              <a:rPr lang="en-IN" dirty="0"/>
              <a:t>and changing its</a:t>
            </a:r>
            <a:r>
              <a:rPr lang="en-IN" spc="5" dirty="0"/>
              <a:t> </a:t>
            </a:r>
            <a:r>
              <a:rPr lang="en-IN" spc="-10" dirty="0" smtClean="0"/>
              <a:t>properties	</a:t>
            </a:r>
            <a:endParaRPr lang="en-IN" dirty="0"/>
          </a:p>
        </p:txBody>
      </p:sp>
      <p:grpSp>
        <p:nvGrpSpPr>
          <p:cNvPr id="4" name="object 3"/>
          <p:cNvGrpSpPr/>
          <p:nvPr/>
        </p:nvGrpSpPr>
        <p:grpSpPr>
          <a:xfrm>
            <a:off x="612648" y="1741932"/>
            <a:ext cx="8031480" cy="1710055"/>
            <a:chOff x="612648" y="1741932"/>
            <a:chExt cx="8031480" cy="1710055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741932"/>
              <a:ext cx="8031480" cy="1709650"/>
            </a:xfrm>
            <a:prstGeom prst="rect">
              <a:avLst/>
            </a:prstGeom>
          </p:spPr>
        </p:pic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56" y="2589276"/>
              <a:ext cx="2196084" cy="460248"/>
            </a:xfrm>
            <a:prstGeom prst="rect">
              <a:avLst/>
            </a:prstGeom>
          </p:spPr>
        </p:pic>
        <p:sp>
          <p:nvSpPr>
            <p:cNvPr id="7" name="object 6"/>
            <p:cNvSpPr/>
            <p:nvPr/>
          </p:nvSpPr>
          <p:spPr>
            <a:xfrm>
              <a:off x="1142238" y="26113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177546" y="0"/>
                  </a:moveTo>
                  <a:lnTo>
                    <a:pt x="0" y="177546"/>
                  </a:lnTo>
                  <a:lnTo>
                    <a:pt x="177546" y="355091"/>
                  </a:lnTo>
                  <a:lnTo>
                    <a:pt x="177546" y="266318"/>
                  </a:lnTo>
                  <a:lnTo>
                    <a:pt x="2104644" y="266318"/>
                  </a:lnTo>
                  <a:lnTo>
                    <a:pt x="2104644" y="88773"/>
                  </a:lnTo>
                  <a:lnTo>
                    <a:pt x="177546" y="88773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142238" y="2611374"/>
              <a:ext cx="2105025" cy="355600"/>
            </a:xfrm>
            <a:custGeom>
              <a:avLst/>
              <a:gdLst/>
              <a:ahLst/>
              <a:cxnLst/>
              <a:rect l="l" t="t" r="r" b="b"/>
              <a:pathLst>
                <a:path w="2105025" h="355600">
                  <a:moveTo>
                    <a:pt x="2104644" y="266318"/>
                  </a:moveTo>
                  <a:lnTo>
                    <a:pt x="177546" y="266318"/>
                  </a:lnTo>
                  <a:lnTo>
                    <a:pt x="177546" y="355091"/>
                  </a:lnTo>
                  <a:lnTo>
                    <a:pt x="0" y="177546"/>
                  </a:lnTo>
                  <a:lnTo>
                    <a:pt x="177546" y="0"/>
                  </a:lnTo>
                  <a:lnTo>
                    <a:pt x="177546" y="88773"/>
                  </a:lnTo>
                  <a:lnTo>
                    <a:pt x="2104644" y="88773"/>
                  </a:lnTo>
                  <a:lnTo>
                    <a:pt x="2104644" y="266318"/>
                  </a:lnTo>
                  <a:close/>
                </a:path>
              </a:pathLst>
            </a:custGeom>
            <a:ln w="1066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108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b="1" spc="-10" dirty="0" smtClean="0">
                <a:solidFill>
                  <a:srgbClr val="000000"/>
                </a:solidFill>
              </a:rPr>
              <a:t>Button</a:t>
            </a:r>
          </a:p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endParaRPr lang="en-IN" sz="3200" dirty="0">
              <a:cs typeface="Tw Cen MT"/>
            </a:endParaRPr>
          </a:p>
          <a:p>
            <a:endParaRPr lang="en-IN" dirty="0"/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679" y="1600200"/>
            <a:ext cx="4600956" cy="4620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582" y="2947916"/>
            <a:ext cx="29479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1" dirty="0">
                <a:cs typeface="Tw Cen MT"/>
              </a:rPr>
              <a:t>Button</a:t>
            </a:r>
            <a:r>
              <a:rPr lang="en-IN" sz="2400" b="1" spc="-70" dirty="0">
                <a:cs typeface="Tw Cen MT"/>
              </a:rPr>
              <a:t> </a:t>
            </a:r>
            <a:r>
              <a:rPr lang="en-IN" sz="2400" b="1" spc="-10" dirty="0">
                <a:cs typeface="Tw Cen MT"/>
              </a:rPr>
              <a:t>configuration</a:t>
            </a:r>
            <a:endParaRPr lang="en-IN" sz="2400" dirty="0">
              <a:cs typeface="Tw Cen MT"/>
            </a:endParaRPr>
          </a:p>
          <a:p>
            <a:pPr marL="12700" marR="222250">
              <a:lnSpc>
                <a:spcPct val="200000"/>
              </a:lnSpc>
            </a:pPr>
            <a:r>
              <a:rPr lang="en-IN" sz="2400" b="1" spc="-20" dirty="0">
                <a:cs typeface="Tw Cen MT"/>
              </a:rPr>
              <a:t>Double-click-</a:t>
            </a:r>
            <a:r>
              <a:rPr lang="en-IN" sz="2400" b="1" spc="-10" dirty="0">
                <a:cs typeface="Tw Cen MT"/>
              </a:rPr>
              <a:t>speed </a:t>
            </a:r>
            <a:r>
              <a:rPr lang="en-IN" sz="2400" b="1" dirty="0">
                <a:cs typeface="Tw Cen MT"/>
              </a:rPr>
              <a:t>Click</a:t>
            </a:r>
            <a:r>
              <a:rPr lang="en-IN" sz="2400" b="1" spc="-70" dirty="0">
                <a:cs typeface="Tw Cen MT"/>
              </a:rPr>
              <a:t> </a:t>
            </a:r>
            <a:r>
              <a:rPr lang="en-IN" sz="2400" b="1" spc="-20" dirty="0">
                <a:cs typeface="Tw Cen MT"/>
              </a:rPr>
              <a:t>Lock</a:t>
            </a:r>
            <a:endParaRPr lang="en-IN" sz="24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6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b="1" spc="-30" dirty="0">
                <a:cs typeface="Tw Cen MT"/>
              </a:rPr>
              <a:t>Pointers</a:t>
            </a:r>
            <a:endParaRPr lang="en-IN" sz="3200" dirty="0">
              <a:cs typeface="Tw Cen MT"/>
            </a:endParaRP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Customize 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811" y="1627630"/>
            <a:ext cx="4555236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8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554480"/>
            <a:ext cx="4581144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60903" y="1662385"/>
            <a:ext cx="3857143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89475" y="1671909"/>
            <a:ext cx="38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Changing</a:t>
            </a:r>
            <a:r>
              <a:rPr lang="en-IN" spc="-90" dirty="0">
                <a:cs typeface="Tw Cen MT"/>
              </a:rPr>
              <a:t> </a:t>
            </a:r>
            <a:r>
              <a:rPr lang="en-IN" dirty="0">
                <a:cs typeface="Tw Cen MT"/>
              </a:rPr>
              <a:t>display</a:t>
            </a:r>
            <a:r>
              <a:rPr lang="en-IN" spc="-6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properties</a:t>
            </a:r>
            <a:endParaRPr lang="en-IN" dirty="0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51795" y="1600200"/>
            <a:ext cx="72753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-25" dirty="0">
                <a:cs typeface="Tw Cen MT"/>
              </a:rPr>
              <a:t>to</a:t>
            </a:r>
            <a:r>
              <a:rPr lang="en-IN" dirty="0">
                <a:cs typeface="Tw Cen MT"/>
              </a:rPr>
              <a:t>	add</a:t>
            </a:r>
            <a:r>
              <a:rPr lang="en-IN" spc="-5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or</a:t>
            </a:r>
            <a:r>
              <a:rPr lang="en-IN" dirty="0">
                <a:cs typeface="Tw Cen MT"/>
              </a:rPr>
              <a:t>	</a:t>
            </a:r>
            <a:r>
              <a:rPr lang="en-IN" spc="-10" dirty="0">
                <a:cs typeface="Tw Cen MT"/>
              </a:rPr>
              <a:t>remove</a:t>
            </a:r>
            <a:r>
              <a:rPr lang="en-IN" dirty="0">
                <a:cs typeface="Tw Cen MT"/>
              </a:rPr>
              <a:t>	Program</a:t>
            </a:r>
            <a:r>
              <a:rPr lang="en-IN" spc="-15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13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its </a:t>
            </a:r>
            <a:r>
              <a:rPr lang="en-IN" spc="-10" dirty="0">
                <a:cs typeface="Tw Cen MT"/>
              </a:rPr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2740" marR="5080" indent="-320675">
              <a:spcBef>
                <a:spcPts val="10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Press</a:t>
            </a:r>
            <a:r>
              <a:rPr lang="en-IN" spc="-80" dirty="0">
                <a:cs typeface="Tw Cen MT"/>
              </a:rPr>
              <a:t> </a:t>
            </a:r>
            <a:r>
              <a:rPr lang="en-IN" dirty="0">
                <a:cs typeface="Tw Cen MT"/>
              </a:rPr>
              <a:t>the</a:t>
            </a:r>
            <a:r>
              <a:rPr lang="en-IN" spc="-50" dirty="0">
                <a:cs typeface="Tw Cen MT"/>
              </a:rPr>
              <a:t> </a:t>
            </a:r>
            <a:r>
              <a:rPr lang="en-IN" dirty="0">
                <a:cs typeface="Tw Cen MT"/>
              </a:rPr>
              <a:t>Windows</a:t>
            </a:r>
            <a:r>
              <a:rPr lang="en-IN" spc="-60" dirty="0">
                <a:cs typeface="Tw Cen MT"/>
              </a:rPr>
              <a:t> </a:t>
            </a:r>
            <a:r>
              <a:rPr lang="en-IN" dirty="0">
                <a:cs typeface="Tw Cen MT"/>
              </a:rPr>
              <a:t>key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,</a:t>
            </a:r>
            <a:r>
              <a:rPr lang="en-IN" spc="-50" dirty="0">
                <a:cs typeface="Tw Cen MT"/>
              </a:rPr>
              <a:t> </a:t>
            </a:r>
            <a:r>
              <a:rPr lang="en-IN" dirty="0">
                <a:cs typeface="Tw Cen MT"/>
              </a:rPr>
              <a:t>type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Programs</a:t>
            </a:r>
            <a:r>
              <a:rPr lang="en-IN" spc="-7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and </a:t>
            </a:r>
            <a:r>
              <a:rPr lang="en-IN" dirty="0">
                <a:cs typeface="Tw Cen MT"/>
              </a:rPr>
              <a:t>Features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or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Add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remove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programs,</a:t>
            </a:r>
            <a:r>
              <a:rPr lang="en-IN" spc="-60" dirty="0">
                <a:cs typeface="Tw Cen MT"/>
              </a:rPr>
              <a:t> </a:t>
            </a:r>
            <a:r>
              <a:rPr lang="en-IN" dirty="0">
                <a:cs typeface="Tw Cen MT"/>
              </a:rPr>
              <a:t>then</a:t>
            </a:r>
            <a:r>
              <a:rPr lang="en-IN" spc="-2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press </a:t>
            </a:r>
            <a:r>
              <a:rPr lang="en-IN" dirty="0">
                <a:cs typeface="Tw Cen MT"/>
              </a:rPr>
              <a:t>Enter</a:t>
            </a:r>
            <a:r>
              <a:rPr lang="en-IN" spc="-5" dirty="0">
                <a:cs typeface="Tw Cen MT"/>
              </a:rPr>
              <a:t> </a:t>
            </a:r>
            <a:r>
              <a:rPr lang="en-IN" spc="-50" dirty="0">
                <a:cs typeface="Tw Cen MT"/>
              </a:rPr>
              <a:t>.</a:t>
            </a:r>
            <a:endParaRPr lang="en-IN" dirty="0">
              <a:cs typeface="Tw Cen MT"/>
            </a:endParaRPr>
          </a:p>
          <a:p>
            <a:pPr marL="332740" marR="83058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A</a:t>
            </a:r>
            <a:r>
              <a:rPr lang="en-IN" spc="-50" dirty="0">
                <a:cs typeface="Tw Cen MT"/>
              </a:rPr>
              <a:t> </a:t>
            </a:r>
            <a:r>
              <a:rPr lang="en-IN" dirty="0">
                <a:cs typeface="Tw Cen MT"/>
              </a:rPr>
              <a:t>window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similar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to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that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shown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above</a:t>
            </a:r>
            <a:r>
              <a:rPr lang="en-IN" spc="-5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should appear.</a:t>
            </a:r>
            <a:endParaRPr lang="en-IN" dirty="0">
              <a:cs typeface="Tw Cen MT"/>
            </a:endParaRPr>
          </a:p>
          <a:p>
            <a:pPr marL="332740" marR="525780" indent="-320675">
              <a:spcBef>
                <a:spcPts val="710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>
                <a:cs typeface="Tw Cen MT"/>
              </a:rPr>
              <a:t>From</a:t>
            </a:r>
            <a:r>
              <a:rPr lang="en-IN" spc="-50">
                <a:cs typeface="Tw Cen MT"/>
              </a:rPr>
              <a:t> </a:t>
            </a:r>
            <a:r>
              <a:rPr lang="en-IN">
                <a:cs typeface="Tw Cen MT"/>
              </a:rPr>
              <a:t>the</a:t>
            </a:r>
            <a:r>
              <a:rPr lang="en-IN" spc="-25">
                <a:cs typeface="Tw Cen MT"/>
              </a:rPr>
              <a:t> </a:t>
            </a:r>
            <a:r>
              <a:rPr lang="en-IN">
                <a:cs typeface="Tw Cen MT"/>
              </a:rPr>
              <a:t>Programs</a:t>
            </a:r>
            <a:r>
              <a:rPr lang="en-IN" spc="-65">
                <a:cs typeface="Tw Cen MT"/>
              </a:rPr>
              <a:t> </a:t>
            </a:r>
            <a:r>
              <a:rPr lang="en-IN">
                <a:cs typeface="Tw Cen MT"/>
              </a:rPr>
              <a:t>and</a:t>
            </a:r>
            <a:r>
              <a:rPr lang="en-IN" spc="-30">
                <a:cs typeface="Tw Cen MT"/>
              </a:rPr>
              <a:t> </a:t>
            </a:r>
            <a:r>
              <a:rPr lang="en-IN">
                <a:cs typeface="Tw Cen MT"/>
              </a:rPr>
              <a:t>Features</a:t>
            </a:r>
            <a:r>
              <a:rPr lang="en-IN" spc="-45">
                <a:cs typeface="Tw Cen MT"/>
              </a:rPr>
              <a:t> </a:t>
            </a:r>
            <a:r>
              <a:rPr lang="en-IN">
                <a:cs typeface="Tw Cen MT"/>
              </a:rPr>
              <a:t>section</a:t>
            </a:r>
            <a:r>
              <a:rPr lang="en-IN" spc="-45">
                <a:cs typeface="Tw Cen MT"/>
              </a:rPr>
              <a:t> </a:t>
            </a:r>
            <a:r>
              <a:rPr lang="en-IN" spc="-25">
                <a:cs typeface="Tw Cen MT"/>
              </a:rPr>
              <a:t>of </a:t>
            </a:r>
            <a:r>
              <a:rPr lang="en-IN">
                <a:cs typeface="Tw Cen MT"/>
              </a:rPr>
              <a:t>Windows,</a:t>
            </a:r>
            <a:r>
              <a:rPr lang="en-IN" spc="-65">
                <a:cs typeface="Tw Cen MT"/>
              </a:rPr>
              <a:t> </a:t>
            </a:r>
            <a:r>
              <a:rPr lang="en-IN">
                <a:cs typeface="Tw Cen MT"/>
              </a:rPr>
              <a:t>you</a:t>
            </a:r>
            <a:r>
              <a:rPr lang="en-IN" spc="-60">
                <a:cs typeface="Tw Cen MT"/>
              </a:rPr>
              <a:t> </a:t>
            </a:r>
            <a:r>
              <a:rPr lang="en-IN">
                <a:cs typeface="Tw Cen MT"/>
              </a:rPr>
              <a:t>can</a:t>
            </a:r>
            <a:r>
              <a:rPr lang="en-IN" spc="-55">
                <a:cs typeface="Tw Cen MT"/>
              </a:rPr>
              <a:t> </a:t>
            </a:r>
            <a:r>
              <a:rPr lang="en-IN">
                <a:cs typeface="Tw Cen MT"/>
              </a:rPr>
              <a:t>uninstall</a:t>
            </a:r>
            <a:r>
              <a:rPr lang="en-IN" spc="-55">
                <a:cs typeface="Tw Cen MT"/>
              </a:rPr>
              <a:t> </a:t>
            </a:r>
            <a:r>
              <a:rPr lang="en-IN">
                <a:cs typeface="Tw Cen MT"/>
              </a:rPr>
              <a:t>a</a:t>
            </a:r>
            <a:r>
              <a:rPr lang="en-IN" spc="-50">
                <a:cs typeface="Tw Cen MT"/>
              </a:rPr>
              <a:t> </a:t>
            </a:r>
            <a:r>
              <a:rPr lang="en-IN">
                <a:cs typeface="Tw Cen MT"/>
              </a:rPr>
              <a:t>program,</a:t>
            </a:r>
            <a:r>
              <a:rPr lang="en-IN" spc="-85">
                <a:cs typeface="Tw Cen MT"/>
              </a:rPr>
              <a:t> </a:t>
            </a:r>
            <a:r>
              <a:rPr lang="en-IN" spc="-10">
                <a:cs typeface="Tw Cen MT"/>
              </a:rPr>
              <a:t>adjust </a:t>
            </a:r>
            <a:r>
              <a:rPr lang="en-IN">
                <a:cs typeface="Tw Cen MT"/>
              </a:rPr>
              <a:t>Windows</a:t>
            </a:r>
            <a:r>
              <a:rPr lang="en-IN" spc="-65">
                <a:cs typeface="Tw Cen MT"/>
              </a:rPr>
              <a:t> </a:t>
            </a:r>
            <a:r>
              <a:rPr lang="en-IN">
                <a:cs typeface="Tw Cen MT"/>
              </a:rPr>
              <a:t>features,</a:t>
            </a:r>
            <a:r>
              <a:rPr lang="en-IN" spc="-75">
                <a:cs typeface="Tw Cen MT"/>
              </a:rPr>
              <a:t> </a:t>
            </a:r>
            <a:r>
              <a:rPr lang="en-IN">
                <a:cs typeface="Tw Cen MT"/>
              </a:rPr>
              <a:t>and</a:t>
            </a:r>
            <a:r>
              <a:rPr lang="en-IN" spc="-55">
                <a:cs typeface="Tw Cen MT"/>
              </a:rPr>
              <a:t> </a:t>
            </a:r>
            <a:r>
              <a:rPr lang="en-IN">
                <a:cs typeface="Tw Cen MT"/>
              </a:rPr>
              <a:t>view</a:t>
            </a:r>
            <a:r>
              <a:rPr lang="en-IN" spc="-35">
                <a:cs typeface="Tw Cen MT"/>
              </a:rPr>
              <a:t> </a:t>
            </a:r>
            <a:r>
              <a:rPr lang="en-IN">
                <a:cs typeface="Tw Cen MT"/>
              </a:rPr>
              <a:t>installed</a:t>
            </a:r>
            <a:r>
              <a:rPr lang="en-IN" spc="-55">
                <a:cs typeface="Tw Cen MT"/>
              </a:rPr>
              <a:t> </a:t>
            </a:r>
            <a:r>
              <a:rPr lang="en-IN" spc="-10">
                <a:cs typeface="Tw Cen MT"/>
              </a:rPr>
              <a:t>updates.</a:t>
            </a:r>
            <a:endParaRPr lang="en-IN">
              <a:cs typeface="Tw Cen MT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0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68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Operating</a:t>
            </a:r>
            <a:r>
              <a:rPr lang="en-IN" spc="-80" dirty="0"/>
              <a:t> </a:t>
            </a:r>
            <a:r>
              <a:rPr lang="en-IN" dirty="0"/>
              <a:t>Systems</a:t>
            </a:r>
            <a:r>
              <a:rPr lang="en-IN" spc="-55" dirty="0"/>
              <a:t> </a:t>
            </a:r>
            <a:r>
              <a:rPr lang="en-IN" dirty="0"/>
              <a:t>for</a:t>
            </a:r>
            <a:r>
              <a:rPr lang="en-IN" spc="-65" dirty="0"/>
              <a:t> </a:t>
            </a:r>
            <a:r>
              <a:rPr lang="en-IN" dirty="0"/>
              <a:t>Mobile</a:t>
            </a:r>
            <a:r>
              <a:rPr lang="en-IN" spc="-85" dirty="0"/>
              <a:t> </a:t>
            </a:r>
            <a:r>
              <a:rPr lang="en-IN" dirty="0"/>
              <a:t>Phone</a:t>
            </a:r>
            <a:r>
              <a:rPr lang="en-IN" spc="-65" dirty="0"/>
              <a:t> </a:t>
            </a:r>
            <a:r>
              <a:rPr lang="en-IN" dirty="0"/>
              <a:t>and</a:t>
            </a:r>
            <a:r>
              <a:rPr lang="en-IN" spc="-60" dirty="0"/>
              <a:t> </a:t>
            </a:r>
            <a:r>
              <a:rPr lang="en-IN" spc="-10" dirty="0"/>
              <a:t>Tablets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32740" marR="5080" indent="-320675" algn="just">
              <a:spcBef>
                <a:spcPts val="10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BlackBerry</a:t>
            </a:r>
            <a:r>
              <a:rPr lang="en-IN" sz="3200" b="1" spc="59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OS</a:t>
            </a:r>
            <a:r>
              <a:rPr lang="en-IN" sz="3200" b="1" spc="6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5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BlackBerry</a:t>
            </a:r>
            <a:r>
              <a:rPr lang="en-IN" sz="3200" spc="5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5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5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5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proprietary</a:t>
            </a:r>
            <a:r>
              <a:rPr lang="en-IN" sz="3200" spc="59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mobile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1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1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developed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by</a:t>
            </a:r>
            <a:r>
              <a:rPr lang="en-IN" sz="3200" spc="11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Research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Motion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on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5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company’s</a:t>
            </a:r>
            <a:r>
              <a:rPr lang="en-IN" sz="3200" spc="16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popular</a:t>
            </a:r>
            <a:r>
              <a:rPr lang="en-IN" sz="3200" spc="15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BlackBerry</a:t>
            </a:r>
            <a:r>
              <a:rPr lang="en-IN" sz="3200" spc="16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handheld</a:t>
            </a:r>
            <a:r>
              <a:rPr lang="en-IN" sz="3200" spc="15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devices.</a:t>
            </a:r>
            <a:r>
              <a:rPr lang="en-IN" sz="3200" spc="160" dirty="0">
                <a:cs typeface="Tw Cen MT"/>
              </a:rPr>
              <a:t>  </a:t>
            </a:r>
            <a:r>
              <a:rPr lang="en-IN" sz="3200" spc="-25" dirty="0">
                <a:cs typeface="Tw Cen MT"/>
              </a:rPr>
              <a:t>The </a:t>
            </a:r>
            <a:r>
              <a:rPr lang="en-IN" sz="3200" dirty="0">
                <a:cs typeface="Tw Cen MT"/>
              </a:rPr>
              <a:t>BlackBerry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platform is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popular with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corporate users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offers </a:t>
            </a:r>
            <a:r>
              <a:rPr lang="en-IN" sz="3200" dirty="0">
                <a:cs typeface="Tw Cen MT"/>
              </a:rPr>
              <a:t>synchronization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Microsoft</a:t>
            </a:r>
            <a:r>
              <a:rPr lang="en-IN" sz="3200" spc="2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Exchange,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Lotus</a:t>
            </a:r>
            <a:r>
              <a:rPr lang="en-IN" sz="3200" spc="22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Domino,</a:t>
            </a:r>
            <a:r>
              <a:rPr lang="en-IN" sz="3200" spc="22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Novell </a:t>
            </a:r>
            <a:r>
              <a:rPr lang="en-IN" sz="3200" dirty="0">
                <a:cs typeface="Tw Cen MT"/>
              </a:rPr>
              <a:t>GroupWise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email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other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business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software,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when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used</a:t>
            </a:r>
            <a:r>
              <a:rPr lang="en-IN" sz="3200" spc="5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with </a:t>
            </a:r>
            <a:r>
              <a:rPr lang="en-IN" sz="3200" dirty="0">
                <a:cs typeface="Tw Cen MT"/>
              </a:rPr>
              <a:t>the BlackBerry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Enterprise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Server.</a:t>
            </a:r>
            <a:endParaRPr lang="en-IN" sz="3200" dirty="0">
              <a:cs typeface="Tw Cen MT"/>
            </a:endParaRPr>
          </a:p>
          <a:p>
            <a:pPr marL="332740" marR="6350" indent="-320675" algn="just"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Symbian:</a:t>
            </a:r>
            <a:r>
              <a:rPr lang="en-IN" sz="3200" b="1" spc="1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Nokia’s</a:t>
            </a:r>
            <a:r>
              <a:rPr lang="en-IN" sz="3200" spc="90" dirty="0">
                <a:cs typeface="Tw Cen MT"/>
              </a:rPr>
              <a:t> </a:t>
            </a:r>
            <a:r>
              <a:rPr lang="en-IN" sz="3200" dirty="0" err="1">
                <a:cs typeface="Tw Cen MT"/>
              </a:rPr>
              <a:t>favorite</a:t>
            </a:r>
            <a:r>
              <a:rPr lang="en-IN" sz="3200" spc="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1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Symbian</a:t>
            </a:r>
            <a:r>
              <a:rPr lang="en-IN" sz="3200" spc="1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took</a:t>
            </a:r>
            <a:r>
              <a:rPr lang="en-IN" sz="3200" spc="9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the </a:t>
            </a:r>
            <a:r>
              <a:rPr lang="en-IN" sz="3200" dirty="0">
                <a:cs typeface="Tw Cen MT"/>
              </a:rPr>
              <a:t>fourth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spot.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now</a:t>
            </a:r>
            <a:r>
              <a:rPr lang="en-IN" sz="3200" spc="2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obsolete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does</a:t>
            </a:r>
            <a:r>
              <a:rPr lang="en-IN" sz="3200" spc="2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not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interests</a:t>
            </a:r>
            <a:r>
              <a:rPr lang="en-IN" sz="3200" spc="300" dirty="0">
                <a:cs typeface="Tw Cen MT"/>
              </a:rPr>
              <a:t> </a:t>
            </a:r>
            <a:r>
              <a:rPr lang="en-IN" sz="3200" spc="-30" dirty="0">
                <a:cs typeface="Tw Cen MT"/>
              </a:rPr>
              <a:t>anyone. </a:t>
            </a:r>
            <a:r>
              <a:rPr lang="en-IN" sz="3200" dirty="0">
                <a:cs typeface="Tw Cen MT"/>
              </a:rPr>
              <a:t>But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small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budget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1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definitely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good</a:t>
            </a:r>
            <a:r>
              <a:rPr lang="en-IN" sz="3200" spc="-10" dirty="0">
                <a:cs typeface="Tw Cen MT"/>
              </a:rPr>
              <a:t> deal.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33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Operating</a:t>
            </a:r>
            <a:r>
              <a:rPr lang="en-IN" spc="-80" dirty="0"/>
              <a:t> </a:t>
            </a:r>
            <a:r>
              <a:rPr lang="en-IN" dirty="0"/>
              <a:t>Systems</a:t>
            </a:r>
            <a:r>
              <a:rPr lang="en-IN" spc="-55" dirty="0"/>
              <a:t> </a:t>
            </a:r>
            <a:r>
              <a:rPr lang="en-IN" dirty="0"/>
              <a:t>for</a:t>
            </a:r>
            <a:r>
              <a:rPr lang="en-IN" spc="-65" dirty="0"/>
              <a:t> </a:t>
            </a:r>
            <a:r>
              <a:rPr lang="en-IN" dirty="0"/>
              <a:t>Mobile</a:t>
            </a:r>
            <a:r>
              <a:rPr lang="en-IN" spc="-85" dirty="0"/>
              <a:t> </a:t>
            </a:r>
            <a:r>
              <a:rPr lang="en-IN" dirty="0"/>
              <a:t>Phone</a:t>
            </a:r>
            <a:r>
              <a:rPr lang="en-IN" spc="-65" dirty="0"/>
              <a:t> </a:t>
            </a:r>
            <a:r>
              <a:rPr lang="en-IN" dirty="0"/>
              <a:t>and</a:t>
            </a:r>
            <a:r>
              <a:rPr lang="en-IN" spc="-60" dirty="0"/>
              <a:t> </a:t>
            </a:r>
            <a:r>
              <a:rPr lang="en-IN" spc="-10" dirty="0"/>
              <a:t>Tablets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32740" marR="5080" indent="-320675" algn="just">
              <a:spcBef>
                <a:spcPts val="10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Windows</a:t>
            </a:r>
            <a:r>
              <a:rPr lang="en-IN" sz="3200" b="1" spc="210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Mobile</a:t>
            </a:r>
            <a:r>
              <a:rPr lang="en-IN" sz="3200" b="1" spc="204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(Windows</a:t>
            </a:r>
            <a:r>
              <a:rPr lang="en-IN" sz="3200" b="1" spc="200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Phone)</a:t>
            </a:r>
            <a:r>
              <a:rPr lang="en-IN" sz="3200" b="1" spc="21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Windows</a:t>
            </a:r>
            <a:r>
              <a:rPr lang="en-IN" sz="3200" spc="18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80" dirty="0">
                <a:cs typeface="Tw Cen MT"/>
              </a:rPr>
              <a:t>  </a:t>
            </a:r>
            <a:r>
              <a:rPr lang="en-IN" sz="3200" spc="-25" dirty="0">
                <a:cs typeface="Tw Cen MT"/>
              </a:rPr>
              <a:t>is </a:t>
            </a:r>
            <a:r>
              <a:rPr lang="en-IN" sz="3200" dirty="0">
                <a:cs typeface="Tw Cen MT"/>
              </a:rPr>
              <a:t>Microsoft's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used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devices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–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11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or</a:t>
            </a:r>
            <a:r>
              <a:rPr lang="en-IN" sz="3200" spc="1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without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touch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screens.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OS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4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based</a:t>
            </a:r>
            <a:r>
              <a:rPr lang="en-IN" sz="3200" spc="4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4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4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Windows</a:t>
            </a:r>
            <a:r>
              <a:rPr lang="en-IN" sz="3200" spc="4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CE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5.2</a:t>
            </a:r>
            <a:r>
              <a:rPr lang="en-IN" sz="3200" spc="4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kernel.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4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2010</a:t>
            </a:r>
            <a:r>
              <a:rPr lang="en-IN" sz="3200" spc="4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Microsoft </a:t>
            </a:r>
            <a:r>
              <a:rPr lang="en-IN" sz="3200" dirty="0">
                <a:cs typeface="Tw Cen MT"/>
              </a:rPr>
              <a:t>announced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new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 phone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platform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called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Windows</a:t>
            </a:r>
            <a:r>
              <a:rPr lang="en-IN" sz="3200" spc="-10" dirty="0">
                <a:cs typeface="Tw Cen MT"/>
              </a:rPr>
              <a:t> Phone</a:t>
            </a:r>
            <a:endParaRPr lang="en-IN" sz="3200" dirty="0">
              <a:cs typeface="Tw Cen MT"/>
            </a:endParaRPr>
          </a:p>
          <a:p>
            <a:pPr marL="332740" marR="5080" algn="just">
              <a:lnSpc>
                <a:spcPct val="100000"/>
              </a:lnSpc>
              <a:spcBef>
                <a:spcPts val="5"/>
              </a:spcBef>
            </a:pPr>
            <a:r>
              <a:rPr lang="en-IN" sz="3200" dirty="0">
                <a:cs typeface="Tw Cen MT"/>
              </a:rPr>
              <a:t>7.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Windows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10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released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November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2015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is </a:t>
            </a:r>
            <a:r>
              <a:rPr lang="en-IN" sz="3200" dirty="0">
                <a:cs typeface="Tw Cen MT"/>
              </a:rPr>
              <a:t>included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Microsoft’s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tablets.</a:t>
            </a:r>
            <a:endParaRPr lang="en-IN" sz="3200" dirty="0">
              <a:cs typeface="Tw Cen MT"/>
            </a:endParaRPr>
          </a:p>
          <a:p>
            <a:pPr marL="332740" marR="6985" indent="-320675" algn="just">
              <a:spcBef>
                <a:spcPts val="69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b="1" dirty="0" err="1">
                <a:cs typeface="Tw Cen MT"/>
              </a:rPr>
              <a:t>Bada</a:t>
            </a:r>
            <a:r>
              <a:rPr lang="en-IN" sz="3200" b="1" spc="5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(Samsung</a:t>
            </a:r>
            <a:r>
              <a:rPr lang="en-IN" sz="3200" spc="5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Electronics)</a:t>
            </a:r>
            <a:r>
              <a:rPr lang="en-IN" sz="3200" spc="540" dirty="0">
                <a:cs typeface="Tw Cen MT"/>
              </a:rPr>
              <a:t> </a:t>
            </a:r>
            <a:r>
              <a:rPr lang="en-IN" sz="3200" dirty="0" err="1">
                <a:cs typeface="Tw Cen MT"/>
              </a:rPr>
              <a:t>Bada</a:t>
            </a:r>
            <a:r>
              <a:rPr lang="en-IN" sz="3200" spc="5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5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5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proprietary</a:t>
            </a:r>
            <a:r>
              <a:rPr lang="en-IN" sz="3200" spc="53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Samsung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7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6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first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launched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2010.</a:t>
            </a:r>
            <a:r>
              <a:rPr lang="en-IN" sz="3200" spc="7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69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Samsung </a:t>
            </a:r>
            <a:r>
              <a:rPr lang="en-IN" sz="3200" dirty="0">
                <a:cs typeface="Tw Cen MT"/>
              </a:rPr>
              <a:t>Wave</a:t>
            </a:r>
            <a:r>
              <a:rPr lang="en-IN" sz="3200" spc="3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first</a:t>
            </a:r>
            <a:r>
              <a:rPr lang="en-IN" sz="3200" spc="3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smartphone</a:t>
            </a:r>
            <a:r>
              <a:rPr lang="en-IN" sz="3200" spc="3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3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this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3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OS.</a:t>
            </a:r>
            <a:r>
              <a:rPr lang="en-IN" sz="3200" spc="330" dirty="0">
                <a:cs typeface="Tw Cen MT"/>
              </a:rPr>
              <a:t> </a:t>
            </a:r>
            <a:r>
              <a:rPr lang="en-IN" sz="3200" spc="-20" dirty="0" err="1">
                <a:cs typeface="Tw Cen MT"/>
              </a:rPr>
              <a:t>Bada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provides</a:t>
            </a:r>
            <a:r>
              <a:rPr lang="en-IN" sz="3200" spc="1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mobile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features</a:t>
            </a:r>
            <a:r>
              <a:rPr lang="en-IN" sz="3200" spc="1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such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multipoint-</a:t>
            </a:r>
            <a:r>
              <a:rPr lang="en-IN" sz="3200" dirty="0">
                <a:cs typeface="Tw Cen MT"/>
              </a:rPr>
              <a:t>touch,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3D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graphics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course,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application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downloads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installation.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3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</a:t>
            </a:r>
            <a:r>
              <a:rPr lang="en-IN" spc="-100" dirty="0"/>
              <a:t> </a:t>
            </a:r>
            <a:r>
              <a:rPr lang="en-IN" dirty="0"/>
              <a:t>Interface</a:t>
            </a:r>
            <a:r>
              <a:rPr lang="en-IN" spc="-100" dirty="0"/>
              <a:t> </a:t>
            </a:r>
            <a:r>
              <a:rPr lang="en-IN" dirty="0"/>
              <a:t>for</a:t>
            </a:r>
            <a:r>
              <a:rPr lang="en-IN" spc="-100" dirty="0"/>
              <a:t> </a:t>
            </a:r>
            <a:r>
              <a:rPr lang="en-IN" dirty="0"/>
              <a:t>Desktop</a:t>
            </a:r>
            <a:r>
              <a:rPr lang="en-IN" spc="-95" dirty="0"/>
              <a:t> </a:t>
            </a:r>
            <a:r>
              <a:rPr lang="en-IN" dirty="0"/>
              <a:t>and</a:t>
            </a:r>
            <a:r>
              <a:rPr lang="en-IN" spc="-100" dirty="0"/>
              <a:t> </a:t>
            </a:r>
            <a:r>
              <a:rPr lang="en-IN" spc="-10" dirty="0"/>
              <a:t>Laptop</a:t>
            </a:r>
            <a:endParaRPr lang="en-IN" dirty="0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600200"/>
            <a:ext cx="81533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600199"/>
            <a:ext cx="81534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600199"/>
            <a:ext cx="8153400" cy="48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600199"/>
            <a:ext cx="8153399" cy="48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-3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09203A"/>
                </a:solidFill>
                <a:cs typeface="Tw Cen MT"/>
              </a:rPr>
              <a:t>Change</a:t>
            </a:r>
            <a:r>
              <a:rPr lang="en-IN" sz="2800" spc="-114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spc="-10" dirty="0">
                <a:solidFill>
                  <a:srgbClr val="09203A"/>
                </a:solidFill>
                <a:cs typeface="Tw Cen MT"/>
              </a:rPr>
              <a:t>Date/Time</a:t>
            </a:r>
            <a:endParaRPr lang="en-IN" sz="2800" dirty="0">
              <a:cs typeface="Tw Cen MT"/>
            </a:endParaRP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199164" y="2211705"/>
            <a:ext cx="8783955" cy="4265295"/>
            <a:chOff x="103629" y="2407920"/>
            <a:chExt cx="8783955" cy="426529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29" y="2407920"/>
              <a:ext cx="8724900" cy="4255008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051" y="4701540"/>
              <a:ext cx="1863852" cy="1464564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415914" y="4718177"/>
              <a:ext cx="1771650" cy="1371600"/>
            </a:xfrm>
            <a:custGeom>
              <a:avLst/>
              <a:gdLst/>
              <a:ahLst/>
              <a:cxnLst/>
              <a:rect l="l" t="t" r="r" b="b"/>
              <a:pathLst>
                <a:path w="1771650" h="1371600">
                  <a:moveTo>
                    <a:pt x="129412" y="0"/>
                  </a:moveTo>
                  <a:lnTo>
                    <a:pt x="0" y="179450"/>
                  </a:lnTo>
                  <a:lnTo>
                    <a:pt x="1527429" y="1281531"/>
                  </a:lnTo>
                  <a:lnTo>
                    <a:pt x="1462659" y="1371282"/>
                  </a:lnTo>
                  <a:lnTo>
                    <a:pt x="1771650" y="1321295"/>
                  </a:lnTo>
                  <a:lnTo>
                    <a:pt x="1721612" y="1012304"/>
                  </a:lnTo>
                  <a:lnTo>
                    <a:pt x="1656968" y="1102055"/>
                  </a:lnTo>
                  <a:lnTo>
                    <a:pt x="12941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415914" y="4718177"/>
              <a:ext cx="1771650" cy="1371600"/>
            </a:xfrm>
            <a:custGeom>
              <a:avLst/>
              <a:gdLst/>
              <a:ahLst/>
              <a:cxnLst/>
              <a:rect l="l" t="t" r="r" b="b"/>
              <a:pathLst>
                <a:path w="1771650" h="1371600">
                  <a:moveTo>
                    <a:pt x="129412" y="0"/>
                  </a:moveTo>
                  <a:lnTo>
                    <a:pt x="1656968" y="1102055"/>
                  </a:lnTo>
                  <a:lnTo>
                    <a:pt x="1721612" y="1012304"/>
                  </a:lnTo>
                  <a:lnTo>
                    <a:pt x="1771650" y="1321295"/>
                  </a:lnTo>
                  <a:lnTo>
                    <a:pt x="1462659" y="1371282"/>
                  </a:lnTo>
                  <a:lnTo>
                    <a:pt x="1527429" y="1281531"/>
                  </a:lnTo>
                  <a:lnTo>
                    <a:pt x="0" y="179450"/>
                  </a:lnTo>
                  <a:lnTo>
                    <a:pt x="129412" y="0"/>
                  </a:lnTo>
                  <a:close/>
                </a:path>
              </a:pathLst>
            </a:custGeom>
            <a:ln w="99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7349" y="4339209"/>
            <a:ext cx="21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Right Click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2140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2863</TotalTime>
  <Words>609</Words>
  <Application>Microsoft Office PowerPoint</Application>
  <PresentationFormat>On-screen Show (4:3)</PresentationFormat>
  <Paragraphs>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Arabic Typesetting</vt:lpstr>
      <vt:lpstr>Calibri</vt:lpstr>
      <vt:lpstr>Trebuchet MS</vt:lpstr>
      <vt:lpstr>Tw Cen MT</vt:lpstr>
      <vt:lpstr>Wingdings</vt:lpstr>
      <vt:lpstr>Wingdings 2</vt:lpstr>
      <vt:lpstr>Median</vt:lpstr>
      <vt:lpstr>     </vt:lpstr>
      <vt:lpstr>Operating Systems for Mobile Phone and Tablets</vt:lpstr>
      <vt:lpstr>Operating Systems for Mobile Phone and Tablets</vt:lpstr>
      <vt:lpstr>Operating Systems for Mobile Phone and Tablets</vt:lpstr>
      <vt:lpstr>User Interface for Desktop and Laptop</vt:lpstr>
      <vt:lpstr>PowerPoint Presentation</vt:lpstr>
      <vt:lpstr>PowerPoint Presentation</vt:lpstr>
      <vt:lpstr>PowerPoint Presentation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Operating System simple setting</vt:lpstr>
      <vt:lpstr>Using mouse and changing its properties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display properties</vt:lpstr>
      <vt:lpstr>to add or remove Program and its features</vt:lpstr>
      <vt:lpstr>PowerPoint Presentation</vt:lpstr>
    </vt:vector>
  </TitlesOfParts>
  <Company>University of California, Merced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NIELIT</cp:lastModifiedBy>
  <cp:revision>437</cp:revision>
  <dcterms:created xsi:type="dcterms:W3CDTF">2012-06-13T19:20:26Z</dcterms:created>
  <dcterms:modified xsi:type="dcterms:W3CDTF">2023-05-17T11:53:43Z</dcterms:modified>
</cp:coreProperties>
</file>