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media/image8.jpg" ContentType="image/jpg"/>
  <Override PartName="/ppt/media/image9.jpg" ContentType="image/jpg"/>
  <Override PartName="/ppt/media/image16.jpg" ContentType="image/jpg"/>
  <Override PartName="/ppt/media/image18.jpg" ContentType="image/jpg"/>
  <Override PartName="/ppt/media/image19.jpg" ContentType="image/jpg"/>
  <Override PartName="/ppt/media/image21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719" r:id="rId3"/>
    <p:sldId id="720" r:id="rId4"/>
    <p:sldId id="721" r:id="rId5"/>
    <p:sldId id="722" r:id="rId6"/>
    <p:sldId id="723" r:id="rId7"/>
    <p:sldId id="724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7" r:id="rId21"/>
    <p:sldId id="738" r:id="rId22"/>
    <p:sldId id="739" r:id="rId23"/>
    <p:sldId id="740" r:id="rId24"/>
    <p:sldId id="741" r:id="rId25"/>
    <p:sldId id="742" r:id="rId26"/>
    <p:sldId id="71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5/17/2023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08" y="965812"/>
            <a:ext cx="8947492" cy="4399818"/>
          </a:xfrm>
        </p:spPr>
        <p:txBody>
          <a:bodyPr>
            <a:normAutofit/>
          </a:bodyPr>
          <a:lstStyle/>
          <a:p>
            <a:r>
              <a:rPr lang="en-US" sz="2000" cap="none" baseline="30000" dirty="0">
                <a:solidFill>
                  <a:srgbClr val="FFFF00"/>
                </a:solidFill>
                <a:latin typeface="+mn-lt"/>
                <a:cs typeface="Trebuchet MS"/>
              </a:rPr>
              <a:t/>
            </a:r>
            <a:br>
              <a:rPr lang="en-US" sz="2000" cap="none" baseline="30000" dirty="0">
                <a:solidFill>
                  <a:srgbClr val="FFFF00"/>
                </a:solidFill>
                <a:latin typeface="+mn-lt"/>
                <a:cs typeface="Trebuchet MS"/>
              </a:rPr>
            </a:br>
            <a:r>
              <a:rPr lang="en-US" sz="2000" cap="none" baseline="30000" dirty="0">
                <a:latin typeface="+mn-lt"/>
                <a:cs typeface="Trebuchet MS"/>
              </a:rPr>
              <a:t/>
            </a:r>
            <a:br>
              <a:rPr lang="en-US" sz="2000" cap="none" baseline="30000" dirty="0">
                <a:latin typeface="+mn-lt"/>
                <a:cs typeface="Trebuchet MS"/>
              </a:rPr>
            </a:br>
            <a:r>
              <a:rPr lang="en-US" sz="2000" cap="none" baseline="30000" dirty="0" smtClean="0">
                <a:cs typeface="Trebuchet MS"/>
              </a:rPr>
              <a:t/>
            </a:r>
            <a:br>
              <a:rPr lang="en-US" sz="2000" cap="none" baseline="30000" dirty="0" smtClean="0">
                <a:cs typeface="Trebuchet MS"/>
              </a:rPr>
            </a:br>
            <a:r>
              <a:rPr lang="en-US" sz="2000" cap="none" baseline="30000" dirty="0">
                <a:solidFill>
                  <a:srgbClr val="FFFF00"/>
                </a:solidFill>
                <a:latin typeface="Trebuchet MS"/>
                <a:cs typeface="Trebuchet MS"/>
              </a:rPr>
              <a:t/>
            </a:r>
            <a:br>
              <a:rPr lang="en-US" sz="2000" cap="none" baseline="30000" dirty="0">
                <a:solidFill>
                  <a:srgbClr val="FFFF00"/>
                </a:solidFill>
                <a:latin typeface="Trebuchet MS"/>
                <a:cs typeface="Trebuchet MS"/>
              </a:rPr>
            </a:br>
            <a:r>
              <a:rPr lang="en-US" sz="2000" cap="none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  <a:t/>
            </a:r>
            <a:br>
              <a:rPr lang="en-US" sz="2000" cap="none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</a:br>
            <a:endParaRPr lang="en-US" sz="2000" cap="none" baseline="30000" dirty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:Anjali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Dhingan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96508" y="1856749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</a:t>
            </a:r>
            <a:r>
              <a:rPr lang="en-IN" sz="2400" dirty="0" smtClean="0">
                <a:latin typeface="+mj-lt"/>
              </a:rPr>
              <a:t>Operating System </a:t>
            </a:r>
          </a:p>
          <a:p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 Concept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01 </a:t>
            </a:r>
            <a:r>
              <a:rPr lang="en-US" sz="2400" dirty="0" smtClean="0">
                <a:latin typeface="+mj-lt"/>
              </a:rPr>
              <a:t>(</a:t>
            </a:r>
            <a:r>
              <a:rPr lang="en-IN" sz="2400" dirty="0" smtClean="0">
                <a:latin typeface="+mj-lt"/>
              </a:rPr>
              <a:t>Operating System) 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DAY: </a:t>
            </a:r>
            <a:r>
              <a:rPr lang="en-IN" sz="2400" dirty="0" smtClean="0">
                <a:latin typeface="+mj-lt"/>
              </a:rPr>
              <a:t>11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2" y="289977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39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Go different</a:t>
            </a:r>
            <a:r>
              <a:rPr lang="en-IN" spc="-35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pc</a:t>
            </a:r>
            <a:endParaRPr lang="en-IN" dirty="0">
              <a:cs typeface="Tw Cen MT"/>
            </a:endParaRPr>
          </a:p>
          <a:p>
            <a:endParaRPr lang="en-IN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36" y="2289048"/>
            <a:ext cx="5318760" cy="27660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8136" y="54512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584835" algn="l"/>
              </a:tabLst>
            </a:pPr>
            <a:r>
              <a:rPr lang="en-IN" dirty="0">
                <a:solidFill>
                  <a:srgbClr val="09203A"/>
                </a:solidFill>
                <a:cs typeface="Tw Cen MT"/>
              </a:rPr>
              <a:t>Press</a:t>
            </a:r>
            <a:r>
              <a:rPr lang="en-IN" spc="-10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dirty="0">
                <a:solidFill>
                  <a:srgbClr val="09203A"/>
                </a:solidFill>
                <a:cs typeface="Tw Cen MT"/>
              </a:rPr>
              <a:t>windows</a:t>
            </a:r>
            <a:r>
              <a:rPr lang="en-IN" spc="-9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dirty="0">
                <a:solidFill>
                  <a:srgbClr val="09203A"/>
                </a:solidFill>
                <a:cs typeface="Tw Cen MT"/>
              </a:rPr>
              <a:t>key</a:t>
            </a:r>
            <a:r>
              <a:rPr lang="en-IN" spc="-7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dirty="0">
                <a:solidFill>
                  <a:srgbClr val="09203A"/>
                </a:solidFill>
                <a:cs typeface="Tw Cen MT"/>
              </a:rPr>
              <a:t>+</a:t>
            </a:r>
            <a:r>
              <a:rPr lang="en-IN" spc="-7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pc="-50" dirty="0">
                <a:solidFill>
                  <a:srgbClr val="09203A"/>
                </a:solidFill>
                <a:cs typeface="Tw Cen MT"/>
              </a:rPr>
              <a:t>R</a:t>
            </a:r>
            <a:endParaRPr lang="en-IN" dirty="0">
              <a:cs typeface="Tw Cen MT"/>
            </a:endParaRPr>
          </a:p>
          <a:p>
            <a:pPr marL="584200" indent="-572135">
              <a:lnSpc>
                <a:spcPct val="100000"/>
              </a:lnSpc>
              <a:buFont typeface="Courier New"/>
              <a:buChar char="o"/>
              <a:tabLst>
                <a:tab pos="584835" algn="l"/>
              </a:tabLst>
            </a:pPr>
            <a:r>
              <a:rPr lang="en-IN" dirty="0">
                <a:solidFill>
                  <a:srgbClr val="09203A"/>
                </a:solidFill>
                <a:cs typeface="Tw Cen MT"/>
              </a:rPr>
              <a:t>Type</a:t>
            </a:r>
            <a:r>
              <a:rPr lang="en-IN" spc="-4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dirty="0">
                <a:solidFill>
                  <a:srgbClr val="09203A"/>
                </a:solidFill>
                <a:cs typeface="Tw Cen MT"/>
              </a:rPr>
              <a:t>IP</a:t>
            </a:r>
            <a:r>
              <a:rPr lang="en-IN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dirty="0">
                <a:solidFill>
                  <a:srgbClr val="09203A"/>
                </a:solidFill>
                <a:cs typeface="Tw Cen MT"/>
              </a:rPr>
              <a:t>address</a:t>
            </a:r>
            <a:r>
              <a:rPr lang="en-IN" spc="-4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dirty="0">
                <a:solidFill>
                  <a:srgbClr val="09203A"/>
                </a:solidFill>
                <a:cs typeface="Tw Cen MT"/>
              </a:rPr>
              <a:t>with</a:t>
            </a:r>
            <a:r>
              <a:rPr lang="en-IN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dirty="0">
                <a:solidFill>
                  <a:srgbClr val="09203A"/>
                </a:solidFill>
                <a:cs typeface="Tw Cen MT"/>
              </a:rPr>
              <a:t>back</a:t>
            </a:r>
            <a:r>
              <a:rPr lang="en-IN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pc="-10" dirty="0">
                <a:solidFill>
                  <a:srgbClr val="09203A"/>
                </a:solidFill>
                <a:cs typeface="Tw Cen MT"/>
              </a:rPr>
              <a:t>slash</a:t>
            </a:r>
            <a:endParaRPr lang="en-IN" dirty="0">
              <a:cs typeface="Tw Cen MT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584835" algn="l"/>
              </a:tabLst>
            </a:pPr>
            <a:r>
              <a:rPr lang="en-IN" spc="-25" dirty="0">
                <a:solidFill>
                  <a:srgbClr val="09203A"/>
                </a:solidFill>
                <a:cs typeface="Tw Cen MT"/>
              </a:rPr>
              <a:t>ok</a:t>
            </a:r>
            <a:endParaRPr lang="en-IN" dirty="0"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48625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78216" y="1853536"/>
            <a:ext cx="8067675" cy="495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216" y="2983172"/>
            <a:ext cx="4093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09203A"/>
                </a:solidFill>
                <a:cs typeface="Tw Cen MT"/>
              </a:rPr>
              <a:t>Right</a:t>
            </a:r>
            <a:r>
              <a:rPr lang="en-IN" sz="28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Click</a:t>
            </a:r>
            <a:r>
              <a:rPr lang="en-IN" sz="2800" spc="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on</a:t>
            </a:r>
            <a:r>
              <a:rPr lang="en-IN" sz="2800" spc="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2800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spc="-10" dirty="0">
                <a:solidFill>
                  <a:srgbClr val="09203A"/>
                </a:solidFill>
                <a:cs typeface="Tw Cen MT"/>
              </a:rPr>
              <a:t>driver</a:t>
            </a:r>
            <a:endParaRPr lang="en-IN" sz="2800" dirty="0"/>
          </a:p>
        </p:txBody>
      </p:sp>
      <p:pic>
        <p:nvPicPr>
          <p:cNvPr id="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591" y="4140728"/>
            <a:ext cx="8115300" cy="19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File</a:t>
            </a:r>
            <a:r>
              <a:rPr lang="en-IN" spc="-35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-20" dirty="0">
                <a:cs typeface="Tw Cen MT"/>
              </a:rPr>
              <a:t> </a:t>
            </a:r>
            <a:r>
              <a:rPr lang="en-IN" dirty="0">
                <a:cs typeface="Tw Cen MT"/>
              </a:rPr>
              <a:t>Folder</a:t>
            </a:r>
            <a:r>
              <a:rPr lang="en-IN" spc="-2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200" b="1" dirty="0">
                <a:cs typeface="Tw Cen MT"/>
              </a:rPr>
              <a:t>A</a:t>
            </a:r>
            <a:r>
              <a:rPr lang="en-IN" sz="3200" b="1" spc="18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file</a:t>
            </a:r>
            <a:r>
              <a:rPr lang="en-IN" sz="3200" b="1" spc="19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management</a:t>
            </a:r>
            <a:r>
              <a:rPr lang="en-IN" sz="3200" b="1" spc="18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system</a:t>
            </a:r>
            <a:r>
              <a:rPr lang="en-IN" sz="3200" b="1" spc="18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is</a:t>
            </a:r>
            <a:r>
              <a:rPr lang="en-IN" sz="3200" b="1" spc="18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used</a:t>
            </a:r>
            <a:r>
              <a:rPr lang="en-IN" sz="3200" b="1" spc="19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for</a:t>
            </a:r>
            <a:r>
              <a:rPr lang="en-IN" sz="3200" b="1" spc="18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file</a:t>
            </a:r>
            <a:r>
              <a:rPr lang="en-IN" sz="3200" b="1" spc="19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maintenance</a:t>
            </a:r>
            <a:r>
              <a:rPr lang="en-IN" sz="3200" b="1" spc="185" dirty="0">
                <a:cs typeface="Tw Cen MT"/>
              </a:rPr>
              <a:t> </a:t>
            </a:r>
            <a:r>
              <a:rPr lang="en-IN" sz="3200" b="1" spc="-25" dirty="0">
                <a:cs typeface="Tw Cen MT"/>
              </a:rPr>
              <a:t>(or </a:t>
            </a:r>
            <a:r>
              <a:rPr lang="en-IN" sz="3200" b="1" dirty="0">
                <a:cs typeface="Tw Cen MT"/>
              </a:rPr>
              <a:t>management)</a:t>
            </a:r>
            <a:r>
              <a:rPr lang="en-IN" sz="3200" b="1" spc="65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operations</a:t>
            </a:r>
            <a:r>
              <a:rPr lang="en-IN" sz="3200" dirty="0">
                <a:cs typeface="Tw Cen MT"/>
              </a:rPr>
              <a:t>.</a:t>
            </a:r>
            <a:r>
              <a:rPr lang="en-IN" sz="3200" spc="6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6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630" dirty="0">
                <a:cs typeface="Tw Cen MT"/>
              </a:rPr>
              <a:t> </a:t>
            </a:r>
            <a:r>
              <a:rPr lang="en-IN" sz="3200" dirty="0" err="1">
                <a:cs typeface="Tw Cen MT"/>
              </a:rPr>
              <a:t>is</a:t>
            </a:r>
            <a:r>
              <a:rPr lang="en-IN" sz="3200" spc="6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6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type</a:t>
            </a:r>
            <a:r>
              <a:rPr lang="en-IN" sz="3200" spc="6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7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software</a:t>
            </a:r>
            <a:r>
              <a:rPr lang="en-IN" sz="3200" spc="625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that </a:t>
            </a:r>
            <a:r>
              <a:rPr lang="en-IN" sz="3200" dirty="0">
                <a:cs typeface="Tw Cen MT"/>
              </a:rPr>
              <a:t>manages</a:t>
            </a:r>
            <a:r>
              <a:rPr lang="en-IN" sz="3200" spc="20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data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files</a:t>
            </a:r>
            <a:r>
              <a:rPr lang="en-IN" sz="3200" spc="2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2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computer</a:t>
            </a:r>
            <a:r>
              <a:rPr lang="en-IN" sz="3200" spc="2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system.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file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management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5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has</a:t>
            </a:r>
            <a:r>
              <a:rPr lang="en-IN" sz="3200" spc="5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limited</a:t>
            </a:r>
            <a:r>
              <a:rPr lang="en-IN" sz="3200" spc="5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capabilities</a:t>
            </a:r>
            <a:r>
              <a:rPr lang="en-IN" sz="3200" spc="5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5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5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designed</a:t>
            </a:r>
            <a:r>
              <a:rPr lang="en-IN" sz="3200" spc="5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58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manage </a:t>
            </a:r>
            <a:r>
              <a:rPr lang="en-IN" sz="3200" dirty="0">
                <a:cs typeface="Tw Cen MT"/>
              </a:rPr>
              <a:t>individual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or</a:t>
            </a:r>
            <a:r>
              <a:rPr lang="en-IN" sz="3200" spc="1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group</a:t>
            </a:r>
            <a:r>
              <a:rPr lang="en-IN" sz="3200" spc="1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files,</a:t>
            </a:r>
            <a:r>
              <a:rPr lang="en-IN" sz="3200" spc="1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such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as</a:t>
            </a:r>
            <a:r>
              <a:rPr lang="en-IN" sz="3200" spc="1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special</a:t>
            </a:r>
            <a:r>
              <a:rPr lang="en-IN" sz="3200" spc="1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office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documents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and </a:t>
            </a:r>
            <a:r>
              <a:rPr lang="en-IN" sz="3200" spc="-10" dirty="0">
                <a:cs typeface="Tw Cen MT"/>
              </a:rPr>
              <a:t>records</a:t>
            </a:r>
            <a:endParaRPr lang="en-IN" sz="3200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34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File Explorer</a:t>
            </a:r>
            <a:r>
              <a:rPr lang="en-IN" spc="-20" dirty="0">
                <a:cs typeface="Tw Cen MT"/>
              </a:rPr>
              <a:t> </a:t>
            </a:r>
            <a:r>
              <a:rPr lang="en-IN" dirty="0">
                <a:cs typeface="Tw Cen MT"/>
              </a:rPr>
              <a:t>in</a:t>
            </a:r>
            <a:r>
              <a:rPr lang="en-IN" spc="-10" dirty="0">
                <a:cs typeface="Tw Cen MT"/>
              </a:rPr>
              <a:t> Win-</a:t>
            </a:r>
            <a:r>
              <a:rPr lang="en-IN" spc="-25" dirty="0">
                <a:cs typeface="Tw Cen MT"/>
              </a:rPr>
              <a:t>10</a:t>
            </a:r>
            <a:endParaRPr lang="en-IN" dirty="0"/>
          </a:p>
        </p:txBody>
      </p:sp>
      <p:pic>
        <p:nvPicPr>
          <p:cNvPr id="4" name="object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95951" y="1600200"/>
            <a:ext cx="618704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2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File Explorer</a:t>
            </a:r>
            <a:r>
              <a:rPr lang="en-IN" spc="-20" dirty="0">
                <a:cs typeface="Tw Cen MT"/>
              </a:rPr>
              <a:t> </a:t>
            </a:r>
            <a:r>
              <a:rPr lang="en-IN" dirty="0">
                <a:cs typeface="Tw Cen MT"/>
              </a:rPr>
              <a:t>in</a:t>
            </a:r>
            <a:r>
              <a:rPr lang="en-IN" spc="-10" dirty="0">
                <a:cs typeface="Tw Cen MT"/>
              </a:rPr>
              <a:t> Win-</a:t>
            </a:r>
            <a:r>
              <a:rPr lang="en-IN" spc="-25" dirty="0">
                <a:cs typeface="Tw Cen MT"/>
              </a:rPr>
              <a:t>10</a:t>
            </a:r>
            <a:endParaRPr lang="en-IN" dirty="0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14414" y="1600200"/>
            <a:ext cx="615012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7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One</a:t>
            </a:r>
            <a:r>
              <a:rPr lang="en-IN" spc="-15" dirty="0">
                <a:cs typeface="Tw Cen MT"/>
              </a:rPr>
              <a:t> </a:t>
            </a:r>
            <a:r>
              <a:rPr lang="en-IN" spc="-20" dirty="0">
                <a:cs typeface="Tw Cen MT"/>
              </a:rPr>
              <a:t>Drive</a:t>
            </a:r>
            <a:endParaRPr lang="en-IN" dirty="0"/>
          </a:p>
        </p:txBody>
      </p:sp>
      <p:pic>
        <p:nvPicPr>
          <p:cNvPr id="4" name="object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27275" y="1600200"/>
            <a:ext cx="47243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3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>
                <a:cs typeface="Tw Cen MT"/>
              </a:rPr>
              <a:t>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Libraries</a:t>
            </a:r>
            <a:r>
              <a:rPr lang="en-IN" spc="245" dirty="0">
                <a:cs typeface="Tw Cen MT"/>
              </a:rPr>
              <a:t> </a:t>
            </a:r>
            <a:r>
              <a:rPr lang="en-IN" dirty="0">
                <a:cs typeface="Tw Cen MT"/>
              </a:rPr>
              <a:t>are</a:t>
            </a:r>
            <a:r>
              <a:rPr lang="en-IN" spc="260" dirty="0">
                <a:cs typeface="Tw Cen MT"/>
              </a:rPr>
              <a:t> </a:t>
            </a:r>
            <a:r>
              <a:rPr lang="en-IN" b="1" dirty="0">
                <a:cs typeface="Tw Cen MT"/>
              </a:rPr>
              <a:t>virtual</a:t>
            </a:r>
            <a:r>
              <a:rPr lang="en-IN" b="1" spc="295" dirty="0">
                <a:cs typeface="Tw Cen MT"/>
              </a:rPr>
              <a:t> </a:t>
            </a:r>
            <a:r>
              <a:rPr lang="en-IN" b="1" dirty="0">
                <a:cs typeface="Tw Cen MT"/>
              </a:rPr>
              <a:t>containers</a:t>
            </a:r>
            <a:r>
              <a:rPr lang="en-IN" b="1" spc="290" dirty="0">
                <a:cs typeface="Tw Cen MT"/>
              </a:rPr>
              <a:t> </a:t>
            </a:r>
            <a:r>
              <a:rPr lang="en-IN" b="1" dirty="0">
                <a:cs typeface="Tw Cen MT"/>
              </a:rPr>
              <a:t>for</a:t>
            </a:r>
            <a:r>
              <a:rPr lang="en-IN" b="1" spc="285" dirty="0">
                <a:cs typeface="Tw Cen MT"/>
              </a:rPr>
              <a:t> </a:t>
            </a:r>
            <a:r>
              <a:rPr lang="en-IN" b="1" dirty="0">
                <a:cs typeface="Tw Cen MT"/>
              </a:rPr>
              <a:t>users'</a:t>
            </a:r>
            <a:r>
              <a:rPr lang="en-IN" b="1" spc="300" dirty="0">
                <a:cs typeface="Tw Cen MT"/>
              </a:rPr>
              <a:t> </a:t>
            </a:r>
            <a:r>
              <a:rPr lang="en-IN" b="1" spc="-10" dirty="0">
                <a:cs typeface="Tw Cen MT"/>
              </a:rPr>
              <a:t>content</a:t>
            </a:r>
            <a:r>
              <a:rPr lang="en-IN" spc="-10" dirty="0">
                <a:cs typeface="Tw Cen MT"/>
              </a:rPr>
              <a:t>. </a:t>
            </a:r>
            <a:r>
              <a:rPr lang="en-IN" dirty="0">
                <a:cs typeface="Tw Cen MT"/>
              </a:rPr>
              <a:t>A</a:t>
            </a:r>
            <a:r>
              <a:rPr lang="en-IN" spc="70" dirty="0">
                <a:cs typeface="Tw Cen MT"/>
              </a:rPr>
              <a:t> </a:t>
            </a:r>
            <a:r>
              <a:rPr lang="en-IN" dirty="0">
                <a:cs typeface="Tw Cen MT"/>
              </a:rPr>
              <a:t>library</a:t>
            </a:r>
            <a:r>
              <a:rPr lang="en-IN" spc="60" dirty="0">
                <a:cs typeface="Tw Cen MT"/>
              </a:rPr>
              <a:t> </a:t>
            </a:r>
            <a:r>
              <a:rPr lang="en-IN" dirty="0">
                <a:cs typeface="Tw Cen MT"/>
              </a:rPr>
              <a:t>can</a:t>
            </a:r>
            <a:r>
              <a:rPr lang="en-IN" spc="75" dirty="0">
                <a:cs typeface="Tw Cen MT"/>
              </a:rPr>
              <a:t> </a:t>
            </a:r>
            <a:r>
              <a:rPr lang="en-IN" dirty="0">
                <a:cs typeface="Tw Cen MT"/>
              </a:rPr>
              <a:t>contain</a:t>
            </a:r>
            <a:r>
              <a:rPr lang="en-IN" spc="60" dirty="0">
                <a:cs typeface="Tw Cen MT"/>
              </a:rPr>
              <a:t> </a:t>
            </a:r>
            <a:r>
              <a:rPr lang="en-IN" dirty="0">
                <a:cs typeface="Tw Cen MT"/>
              </a:rPr>
              <a:t>files</a:t>
            </a:r>
            <a:r>
              <a:rPr lang="en-IN" spc="70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70" dirty="0">
                <a:cs typeface="Tw Cen MT"/>
              </a:rPr>
              <a:t> </a:t>
            </a:r>
            <a:r>
              <a:rPr lang="en-IN" dirty="0">
                <a:cs typeface="Tw Cen MT"/>
              </a:rPr>
              <a:t>folders</a:t>
            </a:r>
            <a:r>
              <a:rPr lang="en-IN" spc="65" dirty="0">
                <a:cs typeface="Tw Cen MT"/>
              </a:rPr>
              <a:t> </a:t>
            </a:r>
            <a:r>
              <a:rPr lang="en-IN" dirty="0">
                <a:cs typeface="Tw Cen MT"/>
              </a:rPr>
              <a:t>stored</a:t>
            </a:r>
            <a:r>
              <a:rPr lang="en-IN" spc="75" dirty="0">
                <a:cs typeface="Tw Cen MT"/>
              </a:rPr>
              <a:t> </a:t>
            </a:r>
            <a:r>
              <a:rPr lang="en-IN" dirty="0">
                <a:cs typeface="Tw Cen MT"/>
              </a:rPr>
              <a:t>on</a:t>
            </a:r>
            <a:r>
              <a:rPr lang="en-IN" spc="70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the </a:t>
            </a:r>
            <a:r>
              <a:rPr lang="en-IN" dirty="0">
                <a:cs typeface="Tw Cen MT"/>
              </a:rPr>
              <a:t>local</a:t>
            </a:r>
            <a:r>
              <a:rPr lang="en-IN" spc="420" dirty="0">
                <a:cs typeface="Tw Cen MT"/>
              </a:rPr>
              <a:t> </a:t>
            </a:r>
            <a:r>
              <a:rPr lang="en-IN" dirty="0">
                <a:cs typeface="Tw Cen MT"/>
              </a:rPr>
              <a:t>computer</a:t>
            </a:r>
            <a:r>
              <a:rPr lang="en-IN" spc="434" dirty="0">
                <a:cs typeface="Tw Cen MT"/>
              </a:rPr>
              <a:t> </a:t>
            </a:r>
            <a:r>
              <a:rPr lang="en-IN" dirty="0">
                <a:cs typeface="Tw Cen MT"/>
              </a:rPr>
              <a:t>or</a:t>
            </a:r>
            <a:r>
              <a:rPr lang="en-IN" spc="425" dirty="0">
                <a:cs typeface="Tw Cen MT"/>
              </a:rPr>
              <a:t> </a:t>
            </a:r>
            <a:r>
              <a:rPr lang="en-IN" dirty="0">
                <a:cs typeface="Tw Cen MT"/>
              </a:rPr>
              <a:t>in</a:t>
            </a:r>
            <a:r>
              <a:rPr lang="en-IN" spc="430" dirty="0">
                <a:cs typeface="Tw Cen MT"/>
              </a:rPr>
              <a:t> </a:t>
            </a:r>
            <a:r>
              <a:rPr lang="en-IN" dirty="0">
                <a:cs typeface="Tw Cen MT"/>
              </a:rPr>
              <a:t>a</a:t>
            </a:r>
            <a:r>
              <a:rPr lang="en-IN" spc="425" dirty="0">
                <a:cs typeface="Tw Cen MT"/>
              </a:rPr>
              <a:t> </a:t>
            </a:r>
            <a:r>
              <a:rPr lang="en-IN" dirty="0">
                <a:cs typeface="Tw Cen MT"/>
              </a:rPr>
              <a:t>remote</a:t>
            </a:r>
            <a:r>
              <a:rPr lang="en-IN" spc="409" dirty="0">
                <a:cs typeface="Tw Cen MT"/>
              </a:rPr>
              <a:t> </a:t>
            </a:r>
            <a:r>
              <a:rPr lang="en-IN" dirty="0">
                <a:cs typeface="Tw Cen MT"/>
              </a:rPr>
              <a:t>storage</a:t>
            </a:r>
            <a:r>
              <a:rPr lang="en-IN" spc="425" dirty="0">
                <a:cs typeface="Tw Cen MT"/>
              </a:rPr>
              <a:t> </a:t>
            </a:r>
            <a:r>
              <a:rPr lang="en-IN" dirty="0">
                <a:cs typeface="Tw Cen MT"/>
              </a:rPr>
              <a:t>location.</a:t>
            </a:r>
            <a:r>
              <a:rPr lang="en-IN" spc="415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In </a:t>
            </a:r>
            <a:r>
              <a:rPr lang="en-IN" dirty="0">
                <a:cs typeface="Tw Cen MT"/>
              </a:rPr>
              <a:t>Windows</a:t>
            </a:r>
            <a:r>
              <a:rPr lang="en-IN" spc="640" dirty="0">
                <a:cs typeface="Tw Cen MT"/>
              </a:rPr>
              <a:t> </a:t>
            </a:r>
            <a:r>
              <a:rPr lang="en-IN" dirty="0">
                <a:cs typeface="Tw Cen MT"/>
              </a:rPr>
              <a:t>Explorer,</a:t>
            </a:r>
            <a:r>
              <a:rPr lang="en-IN" spc="640" dirty="0">
                <a:cs typeface="Tw Cen MT"/>
              </a:rPr>
              <a:t> </a:t>
            </a:r>
            <a:r>
              <a:rPr lang="en-IN" dirty="0">
                <a:cs typeface="Tw Cen MT"/>
              </a:rPr>
              <a:t>users</a:t>
            </a:r>
            <a:r>
              <a:rPr lang="en-IN" spc="655" dirty="0">
                <a:cs typeface="Tw Cen MT"/>
              </a:rPr>
              <a:t> </a:t>
            </a:r>
            <a:r>
              <a:rPr lang="en-IN" dirty="0">
                <a:cs typeface="Tw Cen MT"/>
              </a:rPr>
              <a:t>interact</a:t>
            </a:r>
            <a:r>
              <a:rPr lang="en-IN" spc="660" dirty="0">
                <a:cs typeface="Tw Cen MT"/>
              </a:rPr>
              <a:t> </a:t>
            </a:r>
            <a:r>
              <a:rPr lang="en-IN" dirty="0">
                <a:cs typeface="Tw Cen MT"/>
              </a:rPr>
              <a:t>with</a:t>
            </a:r>
            <a:r>
              <a:rPr lang="en-IN" spc="665" dirty="0">
                <a:cs typeface="Tw Cen MT"/>
              </a:rPr>
              <a:t> </a:t>
            </a:r>
            <a:r>
              <a:rPr lang="en-IN" dirty="0">
                <a:cs typeface="Tw Cen MT"/>
              </a:rPr>
              <a:t>libraries</a:t>
            </a:r>
            <a:r>
              <a:rPr lang="en-IN" spc="655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in </a:t>
            </a:r>
            <a:r>
              <a:rPr lang="en-IN" dirty="0">
                <a:cs typeface="Tw Cen MT"/>
              </a:rPr>
              <a:t>ways</a:t>
            </a:r>
            <a:r>
              <a:rPr lang="en-IN" spc="31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similar</a:t>
            </a:r>
            <a:r>
              <a:rPr lang="en-IN" spc="310" dirty="0">
                <a:cs typeface="Tw Cen MT"/>
              </a:rPr>
              <a:t> </a:t>
            </a:r>
            <a:r>
              <a:rPr lang="en-IN" dirty="0">
                <a:cs typeface="Tw Cen MT"/>
              </a:rPr>
              <a:t>to</a:t>
            </a:r>
            <a:r>
              <a:rPr lang="en-IN" spc="310" dirty="0">
                <a:cs typeface="Tw Cen MT"/>
              </a:rPr>
              <a:t> </a:t>
            </a:r>
            <a:r>
              <a:rPr lang="en-IN" dirty="0">
                <a:cs typeface="Tw Cen MT"/>
              </a:rPr>
              <a:t>how</a:t>
            </a:r>
            <a:r>
              <a:rPr lang="en-IN" spc="315" dirty="0">
                <a:cs typeface="Tw Cen MT"/>
              </a:rPr>
              <a:t> </a:t>
            </a:r>
            <a:r>
              <a:rPr lang="en-IN" dirty="0">
                <a:cs typeface="Tw Cen MT"/>
              </a:rPr>
              <a:t>they</a:t>
            </a:r>
            <a:r>
              <a:rPr lang="en-IN" spc="310" dirty="0">
                <a:cs typeface="Tw Cen MT"/>
              </a:rPr>
              <a:t> </a:t>
            </a:r>
            <a:r>
              <a:rPr lang="en-IN" dirty="0">
                <a:cs typeface="Tw Cen MT"/>
              </a:rPr>
              <a:t>would</a:t>
            </a:r>
            <a:r>
              <a:rPr lang="en-IN" spc="325" dirty="0">
                <a:cs typeface="Tw Cen MT"/>
              </a:rPr>
              <a:t> </a:t>
            </a:r>
            <a:r>
              <a:rPr lang="en-IN" dirty="0">
                <a:cs typeface="Tw Cen MT"/>
              </a:rPr>
              <a:t>interact</a:t>
            </a:r>
            <a:r>
              <a:rPr lang="en-IN" spc="320" dirty="0">
                <a:cs typeface="Tw Cen MT"/>
              </a:rPr>
              <a:t> </a:t>
            </a:r>
            <a:r>
              <a:rPr lang="en-IN" dirty="0">
                <a:cs typeface="Tw Cen MT"/>
              </a:rPr>
              <a:t>with</a:t>
            </a:r>
            <a:r>
              <a:rPr lang="en-IN" spc="325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other folders.</a:t>
            </a:r>
            <a:endParaRPr lang="en-IN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0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>
                <a:cs typeface="Tw Cen MT"/>
              </a:rPr>
              <a:t>Network</a:t>
            </a:r>
            <a:endParaRPr lang="en-IN" dirty="0"/>
          </a:p>
        </p:txBody>
      </p:sp>
      <p:pic>
        <p:nvPicPr>
          <p:cNvPr id="4" name="object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648" y="2030987"/>
            <a:ext cx="8153400" cy="31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9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205D77"/>
                </a:solidFill>
                <a:uFill>
                  <a:solidFill>
                    <a:srgbClr val="205D77"/>
                  </a:solidFill>
                </a:uFill>
              </a:rPr>
              <a:t>TYPES</a:t>
            </a:r>
            <a:r>
              <a:rPr lang="en-IN" u="sng" spc="-135" dirty="0">
                <a:solidFill>
                  <a:srgbClr val="205D77"/>
                </a:solidFill>
                <a:uFill>
                  <a:solidFill>
                    <a:srgbClr val="205D77"/>
                  </a:solidFill>
                </a:uFill>
              </a:rPr>
              <a:t> </a:t>
            </a:r>
            <a:r>
              <a:rPr lang="en-IN" u="sng" dirty="0">
                <a:solidFill>
                  <a:srgbClr val="205D77"/>
                </a:solidFill>
                <a:uFill>
                  <a:solidFill>
                    <a:srgbClr val="205D77"/>
                  </a:solidFill>
                </a:uFill>
              </a:rPr>
              <a:t>OF</a:t>
            </a:r>
            <a:r>
              <a:rPr lang="en-IN" u="sng" spc="-120" dirty="0">
                <a:solidFill>
                  <a:srgbClr val="205D77"/>
                </a:solidFill>
                <a:uFill>
                  <a:solidFill>
                    <a:srgbClr val="205D77"/>
                  </a:solidFill>
                </a:uFill>
              </a:rPr>
              <a:t> </a:t>
            </a:r>
            <a:r>
              <a:rPr lang="en-IN" u="sng" spc="-30" dirty="0">
                <a:solidFill>
                  <a:srgbClr val="205D77"/>
                </a:solidFill>
                <a:uFill>
                  <a:solidFill>
                    <a:srgbClr val="205D77"/>
                  </a:solidFill>
                </a:uFill>
              </a:rPr>
              <a:t>OPERATING</a:t>
            </a:r>
            <a:r>
              <a:rPr lang="en-IN" u="sng" spc="-110" dirty="0">
                <a:solidFill>
                  <a:srgbClr val="205D77"/>
                </a:solidFill>
                <a:uFill>
                  <a:solidFill>
                    <a:srgbClr val="205D77"/>
                  </a:solidFill>
                </a:uFill>
              </a:rPr>
              <a:t> </a:t>
            </a:r>
            <a:r>
              <a:rPr lang="en-IN" u="sng" spc="-10" dirty="0" smtClean="0">
                <a:solidFill>
                  <a:srgbClr val="205D77"/>
                </a:solidFill>
                <a:uFill>
                  <a:solidFill>
                    <a:srgbClr val="205D77"/>
                  </a:solidFill>
                </a:uFill>
              </a:rPr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>
                <a:solidFill>
                  <a:srgbClr val="1B3742"/>
                </a:solidFill>
                <a:cs typeface="Tw Cen MT"/>
              </a:rPr>
              <a:t>Batch</a:t>
            </a:r>
            <a:r>
              <a:rPr lang="en-IN" sz="4400" spc="-1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44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4400" spc="-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4400" spc="-10" dirty="0">
                <a:solidFill>
                  <a:srgbClr val="1B3742"/>
                </a:solidFill>
                <a:cs typeface="Tw Cen MT"/>
              </a:rPr>
              <a:t>System</a:t>
            </a:r>
            <a:endParaRPr lang="en-IN" sz="4400" dirty="0">
              <a:cs typeface="Tw Cen MT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1B3742"/>
                </a:solidFill>
                <a:cs typeface="Tw Cen MT"/>
              </a:rPr>
              <a:t>Time-Sharing</a:t>
            </a:r>
            <a:r>
              <a:rPr lang="en-IN" sz="4400" spc="-7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44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4400" spc="-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4400" spc="-10" dirty="0">
                <a:solidFill>
                  <a:srgbClr val="1B3742"/>
                </a:solidFill>
                <a:cs typeface="Tw Cen MT"/>
              </a:rPr>
              <a:t>System</a:t>
            </a:r>
            <a:endParaRPr lang="en-IN" sz="4400" dirty="0">
              <a:cs typeface="Tw Cen MT"/>
            </a:endParaRPr>
          </a:p>
          <a:p>
            <a:pPr marL="12700" indent="0">
              <a:spcBef>
                <a:spcPts val="105"/>
              </a:spcBef>
              <a:buNone/>
              <a:tabLst>
                <a:tab pos="354965" algn="l"/>
                <a:tab pos="355600" algn="l"/>
              </a:tabLst>
            </a:pPr>
            <a:r>
              <a:rPr lang="en-IN" sz="4400" dirty="0">
                <a:solidFill>
                  <a:srgbClr val="1B3742"/>
                </a:solidFill>
                <a:cs typeface="Tw Cen MT"/>
              </a:rPr>
              <a:t>Distributed</a:t>
            </a:r>
            <a:r>
              <a:rPr lang="en-IN" sz="4400" spc="-7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44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4400" spc="-7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4400" spc="-10" dirty="0">
                <a:solidFill>
                  <a:srgbClr val="1B3742"/>
                </a:solidFill>
                <a:cs typeface="Tw Cen MT"/>
              </a:rPr>
              <a:t>System</a:t>
            </a:r>
            <a:endParaRPr lang="en-IN" sz="4400" dirty="0">
              <a:cs typeface="Tw Cen MT"/>
            </a:endParaRPr>
          </a:p>
          <a:p>
            <a:pPr marL="12700" indent="0">
              <a:spcBef>
                <a:spcPts val="5"/>
              </a:spcBef>
              <a:buNone/>
              <a:tabLst>
                <a:tab pos="423545" algn="l"/>
                <a:tab pos="424180" algn="l"/>
              </a:tabLst>
            </a:pPr>
            <a:r>
              <a:rPr lang="en-IN" sz="4400" dirty="0" smtClean="0">
                <a:solidFill>
                  <a:srgbClr val="1B3742"/>
                </a:solidFill>
                <a:cs typeface="Tw Cen MT"/>
              </a:rPr>
              <a:t>Network</a:t>
            </a:r>
            <a:r>
              <a:rPr lang="en-IN" sz="4400" spc="-75" dirty="0" smtClean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44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4400" spc="-6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4400" spc="-10" dirty="0">
                <a:solidFill>
                  <a:srgbClr val="1B3742"/>
                </a:solidFill>
                <a:cs typeface="Tw Cen MT"/>
              </a:rPr>
              <a:t>System</a:t>
            </a:r>
            <a:endParaRPr lang="en-IN" sz="4400" dirty="0">
              <a:cs typeface="Tw Cen MT"/>
            </a:endParaRPr>
          </a:p>
          <a:p>
            <a:pPr marL="12700" indent="0">
              <a:buNone/>
              <a:tabLst>
                <a:tab pos="423545" algn="l"/>
                <a:tab pos="424180" algn="l"/>
              </a:tabLst>
            </a:pPr>
            <a:r>
              <a:rPr lang="en-IN" sz="4400" spc="-20" dirty="0" smtClean="0">
                <a:solidFill>
                  <a:srgbClr val="1B3742"/>
                </a:solidFill>
                <a:cs typeface="Tw Cen MT"/>
              </a:rPr>
              <a:t>Real-</a:t>
            </a:r>
            <a:r>
              <a:rPr lang="en-IN" sz="4400" dirty="0" smtClean="0">
                <a:solidFill>
                  <a:srgbClr val="1B3742"/>
                </a:solidFill>
                <a:cs typeface="Tw Cen MT"/>
              </a:rPr>
              <a:t>Time</a:t>
            </a:r>
            <a:r>
              <a:rPr lang="en-IN" sz="4400" spc="-35" dirty="0" smtClean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44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440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4400" spc="-10" dirty="0">
                <a:solidFill>
                  <a:srgbClr val="1B3742"/>
                </a:solidFill>
                <a:cs typeface="Tw Cen MT"/>
              </a:rPr>
              <a:t>System</a:t>
            </a:r>
            <a:endParaRPr lang="en-IN" sz="4400" dirty="0">
              <a:cs typeface="Tw Cen MT"/>
            </a:endParaRP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6468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6F2F9F"/>
                </a:solidFill>
                <a:cs typeface="Tw Cen MT"/>
              </a:rPr>
              <a:t/>
            </a:r>
            <a:br>
              <a:rPr lang="en-IN" b="1" dirty="0" smtClean="0">
                <a:solidFill>
                  <a:srgbClr val="6F2F9F"/>
                </a:solidFill>
                <a:cs typeface="Tw Cen MT"/>
              </a:rPr>
            </a:br>
            <a:r>
              <a:rPr lang="en-IN" b="1" dirty="0" smtClean="0">
                <a:solidFill>
                  <a:srgbClr val="6F2F9F"/>
                </a:solidFill>
                <a:cs typeface="Tw Cen MT"/>
              </a:rPr>
              <a:t>Batch</a:t>
            </a:r>
            <a:r>
              <a:rPr lang="en-IN" b="1" spc="45" dirty="0" smtClean="0">
                <a:solidFill>
                  <a:srgbClr val="6F2F9F"/>
                </a:solidFill>
                <a:cs typeface="Tw Cen MT"/>
              </a:rPr>
              <a:t> </a:t>
            </a:r>
            <a:r>
              <a:rPr lang="en-IN" b="1" dirty="0">
                <a:solidFill>
                  <a:srgbClr val="6F2F9F"/>
                </a:solidFill>
                <a:cs typeface="Tw Cen MT"/>
              </a:rPr>
              <a:t>Operating</a:t>
            </a:r>
            <a:r>
              <a:rPr lang="en-IN" b="1" spc="35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b="1" spc="-10" dirty="0">
                <a:solidFill>
                  <a:srgbClr val="6F2F9F"/>
                </a:solidFill>
                <a:cs typeface="Tw Cen MT"/>
              </a:rPr>
              <a:t>System:-</a:t>
            </a:r>
            <a:r>
              <a:rPr lang="en-IN" dirty="0">
                <a:cs typeface="Tw Cen MT"/>
              </a:rPr>
              <a:t/>
            </a:r>
            <a:br>
              <a:rPr lang="en-IN" dirty="0">
                <a:cs typeface="Tw Cen M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89584" marR="6985" lvl="1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90220" algn="l"/>
              </a:tabLst>
            </a:pPr>
            <a:r>
              <a:rPr lang="en-IN" sz="1950" dirty="0" smtClean="0">
                <a:solidFill>
                  <a:srgbClr val="1B3742"/>
                </a:solidFill>
                <a:cs typeface="Tw Cen MT"/>
              </a:rPr>
              <a:t>In</a:t>
            </a:r>
            <a:r>
              <a:rPr lang="en-IN" sz="1950" spc="125" dirty="0" smtClean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a</a:t>
            </a:r>
            <a:r>
              <a:rPr lang="en-IN" sz="1950" spc="1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Batch</a:t>
            </a:r>
            <a:r>
              <a:rPr lang="en-IN" sz="1950" spc="114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1950" spc="1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System,</a:t>
            </a:r>
            <a:r>
              <a:rPr lang="en-IN" sz="1950" spc="1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the</a:t>
            </a:r>
            <a:r>
              <a:rPr lang="en-IN" sz="1950" spc="1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similar</a:t>
            </a:r>
            <a:r>
              <a:rPr lang="en-IN" sz="1950" spc="1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jobs</a:t>
            </a:r>
            <a:r>
              <a:rPr lang="en-IN" sz="1950" spc="1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are</a:t>
            </a:r>
            <a:r>
              <a:rPr lang="en-IN" sz="1950" spc="1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grouped</a:t>
            </a:r>
            <a:r>
              <a:rPr lang="en-IN" sz="1950" spc="1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together</a:t>
            </a:r>
            <a:r>
              <a:rPr lang="en-IN" sz="1950" spc="1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into</a:t>
            </a:r>
            <a:r>
              <a:rPr lang="en-IN" sz="1950" spc="1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spc="-10" dirty="0">
                <a:solidFill>
                  <a:srgbClr val="1B3742"/>
                </a:solidFill>
                <a:cs typeface="Tw Cen MT"/>
              </a:rPr>
              <a:t>batches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with</a:t>
            </a:r>
            <a:r>
              <a:rPr lang="en-IN" sz="1950" spc="-5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the</a:t>
            </a:r>
            <a:r>
              <a:rPr lang="en-IN" sz="1950" spc="-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help</a:t>
            </a:r>
            <a:r>
              <a:rPr lang="en-IN" sz="195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of</a:t>
            </a:r>
            <a:r>
              <a:rPr lang="en-IN" sz="1950" spc="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some</a:t>
            </a:r>
            <a:r>
              <a:rPr lang="en-IN" sz="1950" spc="-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operator</a:t>
            </a:r>
            <a:r>
              <a:rPr lang="en-IN" sz="195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and</a:t>
            </a:r>
            <a:r>
              <a:rPr lang="en-IN" sz="1950" spc="-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these</a:t>
            </a:r>
            <a:r>
              <a:rPr lang="en-IN" sz="195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batches</a:t>
            </a:r>
            <a:r>
              <a:rPr lang="en-IN" sz="1950" spc="-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are</a:t>
            </a:r>
            <a:r>
              <a:rPr lang="en-IN" sz="195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executed</a:t>
            </a:r>
            <a:r>
              <a:rPr lang="en-IN" sz="1950" spc="-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one</a:t>
            </a:r>
            <a:r>
              <a:rPr lang="en-IN" sz="195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by</a:t>
            </a:r>
            <a:r>
              <a:rPr lang="en-IN" sz="195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spc="-20" dirty="0">
                <a:solidFill>
                  <a:srgbClr val="1B3742"/>
                </a:solidFill>
                <a:cs typeface="Tw Cen MT"/>
              </a:rPr>
              <a:t>one.</a:t>
            </a:r>
            <a:endParaRPr lang="en-IN" sz="1950" dirty="0">
              <a:cs typeface="Tw Cen MT"/>
            </a:endParaRPr>
          </a:p>
          <a:p>
            <a:pPr marL="489584" marR="5080" lvl="1" indent="-342900" algn="just">
              <a:lnSpc>
                <a:spcPct val="100000"/>
              </a:lnSpc>
              <a:buFont typeface="Wingdings"/>
              <a:buChar char=""/>
              <a:tabLst>
                <a:tab pos="490220" algn="l"/>
              </a:tabLst>
            </a:pPr>
            <a:r>
              <a:rPr lang="en-IN" sz="2000" b="1" dirty="0">
                <a:cs typeface="Tw Cen MT"/>
              </a:rPr>
              <a:t>This</a:t>
            </a:r>
            <a:r>
              <a:rPr lang="en-IN" sz="2000" b="1" spc="200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type</a:t>
            </a:r>
            <a:r>
              <a:rPr lang="en-IN" sz="2000" b="1" spc="204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of</a:t>
            </a:r>
            <a:r>
              <a:rPr lang="en-IN" sz="2000" b="1" spc="330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operating</a:t>
            </a:r>
            <a:r>
              <a:rPr lang="en-IN" sz="2000" b="1" spc="215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system</a:t>
            </a:r>
            <a:r>
              <a:rPr lang="en-IN" sz="2000" b="1" spc="200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does</a:t>
            </a:r>
            <a:r>
              <a:rPr lang="en-IN" sz="2000" b="1" spc="190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not</a:t>
            </a:r>
            <a:r>
              <a:rPr lang="en-IN" sz="2000" b="1" spc="210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interact</a:t>
            </a:r>
            <a:r>
              <a:rPr lang="en-IN" sz="2000" b="1" spc="204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with</a:t>
            </a:r>
            <a:r>
              <a:rPr lang="en-IN" sz="2000" b="1" spc="204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the</a:t>
            </a:r>
            <a:r>
              <a:rPr lang="en-IN" sz="2000" b="1" spc="215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computer</a:t>
            </a:r>
            <a:r>
              <a:rPr lang="en-IN" sz="2000" b="1" spc="204" dirty="0">
                <a:cs typeface="Tw Cen MT"/>
              </a:rPr>
              <a:t> </a:t>
            </a:r>
            <a:r>
              <a:rPr lang="en-IN" sz="2000" b="1" spc="-10" dirty="0">
                <a:cs typeface="Tw Cen MT"/>
              </a:rPr>
              <a:t>directly</a:t>
            </a:r>
            <a:r>
              <a:rPr lang="en-IN" sz="2000" spc="-10" dirty="0">
                <a:cs typeface="Tw Cen MT"/>
              </a:rPr>
              <a:t>. </a:t>
            </a:r>
            <a:r>
              <a:rPr lang="en-IN" sz="2000" dirty="0">
                <a:cs typeface="Tw Cen MT"/>
              </a:rPr>
              <a:t>There</a:t>
            </a:r>
            <a:r>
              <a:rPr lang="en-IN" sz="2000" spc="1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is</a:t>
            </a:r>
            <a:r>
              <a:rPr lang="en-IN" sz="2000" spc="1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</a:t>
            </a:r>
            <a:r>
              <a:rPr lang="en-IN" sz="2000" spc="1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operator</a:t>
            </a:r>
            <a:r>
              <a:rPr lang="en-IN" sz="2000" spc="1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which</a:t>
            </a:r>
            <a:r>
              <a:rPr lang="en-IN" sz="2000" spc="1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takes</a:t>
            </a:r>
            <a:r>
              <a:rPr lang="en-IN" sz="2000" spc="1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similar</a:t>
            </a:r>
            <a:r>
              <a:rPr lang="en-IN" sz="2000" spc="114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jobs</a:t>
            </a:r>
            <a:r>
              <a:rPr lang="en-IN" sz="2000" spc="13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having</a:t>
            </a:r>
            <a:r>
              <a:rPr lang="en-IN" sz="2000" spc="114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114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same</a:t>
            </a:r>
            <a:r>
              <a:rPr lang="en-IN" sz="2000" spc="13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requirement</a:t>
            </a:r>
            <a:r>
              <a:rPr lang="en-IN" sz="2000" spc="120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and </a:t>
            </a:r>
            <a:r>
              <a:rPr lang="en-IN" sz="2000" dirty="0">
                <a:cs typeface="Tw Cen MT"/>
              </a:rPr>
              <a:t>group</a:t>
            </a:r>
            <a:r>
              <a:rPr lang="en-IN" sz="2000" spc="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them</a:t>
            </a:r>
            <a:r>
              <a:rPr lang="en-IN" sz="2000" spc="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into</a:t>
            </a:r>
            <a:r>
              <a:rPr lang="en-IN" sz="2000" spc="10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batches.</a:t>
            </a:r>
            <a:r>
              <a:rPr lang="en-IN" sz="2000" spc="9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It</a:t>
            </a:r>
            <a:r>
              <a:rPr lang="en-IN" sz="2000" spc="9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is</a:t>
            </a:r>
            <a:r>
              <a:rPr lang="en-IN" sz="2000" spc="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responsibility</a:t>
            </a:r>
            <a:r>
              <a:rPr lang="en-IN" sz="2000" spc="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of</a:t>
            </a:r>
            <a:r>
              <a:rPr lang="en-IN" sz="2000" spc="1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operator</a:t>
            </a:r>
            <a:r>
              <a:rPr lang="en-IN" sz="2000" spc="10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9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sort</a:t>
            </a:r>
            <a:r>
              <a:rPr lang="en-IN" sz="2000" spc="9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jobs</a:t>
            </a:r>
            <a:r>
              <a:rPr lang="en-IN" sz="2000" spc="105" dirty="0">
                <a:cs typeface="Tw Cen MT"/>
              </a:rPr>
              <a:t> </a:t>
            </a:r>
            <a:r>
              <a:rPr lang="en-IN" sz="2000" spc="-20" dirty="0">
                <a:cs typeface="Tw Cen MT"/>
              </a:rPr>
              <a:t>with </a:t>
            </a:r>
            <a:r>
              <a:rPr lang="en-IN" sz="2000" dirty="0">
                <a:cs typeface="Tw Cen MT"/>
              </a:rPr>
              <a:t>similar</a:t>
            </a:r>
            <a:r>
              <a:rPr lang="en-IN" sz="2000" spc="-35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needs.</a:t>
            </a:r>
            <a:endParaRPr lang="en-IN" sz="2000" dirty="0">
              <a:cs typeface="Tw Cen MT"/>
            </a:endParaRPr>
          </a:p>
          <a:p>
            <a:endParaRPr lang="en-IN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091" y="4442458"/>
            <a:ext cx="5971416" cy="23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1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Share</a:t>
            </a:r>
            <a:r>
              <a:rPr lang="en-IN" spc="-8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printer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solidFill>
                  <a:srgbClr val="09203A"/>
                </a:solidFill>
                <a:cs typeface="Tw Cen MT"/>
              </a:rPr>
              <a:t>Share</a:t>
            </a:r>
            <a:r>
              <a:rPr lang="en-IN" sz="3200" b="1" spc="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b="1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on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primary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spc="-25" dirty="0">
                <a:solidFill>
                  <a:srgbClr val="09203A"/>
                </a:solidFill>
                <a:cs typeface="Tw Cen MT"/>
              </a:rPr>
              <a:t>PC</a:t>
            </a:r>
            <a:endParaRPr lang="en-IN" sz="3200" dirty="0">
              <a:cs typeface="Tw Cen MT"/>
            </a:endParaRPr>
          </a:p>
          <a:p>
            <a:pPr marL="12700" marR="1138555">
              <a:lnSpc>
                <a:spcPct val="100000"/>
              </a:lnSpc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There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are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two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ways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to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share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your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printer: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using</a:t>
            </a:r>
            <a:r>
              <a:rPr lang="en-IN" sz="3200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Settings</a:t>
            </a:r>
            <a:r>
              <a:rPr lang="en-IN" sz="3200" spc="-4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or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Control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Panel.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Share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your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using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Settings</a:t>
            </a:r>
            <a:endParaRPr lang="en-IN" sz="3200" dirty="0">
              <a:cs typeface="Tw Cen MT"/>
            </a:endParaRPr>
          </a:p>
          <a:p>
            <a:pPr marL="12700" marR="634365">
              <a:lnSpc>
                <a:spcPct val="100000"/>
              </a:lnSpc>
              <a:tabLst>
                <a:tab pos="1517015" algn="l"/>
              </a:tabLst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Select</a:t>
            </a:r>
            <a:r>
              <a:rPr lang="en-IN" sz="3200" spc="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 </a:t>
            </a:r>
            <a:r>
              <a:rPr lang="en-IN" sz="3200" b="1" spc="-20" dirty="0">
                <a:solidFill>
                  <a:srgbClr val="09203A"/>
                </a:solidFill>
                <a:cs typeface="Tw Cen MT"/>
              </a:rPr>
              <a:t>Start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	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button,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then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select</a:t>
            </a:r>
            <a:r>
              <a:rPr lang="en-IN" sz="3200" spc="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Settings</a:t>
            </a:r>
            <a:r>
              <a:rPr lang="en-IN" sz="3200" b="1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&gt;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Devices</a:t>
            </a:r>
            <a:r>
              <a:rPr lang="en-IN" sz="3200" b="1" spc="45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&gt;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Printers</a:t>
            </a:r>
            <a:r>
              <a:rPr lang="en-IN" sz="3200" b="1" spc="-5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&amp;</a:t>
            </a:r>
            <a:r>
              <a:rPr lang="en-IN" sz="3200" b="1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scanners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.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Choose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you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want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to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share,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then</a:t>
            </a:r>
            <a:r>
              <a:rPr lang="en-IN" sz="3200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select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Manage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.</a:t>
            </a:r>
            <a:endParaRPr lang="en-IN" sz="3200" dirty="0">
              <a:cs typeface="Tw Cen MT"/>
            </a:endParaRPr>
          </a:p>
          <a:p>
            <a:pPr marL="12700" marR="2814320">
              <a:lnSpc>
                <a:spcPct val="100000"/>
              </a:lnSpc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Select</a:t>
            </a:r>
            <a:r>
              <a:rPr lang="en-IN" sz="3200" spc="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b="1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Properties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,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then</a:t>
            </a:r>
            <a:r>
              <a:rPr lang="en-IN" sz="3200" spc="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choose</a:t>
            </a:r>
            <a:r>
              <a:rPr lang="en-IN" sz="3200" spc="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Sharing</a:t>
            </a:r>
            <a:r>
              <a:rPr lang="en-IN" sz="3200" b="1" spc="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tab.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On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Sharing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tab,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select</a:t>
            </a:r>
            <a:r>
              <a:rPr lang="en-IN" sz="3200" spc="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Share</a:t>
            </a:r>
            <a:r>
              <a:rPr lang="en-IN" sz="3200" b="1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this</a:t>
            </a:r>
            <a:r>
              <a:rPr lang="en-IN" sz="3200" b="1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.</a:t>
            </a:r>
            <a:endParaRPr lang="en-IN" sz="3200" dirty="0">
              <a:cs typeface="Tw Cen MT"/>
            </a:endParaRPr>
          </a:p>
          <a:p>
            <a:pPr marL="12700" marR="526415">
              <a:lnSpc>
                <a:spcPct val="100000"/>
              </a:lnSpc>
              <a:spcBef>
                <a:spcPts val="5"/>
              </a:spcBef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If</a:t>
            </a:r>
            <a:r>
              <a:rPr lang="en-IN" sz="3200" spc="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you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want,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edit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share</a:t>
            </a:r>
            <a:r>
              <a:rPr lang="en-IN" sz="3200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name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of</a:t>
            </a:r>
            <a:r>
              <a:rPr lang="en-IN" sz="3200" spc="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printer.</a:t>
            </a:r>
            <a:r>
              <a:rPr lang="en-IN" sz="3200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You'll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use</a:t>
            </a:r>
            <a:r>
              <a:rPr lang="en-IN" sz="3200" spc="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this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name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to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connect</a:t>
            </a:r>
            <a:r>
              <a:rPr lang="en-IN" sz="3200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to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from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a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secondary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PC.</a:t>
            </a:r>
            <a:endParaRPr lang="en-IN" sz="3200" dirty="0"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lang="en-IN" sz="3200" b="1" dirty="0">
                <a:solidFill>
                  <a:srgbClr val="09203A"/>
                </a:solidFill>
                <a:cs typeface="Tw Cen MT"/>
              </a:rPr>
              <a:t>Share</a:t>
            </a:r>
            <a:r>
              <a:rPr lang="en-IN" sz="3200" b="1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your</a:t>
            </a:r>
            <a:r>
              <a:rPr lang="en-IN" sz="3200" b="1" spc="-4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b="1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using</a:t>
            </a:r>
            <a:r>
              <a:rPr lang="en-IN" sz="3200" b="1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Control</a:t>
            </a:r>
            <a:r>
              <a:rPr lang="en-IN" sz="3200" b="1" spc="-4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Panel</a:t>
            </a:r>
            <a:endParaRPr lang="en-IN" sz="3200" dirty="0"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In the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search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box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on the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taskbar,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type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control</a:t>
            </a:r>
            <a:r>
              <a:rPr lang="en-IN" sz="3200" b="1" spc="-5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panel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and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then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select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Control</a:t>
            </a:r>
            <a:r>
              <a:rPr lang="en-IN" sz="3200" b="1" spc="-4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Panel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.</a:t>
            </a:r>
            <a:endParaRPr lang="en-IN" sz="3200" dirty="0"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Under</a:t>
            </a:r>
            <a:r>
              <a:rPr lang="en-IN" sz="3200" spc="-4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Hardware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and</a:t>
            </a:r>
            <a:r>
              <a:rPr lang="en-IN" sz="3200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Sound,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select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View</a:t>
            </a:r>
            <a:r>
              <a:rPr lang="en-IN" sz="3200" b="1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devices</a:t>
            </a:r>
            <a:r>
              <a:rPr lang="en-IN" sz="3200" b="1" spc="-6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and</a:t>
            </a:r>
            <a:r>
              <a:rPr lang="en-IN" sz="3200" b="1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printers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.</a:t>
            </a:r>
            <a:endParaRPr lang="en-IN" sz="3200" dirty="0">
              <a:cs typeface="Tw Cen MT"/>
            </a:endParaRPr>
          </a:p>
          <a:p>
            <a:pPr marL="12700" marR="5080">
              <a:lnSpc>
                <a:spcPct val="100000"/>
              </a:lnSpc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Select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and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hold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(or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right-click)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you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want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to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share,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select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b="1" spc="-5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properties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,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and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then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choose</a:t>
            </a:r>
            <a:r>
              <a:rPr lang="en-IN" sz="3200" spc="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Sharing</a:t>
            </a:r>
            <a:r>
              <a:rPr lang="en-IN" sz="3200" b="1" spc="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tab.</a:t>
            </a:r>
            <a:endParaRPr lang="en-IN" sz="3200" dirty="0"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On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Sharing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tab,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select</a:t>
            </a:r>
            <a:r>
              <a:rPr lang="en-IN" sz="3200" spc="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Share</a:t>
            </a:r>
            <a:r>
              <a:rPr lang="en-IN" sz="3200" b="1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dirty="0">
                <a:solidFill>
                  <a:srgbClr val="09203A"/>
                </a:solidFill>
                <a:cs typeface="Tw Cen MT"/>
              </a:rPr>
              <a:t>this</a:t>
            </a:r>
            <a:r>
              <a:rPr lang="en-IN" sz="3200" b="1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b="1" spc="-10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.</a:t>
            </a:r>
            <a:endParaRPr lang="en-IN" sz="3200" dirty="0"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If</a:t>
            </a:r>
            <a:r>
              <a:rPr lang="en-IN" sz="3200" spc="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you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want,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edit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share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name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of</a:t>
            </a:r>
            <a:r>
              <a:rPr lang="en-IN" sz="3200" spc="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printer.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You'll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use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this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name</a:t>
            </a:r>
            <a:r>
              <a:rPr lang="en-IN" sz="3200" spc="-1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to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connect</a:t>
            </a:r>
            <a:r>
              <a:rPr lang="en-IN" sz="3200" spc="-3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to</a:t>
            </a:r>
            <a:endParaRPr lang="en-IN" sz="3200" dirty="0"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200" spc="-1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printer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from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a</a:t>
            </a:r>
            <a:r>
              <a:rPr lang="en-IN" sz="3200" spc="-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secondary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 PC.</a:t>
            </a:r>
            <a:endParaRPr lang="en-IN" sz="3200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8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6F2F9F"/>
                </a:solidFill>
                <a:cs typeface="Tw Cen MT"/>
              </a:rPr>
              <a:t/>
            </a:r>
            <a:br>
              <a:rPr lang="en-IN" b="1" dirty="0" smtClean="0">
                <a:solidFill>
                  <a:srgbClr val="6F2F9F"/>
                </a:solidFill>
                <a:cs typeface="Tw Cen MT"/>
              </a:rPr>
            </a:br>
            <a:r>
              <a:rPr lang="en-IN" b="1" dirty="0" smtClean="0">
                <a:solidFill>
                  <a:srgbClr val="6F2F9F"/>
                </a:solidFill>
                <a:cs typeface="Tw Cen MT"/>
              </a:rPr>
              <a:t>Time-Sharing</a:t>
            </a:r>
            <a:r>
              <a:rPr lang="en-IN" b="1" spc="10" dirty="0" smtClean="0">
                <a:solidFill>
                  <a:srgbClr val="6F2F9F"/>
                </a:solidFill>
                <a:cs typeface="Tw Cen MT"/>
              </a:rPr>
              <a:t> </a:t>
            </a:r>
            <a:r>
              <a:rPr lang="en-IN" b="1" dirty="0">
                <a:solidFill>
                  <a:srgbClr val="6F2F9F"/>
                </a:solidFill>
                <a:cs typeface="Tw Cen MT"/>
              </a:rPr>
              <a:t>Operating</a:t>
            </a:r>
            <a:r>
              <a:rPr lang="en-IN" b="1" spc="35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b="1" spc="-10" dirty="0">
                <a:solidFill>
                  <a:srgbClr val="6F2F9F"/>
                </a:solidFill>
                <a:cs typeface="Tw Cen MT"/>
              </a:rPr>
              <a:t>System:-</a:t>
            </a:r>
            <a:r>
              <a:rPr lang="en-IN" dirty="0">
                <a:cs typeface="Tw Cen MT"/>
              </a:rPr>
              <a:t/>
            </a:r>
            <a:br>
              <a:rPr lang="en-IN" dirty="0">
                <a:cs typeface="Tw Cen M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22300" lvl="1" indent="-343535">
              <a:lnSpc>
                <a:spcPct val="100000"/>
              </a:lnSpc>
              <a:spcBef>
                <a:spcPts val="795"/>
              </a:spcBef>
              <a:buFont typeface="Wingdings"/>
              <a:buChar char=""/>
              <a:tabLst>
                <a:tab pos="622300" algn="l"/>
              </a:tabLst>
            </a:pPr>
            <a:r>
              <a:rPr lang="en-IN" sz="1950" dirty="0" smtClean="0">
                <a:solidFill>
                  <a:srgbClr val="1B3742"/>
                </a:solidFill>
                <a:cs typeface="Tw Cen MT"/>
              </a:rPr>
              <a:t>In</a:t>
            </a:r>
            <a:r>
              <a:rPr lang="en-IN" sz="1950" spc="-35" dirty="0" smtClean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spc="-10" dirty="0">
                <a:solidFill>
                  <a:srgbClr val="1B3742"/>
                </a:solidFill>
                <a:cs typeface="Tw Cen MT"/>
              </a:rPr>
              <a:t>Time-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Sharing</a:t>
            </a:r>
            <a:r>
              <a:rPr lang="en-IN" sz="195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195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System</a:t>
            </a:r>
            <a:r>
              <a:rPr lang="en-IN" sz="1950" spc="-1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Each</a:t>
            </a:r>
            <a:r>
              <a:rPr lang="en-IN" sz="195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task</a:t>
            </a:r>
            <a:r>
              <a:rPr lang="en-IN" sz="195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is</a:t>
            </a:r>
            <a:r>
              <a:rPr lang="en-IN" sz="195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given</a:t>
            </a:r>
            <a:r>
              <a:rPr lang="en-IN" sz="1950" spc="-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some</a:t>
            </a:r>
            <a:r>
              <a:rPr lang="en-IN" sz="1950" spc="-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time</a:t>
            </a:r>
            <a:r>
              <a:rPr lang="en-IN" sz="1950" spc="-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to</a:t>
            </a:r>
            <a:r>
              <a:rPr lang="en-IN" sz="1950" spc="-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execute</a:t>
            </a:r>
            <a:r>
              <a:rPr lang="en-IN" sz="1950" spc="-1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so</a:t>
            </a:r>
            <a:r>
              <a:rPr lang="en-IN" sz="1950" spc="-20" dirty="0">
                <a:solidFill>
                  <a:srgbClr val="1B3742"/>
                </a:solidFill>
                <a:cs typeface="Tw Cen MT"/>
              </a:rPr>
              <a:t> that</a:t>
            </a:r>
            <a:endParaRPr lang="en-IN" sz="1950" dirty="0">
              <a:cs typeface="Tw Cen MT"/>
            </a:endParaRPr>
          </a:p>
          <a:p>
            <a:pPr marL="622300">
              <a:lnSpc>
                <a:spcPct val="100000"/>
              </a:lnSpc>
              <a:spcBef>
                <a:spcPts val="1180"/>
              </a:spcBef>
            </a:pPr>
            <a:r>
              <a:rPr lang="en-IN" sz="1950" dirty="0">
                <a:solidFill>
                  <a:srgbClr val="1B3742"/>
                </a:solidFill>
                <a:cs typeface="Tw Cen MT"/>
              </a:rPr>
              <a:t>all</a:t>
            </a:r>
            <a:r>
              <a:rPr lang="en-IN" sz="195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the</a:t>
            </a:r>
            <a:r>
              <a:rPr lang="en-IN" sz="1950" spc="-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tasks</a:t>
            </a:r>
            <a:r>
              <a:rPr lang="en-IN" sz="195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work</a:t>
            </a:r>
            <a:r>
              <a:rPr lang="en-IN" sz="195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spc="-10" dirty="0">
                <a:solidFill>
                  <a:srgbClr val="1B3742"/>
                </a:solidFill>
                <a:cs typeface="Tw Cen MT"/>
              </a:rPr>
              <a:t>smoothly.</a:t>
            </a:r>
            <a:endParaRPr lang="en-IN" sz="1950" dirty="0">
              <a:cs typeface="Tw Cen MT"/>
            </a:endParaRPr>
          </a:p>
          <a:p>
            <a:pPr marL="622300" lvl="1" indent="-343535">
              <a:lnSpc>
                <a:spcPct val="100000"/>
              </a:lnSpc>
              <a:spcBef>
                <a:spcPts val="1165"/>
              </a:spcBef>
              <a:buFont typeface="Wingdings"/>
              <a:buChar char=""/>
              <a:tabLst>
                <a:tab pos="622300" algn="l"/>
              </a:tabLst>
            </a:pPr>
            <a:r>
              <a:rPr lang="en-IN" sz="1950" dirty="0">
                <a:solidFill>
                  <a:srgbClr val="1B3742"/>
                </a:solidFill>
                <a:cs typeface="Tw Cen MT"/>
              </a:rPr>
              <a:t>Each</a:t>
            </a:r>
            <a:r>
              <a:rPr lang="en-IN" sz="195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user</a:t>
            </a:r>
            <a:r>
              <a:rPr lang="en-IN" sz="195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gets</a:t>
            </a:r>
            <a:r>
              <a:rPr lang="en-IN" sz="195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the</a:t>
            </a:r>
            <a:r>
              <a:rPr lang="en-IN" sz="195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time</a:t>
            </a:r>
            <a:r>
              <a:rPr lang="en-IN" sz="195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of</a:t>
            </a:r>
            <a:r>
              <a:rPr lang="en-IN" sz="1950" spc="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CPU</a:t>
            </a:r>
            <a:r>
              <a:rPr lang="en-IN" sz="195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as</a:t>
            </a:r>
            <a:r>
              <a:rPr lang="en-IN" sz="195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they</a:t>
            </a:r>
            <a:r>
              <a:rPr lang="en-IN" sz="195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use</a:t>
            </a:r>
            <a:r>
              <a:rPr lang="en-IN" sz="1950" spc="-1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a</a:t>
            </a:r>
            <a:r>
              <a:rPr lang="en-IN" sz="1950" spc="-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single</a:t>
            </a:r>
            <a:r>
              <a:rPr lang="en-IN" sz="195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spc="-10" dirty="0">
                <a:solidFill>
                  <a:srgbClr val="1B3742"/>
                </a:solidFill>
                <a:cs typeface="Tw Cen MT"/>
              </a:rPr>
              <a:t>system.</a:t>
            </a:r>
            <a:endParaRPr lang="en-IN" sz="1950" dirty="0">
              <a:cs typeface="Tw Cen MT"/>
            </a:endParaRPr>
          </a:p>
          <a:p>
            <a:pPr marL="622300" lvl="1" indent="-343535">
              <a:lnSpc>
                <a:spcPct val="100000"/>
              </a:lnSpc>
              <a:spcBef>
                <a:spcPts val="1175"/>
              </a:spcBef>
              <a:buFont typeface="Wingdings"/>
              <a:buChar char=""/>
              <a:tabLst>
                <a:tab pos="622300" algn="l"/>
              </a:tabLst>
            </a:pPr>
            <a:r>
              <a:rPr lang="en-IN" sz="1950" dirty="0">
                <a:solidFill>
                  <a:srgbClr val="1B3742"/>
                </a:solidFill>
                <a:cs typeface="Tw Cen MT"/>
              </a:rPr>
              <a:t>These</a:t>
            </a:r>
            <a:r>
              <a:rPr lang="en-IN" sz="1950" spc="2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systems</a:t>
            </a:r>
            <a:r>
              <a:rPr lang="en-IN" sz="1950" spc="19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are</a:t>
            </a:r>
            <a:r>
              <a:rPr lang="en-IN" sz="1950" spc="20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also</a:t>
            </a:r>
            <a:r>
              <a:rPr lang="en-IN" sz="1950" spc="204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known</a:t>
            </a:r>
            <a:r>
              <a:rPr lang="en-IN" sz="1950" spc="19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as</a:t>
            </a:r>
            <a:r>
              <a:rPr lang="en-IN" sz="1950" spc="19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Multitasking</a:t>
            </a:r>
            <a:r>
              <a:rPr lang="en-IN" sz="1950" spc="204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Systems.</a:t>
            </a:r>
            <a:r>
              <a:rPr lang="en-IN" sz="1950" spc="20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The</a:t>
            </a:r>
            <a:r>
              <a:rPr lang="en-IN" sz="1950" spc="204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task</a:t>
            </a:r>
            <a:r>
              <a:rPr lang="en-IN" sz="1950" spc="19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can</a:t>
            </a:r>
            <a:r>
              <a:rPr lang="en-IN" sz="1950" spc="19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be</a:t>
            </a:r>
            <a:r>
              <a:rPr lang="en-IN" sz="1950" spc="204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from</a:t>
            </a:r>
            <a:r>
              <a:rPr lang="en-IN" sz="1950" spc="204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spc="-50" dirty="0">
                <a:solidFill>
                  <a:srgbClr val="1B3742"/>
                </a:solidFill>
                <a:cs typeface="Tw Cen MT"/>
              </a:rPr>
              <a:t>a</a:t>
            </a:r>
            <a:endParaRPr lang="en-IN" sz="1950" dirty="0">
              <a:cs typeface="Tw Cen MT"/>
            </a:endParaRPr>
          </a:p>
          <a:p>
            <a:pPr marL="622300">
              <a:lnSpc>
                <a:spcPct val="100000"/>
              </a:lnSpc>
              <a:spcBef>
                <a:spcPts val="1370"/>
              </a:spcBef>
            </a:pPr>
            <a:r>
              <a:rPr lang="en-IN" sz="1950" dirty="0">
                <a:solidFill>
                  <a:srgbClr val="1B3742"/>
                </a:solidFill>
                <a:cs typeface="Tw Cen MT"/>
              </a:rPr>
              <a:t>single</a:t>
            </a:r>
            <a:r>
              <a:rPr lang="en-IN" sz="1950" spc="-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user</a:t>
            </a:r>
            <a:r>
              <a:rPr lang="en-IN" sz="1950" spc="-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or</a:t>
            </a:r>
            <a:r>
              <a:rPr lang="en-IN" sz="195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different</a:t>
            </a:r>
            <a:r>
              <a:rPr lang="en-IN" sz="1950" spc="-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dirty="0">
                <a:solidFill>
                  <a:srgbClr val="1B3742"/>
                </a:solidFill>
                <a:cs typeface="Tw Cen MT"/>
              </a:rPr>
              <a:t>users</a:t>
            </a:r>
            <a:r>
              <a:rPr lang="en-IN" sz="1950" spc="-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950" spc="-20" dirty="0">
                <a:solidFill>
                  <a:srgbClr val="1B3742"/>
                </a:solidFill>
                <a:cs typeface="Tw Cen MT"/>
              </a:rPr>
              <a:t>also.</a:t>
            </a:r>
            <a:endParaRPr lang="en-IN" sz="1950" dirty="0">
              <a:cs typeface="Tw Cen MT"/>
            </a:endParaRPr>
          </a:p>
          <a:p>
            <a:endParaRPr lang="en-IN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4144" y="4394579"/>
            <a:ext cx="5029200" cy="22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5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6F2F9F"/>
                </a:solidFill>
                <a:cs typeface="Tw Cen MT"/>
              </a:rPr>
              <a:t/>
            </a:r>
            <a:br>
              <a:rPr lang="en-IN" b="1" dirty="0" smtClean="0">
                <a:solidFill>
                  <a:srgbClr val="6F2F9F"/>
                </a:solidFill>
                <a:cs typeface="Tw Cen MT"/>
              </a:rPr>
            </a:br>
            <a:r>
              <a:rPr lang="en-IN" b="1" dirty="0" smtClean="0">
                <a:solidFill>
                  <a:srgbClr val="6F2F9F"/>
                </a:solidFill>
                <a:cs typeface="Tw Cen MT"/>
              </a:rPr>
              <a:t>Distributed</a:t>
            </a:r>
            <a:r>
              <a:rPr lang="en-IN" b="1" spc="10" dirty="0" smtClean="0">
                <a:solidFill>
                  <a:srgbClr val="6F2F9F"/>
                </a:solidFill>
                <a:cs typeface="Tw Cen MT"/>
              </a:rPr>
              <a:t> </a:t>
            </a:r>
            <a:r>
              <a:rPr lang="en-IN" b="1" dirty="0">
                <a:solidFill>
                  <a:srgbClr val="6F2F9F"/>
                </a:solidFill>
                <a:cs typeface="Tw Cen MT"/>
              </a:rPr>
              <a:t>Operating</a:t>
            </a:r>
            <a:r>
              <a:rPr lang="en-IN" b="1" spc="-5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b="1" spc="-10" dirty="0">
                <a:solidFill>
                  <a:srgbClr val="6F2F9F"/>
                </a:solidFill>
                <a:cs typeface="Tw Cen MT"/>
              </a:rPr>
              <a:t>System:-</a:t>
            </a:r>
            <a:r>
              <a:rPr lang="en-IN" dirty="0">
                <a:cs typeface="Tw Cen MT"/>
              </a:rPr>
              <a:t/>
            </a:r>
            <a:br>
              <a:rPr lang="en-IN" dirty="0">
                <a:cs typeface="Tw Cen M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54965" marR="5080" indent="-342900">
              <a:lnSpc>
                <a:spcPct val="150300"/>
              </a:lnSpc>
              <a:spcBef>
                <a:spcPts val="30"/>
              </a:spcBef>
              <a:buFont typeface="Wingdings"/>
              <a:buChar char=""/>
              <a:tabLst>
                <a:tab pos="355600" algn="l"/>
              </a:tabLst>
            </a:pPr>
            <a:r>
              <a:rPr lang="en-IN" sz="2000" dirty="0" smtClean="0">
                <a:solidFill>
                  <a:srgbClr val="1B3742"/>
                </a:solidFill>
                <a:cs typeface="Tw Cen MT"/>
              </a:rPr>
              <a:t>In</a:t>
            </a:r>
            <a:r>
              <a:rPr lang="en-IN" sz="2000" spc="75" dirty="0" smtClean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</a:t>
            </a:r>
            <a:r>
              <a:rPr lang="en-IN" sz="2000" spc="9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Distributed</a:t>
            </a:r>
            <a:r>
              <a:rPr lang="en-IN" sz="2000" spc="7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2000" spc="8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System,</a:t>
            </a:r>
            <a:r>
              <a:rPr lang="en-IN" sz="2000" spc="8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we</a:t>
            </a:r>
            <a:r>
              <a:rPr lang="en-IN" sz="2000" spc="10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have</a:t>
            </a:r>
            <a:r>
              <a:rPr lang="en-IN" sz="2000" spc="8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various</a:t>
            </a:r>
            <a:r>
              <a:rPr lang="en-IN" sz="2000" spc="8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systems</a:t>
            </a:r>
            <a:r>
              <a:rPr lang="en-IN" sz="2000" spc="7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and</a:t>
            </a:r>
            <a:r>
              <a:rPr lang="en-IN" sz="2000" spc="8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all</a:t>
            </a:r>
            <a:r>
              <a:rPr lang="en-IN" sz="2000" spc="9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spc="-10" dirty="0" smtClean="0">
                <a:solidFill>
                  <a:srgbClr val="1B3742"/>
                </a:solidFill>
                <a:cs typeface="Tw Cen MT"/>
              </a:rPr>
              <a:t>these system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have</a:t>
            </a:r>
            <a:r>
              <a:rPr lang="en-IN" sz="2000" spc="-5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their</a:t>
            </a:r>
            <a:r>
              <a:rPr lang="en-IN" sz="2000" spc="-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own</a:t>
            </a:r>
            <a:r>
              <a:rPr lang="en-IN" sz="2000" spc="-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CPU,</a:t>
            </a:r>
            <a:r>
              <a:rPr lang="en-IN" sz="2000" spc="-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main</a:t>
            </a:r>
            <a:r>
              <a:rPr lang="en-IN" sz="2000" spc="-6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memory,</a:t>
            </a:r>
            <a:r>
              <a:rPr lang="en-IN" sz="2000" spc="-6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secondary</a:t>
            </a:r>
            <a:r>
              <a:rPr lang="en-IN" sz="2000" spc="-7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memory,</a:t>
            </a:r>
            <a:r>
              <a:rPr lang="en-IN" sz="2000" spc="-8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and</a:t>
            </a:r>
            <a:r>
              <a:rPr lang="en-IN" sz="2000" spc="-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resources</a:t>
            </a:r>
            <a:r>
              <a:rPr lang="en-IN" sz="2000" spc="-10" dirty="0" smtClean="0">
                <a:solidFill>
                  <a:srgbClr val="1B3742"/>
                </a:solidFill>
                <a:cs typeface="Tw Cen MT"/>
              </a:rPr>
              <a:t>.</a:t>
            </a:r>
          </a:p>
          <a:p>
            <a:pPr marL="354965" marR="5080" indent="-342900">
              <a:lnSpc>
                <a:spcPct val="150300"/>
              </a:lnSpc>
              <a:spcBef>
                <a:spcPts val="30"/>
              </a:spcBef>
              <a:buFont typeface="Wingdings"/>
              <a:buChar char=""/>
              <a:tabLst>
                <a:tab pos="355600" algn="l"/>
              </a:tabLst>
            </a:pPr>
            <a:r>
              <a:rPr lang="en-IN" sz="2000" spc="-10" dirty="0">
                <a:solidFill>
                  <a:srgbClr val="1B3742"/>
                </a:solidFill>
                <a:cs typeface="Tw Cen MT"/>
              </a:rPr>
              <a:t>These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	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systems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	</a:t>
            </a:r>
            <a:r>
              <a:rPr lang="en-IN" sz="2000" spc="-25" dirty="0">
                <a:solidFill>
                  <a:srgbClr val="1B3742"/>
                </a:solidFill>
                <a:cs typeface="Tw Cen MT"/>
              </a:rPr>
              <a:t>are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	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connected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	</a:t>
            </a:r>
            <a:r>
              <a:rPr lang="en-IN" sz="2000" spc="-25" dirty="0">
                <a:solidFill>
                  <a:srgbClr val="1B3742"/>
                </a:solidFill>
                <a:cs typeface="Tw Cen MT"/>
              </a:rPr>
              <a:t>to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	</a:t>
            </a:r>
            <a:r>
              <a:rPr lang="en-IN" sz="2000" spc="-20" dirty="0">
                <a:solidFill>
                  <a:srgbClr val="1B3742"/>
                </a:solidFill>
                <a:cs typeface="Tw Cen MT"/>
              </a:rPr>
              <a:t>each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	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other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	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using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	</a:t>
            </a:r>
            <a:r>
              <a:rPr lang="en-IN" sz="2000" spc="-50" dirty="0">
                <a:solidFill>
                  <a:srgbClr val="1B3742"/>
                </a:solidFill>
                <a:cs typeface="Tw Cen MT"/>
              </a:rPr>
              <a:t>a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	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shared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	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communication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network.</a:t>
            </a:r>
            <a:r>
              <a:rPr lang="en-IN" sz="2000" spc="-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Here,</a:t>
            </a:r>
            <a:r>
              <a:rPr lang="en-IN" sz="2000" spc="-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each</a:t>
            </a:r>
            <a:r>
              <a:rPr lang="en-IN" sz="20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system</a:t>
            </a:r>
            <a:r>
              <a:rPr lang="en-IN" sz="2000" spc="-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can</a:t>
            </a:r>
            <a:r>
              <a:rPr lang="en-IN" sz="200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perform</a:t>
            </a:r>
            <a:r>
              <a:rPr lang="en-IN" sz="200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its</a:t>
            </a:r>
            <a:r>
              <a:rPr lang="en-IN" sz="200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task</a:t>
            </a:r>
            <a:r>
              <a:rPr lang="en-IN" sz="200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individually.</a:t>
            </a:r>
            <a:endParaRPr lang="en-IN" sz="2000" dirty="0">
              <a:cs typeface="Tw Cen MT"/>
            </a:endParaRPr>
          </a:p>
          <a:p>
            <a:pPr marL="354965" marR="5080" indent="-342900">
              <a:lnSpc>
                <a:spcPct val="150300"/>
              </a:lnSpc>
              <a:spcBef>
                <a:spcPts val="30"/>
              </a:spcBef>
              <a:buFont typeface="Wingdings"/>
              <a:buChar char=""/>
              <a:tabLst>
                <a:tab pos="355600" algn="l"/>
              </a:tabLst>
            </a:pPr>
            <a:endParaRPr lang="en-IN" sz="3200" dirty="0">
              <a:cs typeface="Tw Cen MT"/>
            </a:endParaRPr>
          </a:p>
          <a:p>
            <a:endParaRPr lang="en-IN" dirty="0"/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7297" y="4412757"/>
            <a:ext cx="5012012" cy="23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4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6F2F9F"/>
                </a:solidFill>
                <a:cs typeface="Tw Cen MT"/>
              </a:rPr>
              <a:t/>
            </a:r>
            <a:br>
              <a:rPr lang="en-IN" b="1" dirty="0" smtClean="0">
                <a:solidFill>
                  <a:srgbClr val="6F2F9F"/>
                </a:solidFill>
                <a:cs typeface="Tw Cen MT"/>
              </a:rPr>
            </a:br>
            <a:r>
              <a:rPr lang="en-IN" b="1" dirty="0" smtClean="0">
                <a:solidFill>
                  <a:srgbClr val="6F2F9F"/>
                </a:solidFill>
                <a:cs typeface="Tw Cen MT"/>
              </a:rPr>
              <a:t>Network</a:t>
            </a:r>
            <a:r>
              <a:rPr lang="en-IN" b="1" spc="-15" dirty="0" smtClean="0">
                <a:solidFill>
                  <a:srgbClr val="6F2F9F"/>
                </a:solidFill>
                <a:cs typeface="Tw Cen MT"/>
              </a:rPr>
              <a:t> </a:t>
            </a:r>
            <a:r>
              <a:rPr lang="en-IN" b="1" dirty="0">
                <a:solidFill>
                  <a:srgbClr val="6F2F9F"/>
                </a:solidFill>
                <a:cs typeface="Tw Cen MT"/>
              </a:rPr>
              <a:t>Operating</a:t>
            </a:r>
            <a:r>
              <a:rPr lang="en-IN" b="1" spc="15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b="1" spc="-10" dirty="0">
                <a:solidFill>
                  <a:srgbClr val="6F2F9F"/>
                </a:solidFill>
                <a:cs typeface="Tw Cen MT"/>
              </a:rPr>
              <a:t>System:-</a:t>
            </a:r>
            <a:r>
              <a:rPr lang="en-IN" dirty="0">
                <a:cs typeface="Tw Cen MT"/>
              </a:rPr>
              <a:t/>
            </a:r>
            <a:br>
              <a:rPr lang="en-IN" dirty="0">
                <a:cs typeface="Tw Cen M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9250" marR="709930" indent="-337185">
              <a:lnSpc>
                <a:spcPct val="150300"/>
              </a:lnSpc>
              <a:spcBef>
                <a:spcPts val="95"/>
              </a:spcBef>
              <a:buFont typeface="Wingdings"/>
              <a:buChar char=""/>
              <a:tabLst>
                <a:tab pos="349885" algn="l"/>
              </a:tabLst>
            </a:pPr>
            <a:r>
              <a:rPr lang="en-IN" sz="2000" dirty="0">
                <a:solidFill>
                  <a:srgbClr val="1B3742"/>
                </a:solidFill>
                <a:cs typeface="Tw Cen MT"/>
              </a:rPr>
              <a:t>These</a:t>
            </a:r>
            <a:r>
              <a:rPr lang="en-IN" sz="2000" spc="1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systems</a:t>
            </a:r>
            <a:r>
              <a:rPr lang="en-IN" sz="2000" spc="1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run</a:t>
            </a:r>
            <a:r>
              <a:rPr lang="en-IN" sz="2000" spc="1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on</a:t>
            </a:r>
            <a:r>
              <a:rPr lang="en-IN" sz="2000" spc="1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</a:t>
            </a:r>
            <a:r>
              <a:rPr lang="en-IN" sz="2000" spc="1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server</a:t>
            </a:r>
            <a:r>
              <a:rPr lang="en-IN" sz="2000" spc="1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and</a:t>
            </a:r>
            <a:r>
              <a:rPr lang="en-IN" sz="2000" spc="1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provide</a:t>
            </a:r>
            <a:r>
              <a:rPr lang="en-IN" sz="2000" spc="1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the</a:t>
            </a:r>
            <a:r>
              <a:rPr lang="en-IN" sz="2000" spc="1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capability</a:t>
            </a:r>
            <a:r>
              <a:rPr lang="en-IN" sz="2000" spc="1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to</a:t>
            </a:r>
            <a:r>
              <a:rPr lang="en-IN" sz="2000" spc="1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manage</a:t>
            </a:r>
            <a:r>
              <a:rPr lang="en-IN" sz="2000" spc="1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data,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groups,</a:t>
            </a:r>
            <a:r>
              <a:rPr lang="en-IN" sz="2000" spc="-8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security,</a:t>
            </a:r>
            <a:r>
              <a:rPr lang="en-IN" sz="2000" spc="-7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applications,</a:t>
            </a:r>
            <a:r>
              <a:rPr lang="en-IN" sz="2000" spc="-6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and</a:t>
            </a:r>
            <a:r>
              <a:rPr lang="en-IN" sz="2000" spc="-6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other</a:t>
            </a:r>
            <a:r>
              <a:rPr lang="en-IN" sz="2000" spc="-6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networking</a:t>
            </a:r>
            <a:r>
              <a:rPr lang="en-IN" sz="2000" spc="-8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functions.</a:t>
            </a:r>
            <a:endParaRPr lang="en-IN" sz="2000" dirty="0">
              <a:cs typeface="Tw Cen MT"/>
            </a:endParaRPr>
          </a:p>
          <a:p>
            <a:pPr marL="349250" indent="-337185">
              <a:spcBef>
                <a:spcPts val="1165"/>
              </a:spcBef>
              <a:buFont typeface="Wingdings"/>
              <a:buChar char=""/>
              <a:tabLst>
                <a:tab pos="349885" algn="l"/>
              </a:tabLst>
            </a:pPr>
            <a:r>
              <a:rPr lang="en-IN" sz="2000" dirty="0">
                <a:solidFill>
                  <a:srgbClr val="1B3742"/>
                </a:solidFill>
                <a:cs typeface="Tw Cen MT"/>
              </a:rPr>
              <a:t>These</a:t>
            </a:r>
            <a:r>
              <a:rPr lang="en-IN" sz="2000" spc="3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types</a:t>
            </a:r>
            <a:r>
              <a:rPr lang="en-IN" sz="2000" spc="3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of</a:t>
            </a:r>
            <a:r>
              <a:rPr lang="en-IN" sz="2000" spc="36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2000" spc="3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systems</a:t>
            </a:r>
            <a:r>
              <a:rPr lang="en-IN" sz="2000" spc="31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allow</a:t>
            </a:r>
            <a:r>
              <a:rPr lang="en-IN" sz="2000" spc="3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shared</a:t>
            </a:r>
            <a:r>
              <a:rPr lang="en-IN" sz="2000" spc="31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access</a:t>
            </a:r>
            <a:r>
              <a:rPr lang="en-IN" sz="2000" spc="3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of</a:t>
            </a:r>
            <a:r>
              <a:rPr lang="en-IN" sz="2000" spc="38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files,</a:t>
            </a:r>
            <a:r>
              <a:rPr lang="en-IN" sz="2000" spc="3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printers,</a:t>
            </a:r>
            <a:r>
              <a:rPr lang="en-IN" sz="2000" spc="3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security,</a:t>
            </a:r>
            <a:endParaRPr lang="en-IN" sz="2000" dirty="0">
              <a:cs typeface="Tw Cen MT"/>
            </a:endParaRPr>
          </a:p>
          <a:p>
            <a:pPr marL="349250">
              <a:lnSpc>
                <a:spcPct val="100000"/>
              </a:lnSpc>
              <a:spcBef>
                <a:spcPts val="1180"/>
              </a:spcBef>
            </a:pPr>
            <a:r>
              <a:rPr lang="en-IN" sz="2000" dirty="0">
                <a:solidFill>
                  <a:srgbClr val="1B3742"/>
                </a:solidFill>
                <a:cs typeface="Tw Cen MT"/>
              </a:rPr>
              <a:t>applications,</a:t>
            </a:r>
            <a:r>
              <a:rPr lang="en-IN" sz="2000" spc="-7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and</a:t>
            </a:r>
            <a:r>
              <a:rPr lang="en-IN" sz="2000" spc="-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other</a:t>
            </a:r>
            <a:r>
              <a:rPr lang="en-IN" sz="2000" spc="-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networking</a:t>
            </a:r>
            <a:r>
              <a:rPr lang="en-IN" sz="2000" spc="-7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functions</a:t>
            </a:r>
            <a:r>
              <a:rPr lang="en-IN" sz="2000" spc="-6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over</a:t>
            </a:r>
            <a:r>
              <a:rPr lang="en-IN" sz="20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a</a:t>
            </a:r>
            <a:r>
              <a:rPr lang="en-IN" sz="20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small</a:t>
            </a:r>
            <a:r>
              <a:rPr lang="en-IN" sz="200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dirty="0">
                <a:solidFill>
                  <a:srgbClr val="1B3742"/>
                </a:solidFill>
                <a:cs typeface="Tw Cen MT"/>
              </a:rPr>
              <a:t>private</a:t>
            </a:r>
            <a:r>
              <a:rPr lang="en-IN" sz="2000" spc="-5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2000" spc="-10" dirty="0">
                <a:solidFill>
                  <a:srgbClr val="1B3742"/>
                </a:solidFill>
                <a:cs typeface="Tw Cen MT"/>
              </a:rPr>
              <a:t>network.</a:t>
            </a:r>
            <a:endParaRPr lang="en-IN" sz="2000" dirty="0">
              <a:cs typeface="Tw Cen MT"/>
            </a:endParaRPr>
          </a:p>
          <a:p>
            <a:endParaRPr lang="en-IN" sz="1800" dirty="0"/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6435" y="4350065"/>
            <a:ext cx="3694176" cy="23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81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spc="-20" dirty="0" smtClean="0">
                <a:solidFill>
                  <a:srgbClr val="6F2F9F"/>
                </a:solidFill>
                <a:cs typeface="Tw Cen MT"/>
              </a:rPr>
              <a:t/>
            </a:r>
            <a:br>
              <a:rPr lang="en-IN" b="1" spc="-20" dirty="0" smtClean="0">
                <a:solidFill>
                  <a:srgbClr val="6F2F9F"/>
                </a:solidFill>
                <a:cs typeface="Tw Cen MT"/>
              </a:rPr>
            </a:br>
            <a:r>
              <a:rPr lang="en-IN" b="1" spc="-20" dirty="0" smtClean="0">
                <a:solidFill>
                  <a:srgbClr val="6F2F9F"/>
                </a:solidFill>
                <a:cs typeface="Tw Cen MT"/>
              </a:rPr>
              <a:t>Real-</a:t>
            </a:r>
            <a:r>
              <a:rPr lang="en-IN" b="1" dirty="0" smtClean="0">
                <a:solidFill>
                  <a:srgbClr val="6F2F9F"/>
                </a:solidFill>
                <a:cs typeface="Tw Cen MT"/>
              </a:rPr>
              <a:t>Time</a:t>
            </a:r>
            <a:r>
              <a:rPr lang="en-IN" b="1" spc="35" dirty="0" smtClean="0">
                <a:solidFill>
                  <a:srgbClr val="6F2F9F"/>
                </a:solidFill>
                <a:cs typeface="Tw Cen MT"/>
              </a:rPr>
              <a:t> </a:t>
            </a:r>
            <a:r>
              <a:rPr lang="en-IN" b="1" dirty="0">
                <a:solidFill>
                  <a:srgbClr val="6F2F9F"/>
                </a:solidFill>
                <a:cs typeface="Tw Cen MT"/>
              </a:rPr>
              <a:t>Operating</a:t>
            </a:r>
            <a:r>
              <a:rPr lang="en-IN" b="1" spc="35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b="1" spc="-10" dirty="0">
                <a:solidFill>
                  <a:srgbClr val="6F2F9F"/>
                </a:solidFill>
                <a:cs typeface="Tw Cen MT"/>
              </a:rPr>
              <a:t>System:-</a:t>
            </a:r>
            <a:r>
              <a:rPr lang="en-IN" dirty="0">
                <a:cs typeface="Tw Cen MT"/>
              </a:rPr>
              <a:t/>
            </a:r>
            <a:br>
              <a:rPr lang="en-IN" dirty="0">
                <a:cs typeface="Tw Cen M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350"/>
              </a:spcBef>
              <a:buFont typeface="Wingdings"/>
              <a:buChar char=""/>
              <a:tabLst>
                <a:tab pos="355600" algn="l"/>
              </a:tabLst>
            </a:pPr>
            <a:r>
              <a:rPr lang="en-IN" sz="1800" dirty="0" smtClean="0">
                <a:solidFill>
                  <a:srgbClr val="1B3742"/>
                </a:solidFill>
                <a:cs typeface="Tw Cen MT"/>
              </a:rPr>
              <a:t>In</a:t>
            </a:r>
            <a:r>
              <a:rPr lang="en-IN" sz="1800" spc="-20" dirty="0" smtClean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Real</a:t>
            </a:r>
            <a:r>
              <a:rPr lang="en-IN" sz="180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Time</a:t>
            </a:r>
            <a:r>
              <a:rPr lang="en-IN" sz="180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1800" spc="-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Systems,</a:t>
            </a:r>
            <a:r>
              <a:rPr lang="en-IN" sz="180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each</a:t>
            </a:r>
            <a:r>
              <a:rPr lang="en-IN" sz="180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job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carries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a</a:t>
            </a:r>
            <a:r>
              <a:rPr lang="en-IN" sz="1800" spc="-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certain</a:t>
            </a:r>
            <a:r>
              <a:rPr lang="en-IN" sz="1800" spc="-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deadline</a:t>
            </a:r>
            <a:r>
              <a:rPr lang="en-IN" sz="1800" spc="-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within</a:t>
            </a:r>
            <a:r>
              <a:rPr lang="en-IN" sz="1800" spc="-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spc="-10" dirty="0">
                <a:solidFill>
                  <a:srgbClr val="1B3742"/>
                </a:solidFill>
                <a:cs typeface="Tw Cen MT"/>
              </a:rPr>
              <a:t>which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the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Job</a:t>
            </a:r>
            <a:r>
              <a:rPr lang="en-IN" sz="180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is</a:t>
            </a:r>
            <a:r>
              <a:rPr lang="en-IN" sz="1800" spc="-1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supposed</a:t>
            </a:r>
            <a:r>
              <a:rPr lang="en-IN" sz="1800" spc="-4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to</a:t>
            </a:r>
            <a:r>
              <a:rPr lang="en-IN" sz="180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be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completed,</a:t>
            </a:r>
            <a:r>
              <a:rPr lang="en-IN" sz="1800" spc="-5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otherwise</a:t>
            </a:r>
            <a:r>
              <a:rPr lang="en-IN" sz="1800" spc="-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the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huge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loss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will</a:t>
            </a:r>
            <a:r>
              <a:rPr lang="en-IN" sz="1800" spc="-4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be</a:t>
            </a:r>
            <a:r>
              <a:rPr lang="en-IN" sz="180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there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or</a:t>
            </a:r>
            <a:r>
              <a:rPr lang="en-IN" sz="1800" spc="-20" dirty="0">
                <a:solidFill>
                  <a:srgbClr val="1B3742"/>
                </a:solidFill>
                <a:cs typeface="Tw Cen MT"/>
              </a:rPr>
              <a:t> even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if</a:t>
            </a:r>
            <a:r>
              <a:rPr lang="en-IN" sz="1800" spc="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the</a:t>
            </a:r>
            <a:r>
              <a:rPr lang="en-IN" sz="1800" spc="-2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result</a:t>
            </a:r>
            <a:r>
              <a:rPr lang="en-IN" sz="180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is</a:t>
            </a:r>
            <a:r>
              <a:rPr lang="en-IN" sz="1800" spc="-1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produced</a:t>
            </a:r>
            <a:r>
              <a:rPr lang="en-IN" sz="1800" spc="-5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then</a:t>
            </a:r>
            <a:r>
              <a:rPr lang="en-IN" sz="180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it</a:t>
            </a:r>
            <a:r>
              <a:rPr lang="en-IN" sz="180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will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be</a:t>
            </a:r>
            <a:r>
              <a:rPr lang="en-IN" sz="1800" spc="-3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completely</a:t>
            </a:r>
            <a:r>
              <a:rPr lang="en-IN" sz="1800" spc="-5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spc="-10" dirty="0">
                <a:solidFill>
                  <a:srgbClr val="1B3742"/>
                </a:solidFill>
                <a:cs typeface="Tw Cen MT"/>
              </a:rPr>
              <a:t>useless.</a:t>
            </a:r>
            <a:endParaRPr lang="en-IN" sz="1800" dirty="0"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lang="en-IN" sz="1800" dirty="0">
                <a:solidFill>
                  <a:srgbClr val="6F2F9F"/>
                </a:solidFill>
                <a:cs typeface="Tw Cen MT"/>
              </a:rPr>
              <a:t>There</a:t>
            </a:r>
            <a:r>
              <a:rPr lang="en-IN" sz="1800" spc="-30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6F2F9F"/>
                </a:solidFill>
                <a:cs typeface="Tw Cen MT"/>
              </a:rPr>
              <a:t>are</a:t>
            </a:r>
            <a:r>
              <a:rPr lang="en-IN" sz="1800" spc="-5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6F2F9F"/>
                </a:solidFill>
                <a:cs typeface="Tw Cen MT"/>
              </a:rPr>
              <a:t>two</a:t>
            </a:r>
            <a:r>
              <a:rPr lang="en-IN" sz="1800" spc="-5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6F2F9F"/>
                </a:solidFill>
                <a:cs typeface="Tw Cen MT"/>
              </a:rPr>
              <a:t>types</a:t>
            </a:r>
            <a:r>
              <a:rPr lang="en-IN" sz="1800" spc="-10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6F2F9F"/>
                </a:solidFill>
                <a:cs typeface="Tw Cen MT"/>
              </a:rPr>
              <a:t>of</a:t>
            </a:r>
            <a:r>
              <a:rPr lang="en-IN" sz="1800" spc="50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sz="1800" spc="-10" dirty="0">
                <a:solidFill>
                  <a:srgbClr val="6F2F9F"/>
                </a:solidFill>
                <a:cs typeface="Tw Cen MT"/>
              </a:rPr>
              <a:t>Real-</a:t>
            </a:r>
            <a:r>
              <a:rPr lang="en-IN" sz="1800" dirty="0">
                <a:solidFill>
                  <a:srgbClr val="6F2F9F"/>
                </a:solidFill>
                <a:cs typeface="Tw Cen MT"/>
              </a:rPr>
              <a:t>Time</a:t>
            </a:r>
            <a:r>
              <a:rPr lang="en-IN" sz="1800" spc="-20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6F2F9F"/>
                </a:solidFill>
                <a:cs typeface="Tw Cen MT"/>
              </a:rPr>
              <a:t>Operating</a:t>
            </a:r>
            <a:r>
              <a:rPr lang="en-IN" sz="1800" spc="5" dirty="0">
                <a:solidFill>
                  <a:srgbClr val="6F2F9F"/>
                </a:solidFill>
                <a:cs typeface="Tw Cen MT"/>
              </a:rPr>
              <a:t> </a:t>
            </a:r>
            <a:r>
              <a:rPr lang="en-IN" sz="1800" spc="-10" dirty="0">
                <a:solidFill>
                  <a:srgbClr val="6F2F9F"/>
                </a:solidFill>
                <a:cs typeface="Tw Cen MT"/>
              </a:rPr>
              <a:t>System</a:t>
            </a:r>
            <a:endParaRPr lang="en-IN" sz="1800" dirty="0">
              <a:cs typeface="Tw Cen MT"/>
            </a:endParaRPr>
          </a:p>
          <a:p>
            <a:pPr marL="355600" indent="-342900">
              <a:spcBef>
                <a:spcPts val="1205"/>
              </a:spcBef>
              <a:buFont typeface="Wingdings"/>
              <a:buChar char=""/>
              <a:tabLst>
                <a:tab pos="355600" algn="l"/>
              </a:tabLst>
            </a:pPr>
            <a:r>
              <a:rPr lang="en-IN" sz="1800" dirty="0">
                <a:solidFill>
                  <a:srgbClr val="1B3742"/>
                </a:solidFill>
                <a:cs typeface="Tw Cen MT"/>
              </a:rPr>
              <a:t>Hard</a:t>
            </a:r>
            <a:r>
              <a:rPr lang="en-IN" sz="1800" spc="-1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spc="-20" dirty="0">
                <a:solidFill>
                  <a:srgbClr val="1B3742"/>
                </a:solidFill>
                <a:cs typeface="Tw Cen MT"/>
              </a:rPr>
              <a:t>Real-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Time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1800" spc="-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spc="-10" dirty="0">
                <a:solidFill>
                  <a:srgbClr val="1B3742"/>
                </a:solidFill>
                <a:cs typeface="Tw Cen MT"/>
              </a:rPr>
              <a:t>Systems</a:t>
            </a:r>
            <a:endParaRPr lang="en-IN" sz="1800" dirty="0">
              <a:cs typeface="Tw Cen MT"/>
            </a:endParaRPr>
          </a:p>
          <a:p>
            <a:pPr marL="355600" indent="-342900">
              <a:spcBef>
                <a:spcPts val="1165"/>
              </a:spcBef>
              <a:buFont typeface="Wingdings"/>
              <a:buChar char=""/>
              <a:tabLst>
                <a:tab pos="355600" algn="l"/>
              </a:tabLst>
            </a:pPr>
            <a:r>
              <a:rPr lang="en-IN" sz="1800" dirty="0">
                <a:solidFill>
                  <a:srgbClr val="1B3742"/>
                </a:solidFill>
                <a:cs typeface="Tw Cen MT"/>
              </a:rPr>
              <a:t>Soft</a:t>
            </a:r>
            <a:r>
              <a:rPr lang="en-IN" sz="1800" spc="-5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spc="-10" dirty="0">
                <a:solidFill>
                  <a:srgbClr val="1B3742"/>
                </a:solidFill>
                <a:cs typeface="Tw Cen MT"/>
              </a:rPr>
              <a:t>Real-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Time</a:t>
            </a:r>
            <a:r>
              <a:rPr lang="en-IN" sz="1800" spc="-5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1800" spc="-5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spc="-10" dirty="0">
                <a:solidFill>
                  <a:srgbClr val="1B3742"/>
                </a:solidFill>
                <a:cs typeface="Tw Cen MT"/>
              </a:rPr>
              <a:t>Systems</a:t>
            </a:r>
            <a:endParaRPr lang="en-IN" sz="1800" dirty="0">
              <a:cs typeface="Tw Cen MT"/>
            </a:endParaRPr>
          </a:p>
          <a:p>
            <a:pPr marL="355600" indent="-342900">
              <a:spcBef>
                <a:spcPts val="1180"/>
              </a:spcBef>
              <a:buFont typeface="Wingdings"/>
              <a:buChar char=""/>
              <a:tabLst>
                <a:tab pos="355600" algn="l"/>
              </a:tabLst>
            </a:pPr>
            <a:r>
              <a:rPr lang="en-IN" sz="1800" dirty="0">
                <a:solidFill>
                  <a:srgbClr val="1B3742"/>
                </a:solidFill>
                <a:cs typeface="Tw Cen MT"/>
              </a:rPr>
              <a:t>Firm</a:t>
            </a:r>
            <a:r>
              <a:rPr lang="en-IN" sz="1800" spc="-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spc="-20" dirty="0">
                <a:solidFill>
                  <a:srgbClr val="1B3742"/>
                </a:solidFill>
                <a:cs typeface="Tw Cen MT"/>
              </a:rPr>
              <a:t>Real-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Time</a:t>
            </a:r>
            <a:r>
              <a:rPr lang="en-IN" sz="1800" spc="-30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dirty="0">
                <a:solidFill>
                  <a:srgbClr val="1B3742"/>
                </a:solidFill>
                <a:cs typeface="Tw Cen MT"/>
              </a:rPr>
              <a:t>Operating</a:t>
            </a:r>
            <a:r>
              <a:rPr lang="en-IN" sz="1800" spc="-25" dirty="0">
                <a:solidFill>
                  <a:srgbClr val="1B3742"/>
                </a:solidFill>
                <a:cs typeface="Tw Cen MT"/>
              </a:rPr>
              <a:t> </a:t>
            </a:r>
            <a:r>
              <a:rPr lang="en-IN" sz="1800" spc="-10" dirty="0">
                <a:solidFill>
                  <a:srgbClr val="1B3742"/>
                </a:solidFill>
                <a:cs typeface="Tw Cen MT"/>
              </a:rPr>
              <a:t>Systems</a:t>
            </a:r>
            <a:endParaRPr lang="en-IN" sz="1800" dirty="0">
              <a:cs typeface="Tw Cen MT"/>
            </a:endParaRPr>
          </a:p>
          <a:p>
            <a:endParaRPr lang="en-IN" sz="1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7088" y="4329592"/>
            <a:ext cx="3067812" cy="17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File </a:t>
            </a:r>
            <a:r>
              <a:rPr lang="en-IN" spc="-10" dirty="0">
                <a:cs typeface="Tw Cen MT"/>
              </a:rPr>
              <a:t>Extension</a:t>
            </a:r>
            <a:endParaRPr lang="en-IN" dirty="0"/>
          </a:p>
        </p:txBody>
      </p:sp>
      <p:pic>
        <p:nvPicPr>
          <p:cNvPr id="4" name="object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2955" y="1678675"/>
            <a:ext cx="8598090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12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09338" y="1656588"/>
            <a:ext cx="4438650" cy="1057275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6464" y="1506463"/>
            <a:ext cx="3467099" cy="4981956"/>
          </a:xfrm>
          <a:prstGeom prst="rect">
            <a:avLst/>
          </a:prstGeom>
        </p:spPr>
      </p:pic>
      <p:pic>
        <p:nvPicPr>
          <p:cNvPr id="6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114" y="3474332"/>
            <a:ext cx="3845052" cy="258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21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35686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48767" y="1763973"/>
            <a:ext cx="4917281" cy="449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2068" y="4047242"/>
            <a:ext cx="2382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cs typeface="Tw Cen MT"/>
              </a:rPr>
              <a:t>Type</a:t>
            </a:r>
            <a:r>
              <a:rPr lang="en-IN" spc="-20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con</a:t>
            </a:r>
            <a:r>
              <a:rPr lang="en-IN" sz="2000" b="1" spc="-75" dirty="0">
                <a:cs typeface="Tw Cen MT"/>
              </a:rPr>
              <a:t> </a:t>
            </a:r>
            <a:r>
              <a:rPr lang="en-IN" dirty="0">
                <a:cs typeface="Tw Cen MT"/>
              </a:rPr>
              <a:t>in</a:t>
            </a:r>
            <a:r>
              <a:rPr lang="en-IN" spc="-10" dirty="0">
                <a:cs typeface="Tw Cen MT"/>
              </a:rPr>
              <a:t> </a:t>
            </a:r>
            <a:r>
              <a:rPr lang="en-IN" dirty="0">
                <a:cs typeface="Tw Cen MT"/>
              </a:rPr>
              <a:t>Search</a:t>
            </a:r>
            <a:r>
              <a:rPr lang="en-IN" spc="-25" dirty="0">
                <a:cs typeface="Tw Cen MT"/>
              </a:rPr>
              <a:t> Box</a:t>
            </a:r>
            <a:endParaRPr lang="en-IN" dirty="0"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1497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2"/>
          <p:cNvGrpSpPr/>
          <p:nvPr/>
        </p:nvGrpSpPr>
        <p:grpSpPr>
          <a:xfrm>
            <a:off x="434340" y="1722902"/>
            <a:ext cx="8308975" cy="2333625"/>
            <a:chOff x="434340" y="1722902"/>
            <a:chExt cx="8308975" cy="2333625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1722902"/>
              <a:ext cx="8130540" cy="2333083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3072383"/>
              <a:ext cx="2019300" cy="371856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473633" y="3129025"/>
              <a:ext cx="1864995" cy="246379"/>
            </a:xfrm>
            <a:custGeom>
              <a:avLst/>
              <a:gdLst/>
              <a:ahLst/>
              <a:cxnLst/>
              <a:rect l="l" t="t" r="r" b="b"/>
              <a:pathLst>
                <a:path w="1864995" h="246379">
                  <a:moveTo>
                    <a:pt x="1787535" y="28074"/>
                  </a:moveTo>
                  <a:lnTo>
                    <a:pt x="0" y="226695"/>
                  </a:lnTo>
                  <a:lnTo>
                    <a:pt x="2184" y="246379"/>
                  </a:lnTo>
                  <a:lnTo>
                    <a:pt x="1789714" y="47757"/>
                  </a:lnTo>
                  <a:lnTo>
                    <a:pt x="1787535" y="28074"/>
                  </a:lnTo>
                  <a:close/>
                </a:path>
                <a:path w="1864995" h="246379">
                  <a:moveTo>
                    <a:pt x="1856849" y="26670"/>
                  </a:moveTo>
                  <a:lnTo>
                    <a:pt x="1800174" y="26670"/>
                  </a:lnTo>
                  <a:lnTo>
                    <a:pt x="1802333" y="46354"/>
                  </a:lnTo>
                  <a:lnTo>
                    <a:pt x="1789714" y="47757"/>
                  </a:lnTo>
                  <a:lnTo>
                    <a:pt x="1792808" y="75691"/>
                  </a:lnTo>
                  <a:lnTo>
                    <a:pt x="1864436" y="29463"/>
                  </a:lnTo>
                  <a:lnTo>
                    <a:pt x="1856849" y="26670"/>
                  </a:lnTo>
                  <a:close/>
                </a:path>
                <a:path w="1864995" h="246379">
                  <a:moveTo>
                    <a:pt x="1800174" y="26670"/>
                  </a:moveTo>
                  <a:lnTo>
                    <a:pt x="1787535" y="28074"/>
                  </a:lnTo>
                  <a:lnTo>
                    <a:pt x="1789714" y="47757"/>
                  </a:lnTo>
                  <a:lnTo>
                    <a:pt x="1802333" y="46354"/>
                  </a:lnTo>
                  <a:lnTo>
                    <a:pt x="1800174" y="26670"/>
                  </a:lnTo>
                  <a:close/>
                </a:path>
                <a:path w="1864995" h="246379">
                  <a:moveTo>
                    <a:pt x="1784426" y="0"/>
                  </a:moveTo>
                  <a:lnTo>
                    <a:pt x="1787535" y="28074"/>
                  </a:lnTo>
                  <a:lnTo>
                    <a:pt x="1800174" y="26670"/>
                  </a:lnTo>
                  <a:lnTo>
                    <a:pt x="1856849" y="26670"/>
                  </a:lnTo>
                  <a:lnTo>
                    <a:pt x="178442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967792" y="5305146"/>
            <a:ext cx="2635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cs typeface="Tw Cen MT"/>
              </a:rPr>
              <a:t>Click</a:t>
            </a:r>
            <a:r>
              <a:rPr lang="en-IN" b="1" spc="-20" dirty="0">
                <a:cs typeface="Tw Cen MT"/>
              </a:rPr>
              <a:t> </a:t>
            </a:r>
            <a:r>
              <a:rPr lang="en-IN" b="1" dirty="0">
                <a:cs typeface="Tw Cen MT"/>
              </a:rPr>
              <a:t>Devices</a:t>
            </a:r>
            <a:r>
              <a:rPr lang="en-IN" b="1" spc="-15" dirty="0">
                <a:cs typeface="Tw Cen MT"/>
              </a:rPr>
              <a:t> </a:t>
            </a:r>
            <a:r>
              <a:rPr lang="en-IN" b="1" dirty="0">
                <a:cs typeface="Tw Cen MT"/>
              </a:rPr>
              <a:t>and</a:t>
            </a:r>
            <a:r>
              <a:rPr lang="en-IN" b="1" spc="-15" dirty="0">
                <a:cs typeface="Tw Cen MT"/>
              </a:rPr>
              <a:t> </a:t>
            </a:r>
            <a:r>
              <a:rPr lang="en-IN" b="1" spc="-10" dirty="0">
                <a:cs typeface="Tw Cen MT"/>
              </a:rPr>
              <a:t>Printers</a:t>
            </a:r>
            <a:endParaRPr lang="en-IN" dirty="0"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1325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1725" y="1600200"/>
            <a:ext cx="7155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object 2"/>
          <p:cNvGrpSpPr/>
          <p:nvPr/>
        </p:nvGrpSpPr>
        <p:grpSpPr>
          <a:xfrm>
            <a:off x="710183" y="1853199"/>
            <a:ext cx="7724140" cy="3195955"/>
            <a:chOff x="710183" y="1853199"/>
            <a:chExt cx="7724140" cy="3195955"/>
          </a:xfrm>
        </p:grpSpPr>
        <p:pic>
          <p:nvPicPr>
            <p:cNvPr id="10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183" y="1853199"/>
              <a:ext cx="7723632" cy="1533846"/>
            </a:xfrm>
            <a:prstGeom prst="rect">
              <a:avLst/>
            </a:prstGeom>
          </p:spPr>
        </p:pic>
        <p:pic>
          <p:nvPicPr>
            <p:cNvPr id="11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3576" y="3023615"/>
              <a:ext cx="717803" cy="2025395"/>
            </a:xfrm>
            <a:prstGeom prst="rect">
              <a:avLst/>
            </a:prstGeom>
          </p:spPr>
        </p:pic>
        <p:sp>
          <p:nvSpPr>
            <p:cNvPr id="12" name="object 5"/>
            <p:cNvSpPr/>
            <p:nvPr/>
          </p:nvSpPr>
          <p:spPr>
            <a:xfrm>
              <a:off x="2756154" y="3041141"/>
              <a:ext cx="612775" cy="1932939"/>
            </a:xfrm>
            <a:custGeom>
              <a:avLst/>
              <a:gdLst/>
              <a:ahLst/>
              <a:cxnLst/>
              <a:rect l="l" t="t" r="r" b="b"/>
              <a:pathLst>
                <a:path w="612775" h="1932939">
                  <a:moveTo>
                    <a:pt x="306323" y="0"/>
                  </a:moveTo>
                  <a:lnTo>
                    <a:pt x="0" y="306324"/>
                  </a:lnTo>
                  <a:lnTo>
                    <a:pt x="153162" y="306324"/>
                  </a:lnTo>
                  <a:lnTo>
                    <a:pt x="153162" y="1932432"/>
                  </a:lnTo>
                  <a:lnTo>
                    <a:pt x="459485" y="1932432"/>
                  </a:lnTo>
                  <a:lnTo>
                    <a:pt x="459485" y="306324"/>
                  </a:lnTo>
                  <a:lnTo>
                    <a:pt x="612647" y="306324"/>
                  </a:lnTo>
                  <a:lnTo>
                    <a:pt x="306323" y="0"/>
                  </a:lnTo>
                  <a:close/>
                </a:path>
              </a:pathLst>
            </a:custGeom>
            <a:solidFill>
              <a:srgbClr val="2C7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2756154" y="3041141"/>
              <a:ext cx="612775" cy="1932939"/>
            </a:xfrm>
            <a:custGeom>
              <a:avLst/>
              <a:gdLst/>
              <a:ahLst/>
              <a:cxnLst/>
              <a:rect l="l" t="t" r="r" b="b"/>
              <a:pathLst>
                <a:path w="612775" h="1932939">
                  <a:moveTo>
                    <a:pt x="153162" y="1932432"/>
                  </a:moveTo>
                  <a:lnTo>
                    <a:pt x="153162" y="306324"/>
                  </a:lnTo>
                  <a:lnTo>
                    <a:pt x="0" y="306324"/>
                  </a:lnTo>
                  <a:lnTo>
                    <a:pt x="306323" y="0"/>
                  </a:lnTo>
                  <a:lnTo>
                    <a:pt x="612647" y="306324"/>
                  </a:lnTo>
                  <a:lnTo>
                    <a:pt x="459485" y="306324"/>
                  </a:lnTo>
                  <a:lnTo>
                    <a:pt x="459485" y="1932432"/>
                  </a:lnTo>
                  <a:lnTo>
                    <a:pt x="153162" y="1932432"/>
                  </a:lnTo>
                </a:path>
              </a:pathLst>
            </a:custGeom>
            <a:ln w="10668">
              <a:solidFill>
                <a:srgbClr val="2C7B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643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648" y="1762386"/>
            <a:ext cx="3952381" cy="20857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0155" y="480978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95"/>
              </a:spcBef>
              <a:buFont typeface="Courier New"/>
              <a:buChar char="o"/>
              <a:tabLst>
                <a:tab pos="584835" algn="l"/>
              </a:tabLst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Press</a:t>
            </a:r>
            <a:r>
              <a:rPr lang="en-IN" sz="3200" spc="-14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windows</a:t>
            </a:r>
            <a:r>
              <a:rPr lang="en-IN" sz="3200" spc="-16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20" dirty="0">
                <a:solidFill>
                  <a:srgbClr val="09203A"/>
                </a:solidFill>
                <a:cs typeface="Tw Cen MT"/>
              </a:rPr>
              <a:t>key</a:t>
            </a:r>
            <a:r>
              <a:rPr lang="en-IN" sz="3200" spc="-16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dirty="0">
                <a:solidFill>
                  <a:srgbClr val="09203A"/>
                </a:solidFill>
                <a:cs typeface="Tw Cen MT"/>
              </a:rPr>
              <a:t>+</a:t>
            </a:r>
            <a:r>
              <a:rPr lang="en-IN" sz="3200" spc="-16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50" dirty="0">
                <a:solidFill>
                  <a:srgbClr val="09203A"/>
                </a:solidFill>
                <a:cs typeface="Tw Cen MT"/>
              </a:rPr>
              <a:t>R</a:t>
            </a:r>
            <a:endParaRPr lang="en-IN" sz="3200" dirty="0">
              <a:cs typeface="Tw Cen MT"/>
            </a:endParaRPr>
          </a:p>
          <a:p>
            <a:pPr marL="584200" indent="-572135">
              <a:lnSpc>
                <a:spcPct val="100000"/>
              </a:lnSpc>
              <a:buFont typeface="Courier New"/>
              <a:buChar char="o"/>
              <a:tabLst>
                <a:tab pos="584835" algn="l"/>
              </a:tabLst>
            </a:pPr>
            <a:r>
              <a:rPr lang="en-IN" sz="3200" dirty="0">
                <a:solidFill>
                  <a:srgbClr val="09203A"/>
                </a:solidFill>
                <a:cs typeface="Tw Cen MT"/>
              </a:rPr>
              <a:t>Type</a:t>
            </a:r>
            <a:r>
              <a:rPr lang="en-IN" sz="3200" spc="-26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200" spc="-25" dirty="0">
                <a:solidFill>
                  <a:srgbClr val="09203A"/>
                </a:solidFill>
                <a:cs typeface="Tw Cen MT"/>
              </a:rPr>
              <a:t>CMD</a:t>
            </a:r>
            <a:endParaRPr lang="en-IN" sz="3200" dirty="0">
              <a:cs typeface="Tw Cen MT"/>
            </a:endParaRPr>
          </a:p>
          <a:p>
            <a:pPr marL="584200" indent="-572135">
              <a:lnSpc>
                <a:spcPct val="100000"/>
              </a:lnSpc>
              <a:buFont typeface="Courier New"/>
              <a:buChar char="o"/>
              <a:tabLst>
                <a:tab pos="584835" algn="l"/>
              </a:tabLst>
            </a:pPr>
            <a:r>
              <a:rPr lang="en-IN" sz="3200" spc="-25" dirty="0">
                <a:solidFill>
                  <a:srgbClr val="09203A"/>
                </a:solidFill>
                <a:cs typeface="Tw Cen MT"/>
              </a:rPr>
              <a:t>OK</a:t>
            </a:r>
            <a:endParaRPr lang="en-IN" sz="3200" dirty="0"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05042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" y="1803297"/>
            <a:ext cx="8153400" cy="16257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5300" y="438468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584835" algn="l"/>
              </a:tabLst>
            </a:pPr>
            <a:r>
              <a:rPr lang="en-IN" sz="2800" dirty="0">
                <a:solidFill>
                  <a:srgbClr val="09203A"/>
                </a:solidFill>
                <a:cs typeface="Tw Cen MT"/>
              </a:rPr>
              <a:t>Press</a:t>
            </a:r>
            <a:r>
              <a:rPr lang="en-IN" sz="2800" spc="-10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windows</a:t>
            </a:r>
            <a:r>
              <a:rPr lang="en-IN" sz="2800" spc="-9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key</a:t>
            </a:r>
            <a:r>
              <a:rPr lang="en-IN" sz="2800" spc="-7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+</a:t>
            </a:r>
            <a:r>
              <a:rPr lang="en-IN" sz="2800" spc="-7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spc="-50" dirty="0">
                <a:solidFill>
                  <a:srgbClr val="09203A"/>
                </a:solidFill>
                <a:cs typeface="Tw Cen MT"/>
              </a:rPr>
              <a:t>R</a:t>
            </a:r>
            <a:endParaRPr lang="en-IN" sz="2800" dirty="0">
              <a:cs typeface="Tw Cen MT"/>
            </a:endParaRPr>
          </a:p>
          <a:p>
            <a:pPr marL="584200" indent="-572135">
              <a:lnSpc>
                <a:spcPct val="100000"/>
              </a:lnSpc>
              <a:buFont typeface="Courier New"/>
              <a:buChar char="o"/>
              <a:tabLst>
                <a:tab pos="584835" algn="l"/>
              </a:tabLst>
            </a:pPr>
            <a:r>
              <a:rPr lang="en-IN" sz="2800" dirty="0">
                <a:solidFill>
                  <a:srgbClr val="09203A"/>
                </a:solidFill>
                <a:cs typeface="Tw Cen MT"/>
              </a:rPr>
              <a:t>Type</a:t>
            </a:r>
            <a:r>
              <a:rPr lang="en-IN" sz="2800" spc="-7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ipconfig</a:t>
            </a:r>
            <a:r>
              <a:rPr lang="en-IN" sz="2800" spc="-6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for</a:t>
            </a:r>
            <a:r>
              <a:rPr lang="en-IN" sz="2800" spc="-6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finding</a:t>
            </a:r>
            <a:r>
              <a:rPr lang="en-IN" sz="2800" spc="-7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computer</a:t>
            </a:r>
            <a:r>
              <a:rPr lang="en-IN" sz="2800" spc="-6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dirty="0">
                <a:solidFill>
                  <a:srgbClr val="09203A"/>
                </a:solidFill>
                <a:cs typeface="Tw Cen MT"/>
              </a:rPr>
              <a:t>IT</a:t>
            </a:r>
            <a:r>
              <a:rPr lang="en-IN" sz="2800" spc="-4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2800" spc="-10" dirty="0" err="1">
                <a:solidFill>
                  <a:srgbClr val="09203A"/>
                </a:solidFill>
                <a:cs typeface="Tw Cen MT"/>
              </a:rPr>
              <a:t>adress</a:t>
            </a:r>
            <a:endParaRPr lang="en-IN" sz="2800" dirty="0">
              <a:cs typeface="Tw Cen MT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584835" algn="l"/>
              </a:tabLst>
            </a:pPr>
            <a:r>
              <a:rPr lang="en-IN" sz="2800" spc="-10" dirty="0">
                <a:solidFill>
                  <a:srgbClr val="09203A"/>
                </a:solidFill>
                <a:cs typeface="Tw Cen MT"/>
              </a:rPr>
              <a:t>Enter</a:t>
            </a:r>
            <a:endParaRPr lang="en-IN" sz="2800" dirty="0"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06035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	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612648" y="1568196"/>
            <a:ext cx="8290559" cy="2391410"/>
            <a:chOff x="612648" y="1568196"/>
            <a:chExt cx="8290559" cy="2391410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1568196"/>
              <a:ext cx="8290559" cy="2391155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7659" y="3023616"/>
              <a:ext cx="1653539" cy="39928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4184142" y="3045713"/>
              <a:ext cx="1562100" cy="294640"/>
            </a:xfrm>
            <a:custGeom>
              <a:avLst/>
              <a:gdLst/>
              <a:ahLst/>
              <a:cxnLst/>
              <a:rect l="l" t="t" r="r" b="b"/>
              <a:pathLst>
                <a:path w="1562100" h="294639">
                  <a:moveTo>
                    <a:pt x="147066" y="0"/>
                  </a:moveTo>
                  <a:lnTo>
                    <a:pt x="0" y="147065"/>
                  </a:lnTo>
                  <a:lnTo>
                    <a:pt x="147066" y="294132"/>
                  </a:lnTo>
                  <a:lnTo>
                    <a:pt x="147066" y="220599"/>
                  </a:lnTo>
                  <a:lnTo>
                    <a:pt x="1562100" y="220599"/>
                  </a:lnTo>
                  <a:lnTo>
                    <a:pt x="1562100" y="73533"/>
                  </a:lnTo>
                  <a:lnTo>
                    <a:pt x="147066" y="73533"/>
                  </a:lnTo>
                  <a:lnTo>
                    <a:pt x="147066" y="0"/>
                  </a:lnTo>
                  <a:close/>
                </a:path>
              </a:pathLst>
            </a:custGeom>
            <a:solidFill>
              <a:srgbClr val="BDC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4184142" y="3045713"/>
              <a:ext cx="1562100" cy="294640"/>
            </a:xfrm>
            <a:custGeom>
              <a:avLst/>
              <a:gdLst/>
              <a:ahLst/>
              <a:cxnLst/>
              <a:rect l="l" t="t" r="r" b="b"/>
              <a:pathLst>
                <a:path w="1562100" h="294639">
                  <a:moveTo>
                    <a:pt x="1562100" y="220599"/>
                  </a:moveTo>
                  <a:lnTo>
                    <a:pt x="147066" y="220599"/>
                  </a:lnTo>
                  <a:lnTo>
                    <a:pt x="147066" y="294132"/>
                  </a:lnTo>
                  <a:lnTo>
                    <a:pt x="0" y="147065"/>
                  </a:lnTo>
                  <a:lnTo>
                    <a:pt x="147066" y="0"/>
                  </a:lnTo>
                  <a:lnTo>
                    <a:pt x="147066" y="73533"/>
                  </a:lnTo>
                  <a:lnTo>
                    <a:pt x="1562100" y="73533"/>
                  </a:lnTo>
                  <a:lnTo>
                    <a:pt x="1562100" y="220599"/>
                  </a:lnTo>
                  <a:close/>
                </a:path>
              </a:pathLst>
            </a:custGeom>
            <a:ln w="10668">
              <a:solidFill>
                <a:srgbClr val="2C7B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1946" y="5182316"/>
            <a:ext cx="3311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09203A"/>
                </a:solidFill>
                <a:cs typeface="Tw Cen MT"/>
              </a:rPr>
              <a:t>Note</a:t>
            </a:r>
            <a:r>
              <a:rPr lang="en-IN" sz="3600" spc="-2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600" dirty="0">
                <a:solidFill>
                  <a:srgbClr val="09203A"/>
                </a:solidFill>
                <a:cs typeface="Tw Cen MT"/>
              </a:rPr>
              <a:t>down</a:t>
            </a:r>
            <a:r>
              <a:rPr lang="en-IN" sz="3600" spc="-30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600" dirty="0">
                <a:solidFill>
                  <a:srgbClr val="09203A"/>
                </a:solidFill>
                <a:cs typeface="Tw Cen MT"/>
              </a:rPr>
              <a:t>the</a:t>
            </a:r>
            <a:r>
              <a:rPr lang="en-IN" sz="3600" spc="-45" dirty="0">
                <a:solidFill>
                  <a:srgbClr val="09203A"/>
                </a:solidFill>
                <a:cs typeface="Tw Cen MT"/>
              </a:rPr>
              <a:t> </a:t>
            </a:r>
            <a:r>
              <a:rPr lang="en-IN" sz="3600" spc="-25" dirty="0">
                <a:solidFill>
                  <a:srgbClr val="09203A"/>
                </a:solidFill>
                <a:cs typeface="Tw Cen MT"/>
              </a:rPr>
              <a:t>IP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07014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2898</TotalTime>
  <Words>526</Words>
  <Application>Microsoft Office PowerPoint</Application>
  <PresentationFormat>On-screen Show (4:3)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Arabic Typesetting</vt:lpstr>
      <vt:lpstr>Calibri</vt:lpstr>
      <vt:lpstr>Courier New</vt:lpstr>
      <vt:lpstr>Trebuchet MS</vt:lpstr>
      <vt:lpstr>Tw Cen MT</vt:lpstr>
      <vt:lpstr>Wingdings</vt:lpstr>
      <vt:lpstr>Wingdings 2</vt:lpstr>
      <vt:lpstr>Median</vt:lpstr>
      <vt:lpstr>     </vt:lpstr>
      <vt:lpstr>Share printer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File and Folder management</vt:lpstr>
      <vt:lpstr>File Explorer in Win-10</vt:lpstr>
      <vt:lpstr>File Explorer in Win-10</vt:lpstr>
      <vt:lpstr>One Drive</vt:lpstr>
      <vt:lpstr>Library</vt:lpstr>
      <vt:lpstr>Network</vt:lpstr>
      <vt:lpstr>TYPES OF OPERATING SYSTEM</vt:lpstr>
      <vt:lpstr> Batch Operating System:- </vt:lpstr>
      <vt:lpstr> Time-Sharing Operating System:- </vt:lpstr>
      <vt:lpstr> Distributed Operating System:- </vt:lpstr>
      <vt:lpstr> Network Operating System:- </vt:lpstr>
      <vt:lpstr> Real-Time Operating System:- </vt:lpstr>
      <vt:lpstr>File Extension</vt:lpstr>
      <vt:lpstr>PowerPoint Presentation</vt:lpstr>
      <vt:lpstr>PowerPoint Presentation</vt:lpstr>
    </vt:vector>
  </TitlesOfParts>
  <Company>University of California, Merced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NIELIT</cp:lastModifiedBy>
  <cp:revision>450</cp:revision>
  <dcterms:created xsi:type="dcterms:W3CDTF">2012-06-13T19:20:26Z</dcterms:created>
  <dcterms:modified xsi:type="dcterms:W3CDTF">2023-05-17T11:55:04Z</dcterms:modified>
</cp:coreProperties>
</file>