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0"/>
  </p:notesMasterIdLst>
  <p:sldIdLst>
    <p:sldId id="256" r:id="rId2"/>
    <p:sldId id="405" r:id="rId3"/>
    <p:sldId id="719" r:id="rId4"/>
    <p:sldId id="720" r:id="rId5"/>
    <p:sldId id="765" r:id="rId6"/>
    <p:sldId id="764" r:id="rId7"/>
    <p:sldId id="738" r:id="rId8"/>
    <p:sldId id="721" r:id="rId9"/>
    <p:sldId id="722" r:id="rId10"/>
    <p:sldId id="739" r:id="rId11"/>
    <p:sldId id="766" r:id="rId12"/>
    <p:sldId id="723" r:id="rId13"/>
    <p:sldId id="724" r:id="rId14"/>
    <p:sldId id="767" r:id="rId15"/>
    <p:sldId id="740" r:id="rId16"/>
    <p:sldId id="725" r:id="rId17"/>
    <p:sldId id="726" r:id="rId18"/>
    <p:sldId id="741" r:id="rId19"/>
    <p:sldId id="727" r:id="rId20"/>
    <p:sldId id="728" r:id="rId21"/>
    <p:sldId id="768" r:id="rId22"/>
    <p:sldId id="742" r:id="rId23"/>
    <p:sldId id="729" r:id="rId24"/>
    <p:sldId id="751" r:id="rId25"/>
    <p:sldId id="752" r:id="rId26"/>
    <p:sldId id="753" r:id="rId27"/>
    <p:sldId id="754" r:id="rId28"/>
    <p:sldId id="755" r:id="rId29"/>
    <p:sldId id="756" r:id="rId30"/>
    <p:sldId id="757" r:id="rId31"/>
    <p:sldId id="758" r:id="rId32"/>
    <p:sldId id="759" r:id="rId33"/>
    <p:sldId id="760" r:id="rId34"/>
    <p:sldId id="763" r:id="rId35"/>
    <p:sldId id="762" r:id="rId36"/>
    <p:sldId id="407" r:id="rId37"/>
    <p:sldId id="410" r:id="rId38"/>
    <p:sldId id="41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9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03-05-2023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03-May-23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03-May-23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03-May-23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03-May-23</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03-May-23</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03-May-23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03-May-23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03-May-23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03-May-23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03-May-23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omputerstudypoint.com/what-is-integrated-circuit-and-its-typ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cpu-full-form" TargetMode="External"/><Relationship Id="rId2" Type="http://schemas.openxmlformats.org/officeDocument/2006/relationships/hyperlink" Target="https://www.javatpoint.com/central-processing-uni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08" y="965812"/>
            <a:ext cx="8947492" cy="4399818"/>
          </a:xfrm>
        </p:spPr>
        <p:txBody>
          <a:bodyPr>
            <a:normAutofit/>
          </a:bodyPr>
          <a:lstStyle/>
          <a:p>
            <a:r>
              <a:rPr lang="en-US" sz="2000" cap="none" baseline="30000" dirty="0" smtClean="0">
                <a:solidFill>
                  <a:srgbClr val="FFFF00"/>
                </a:solidFill>
                <a:latin typeface="+mn-lt"/>
                <a:cs typeface="Trebuchet MS"/>
              </a:rPr>
              <a:t/>
            </a:r>
            <a:br>
              <a:rPr lang="en-US" sz="2000" cap="none" baseline="30000" dirty="0" smtClean="0">
                <a:solidFill>
                  <a:srgbClr val="FFFF00"/>
                </a:solidFill>
                <a:latin typeface="+mn-lt"/>
                <a:cs typeface="Trebuchet MS"/>
              </a:rPr>
            </a:br>
            <a:r>
              <a:rPr lang="en-US" sz="2000" cap="none" baseline="30000" dirty="0">
                <a:solidFill>
                  <a:srgbClr val="FFFF00"/>
                </a:solidFill>
                <a:latin typeface="+mn-lt"/>
                <a:cs typeface="Trebuchet MS"/>
              </a:rPr>
              <a:t/>
            </a:r>
            <a:br>
              <a:rPr lang="en-US" sz="2000" cap="none" baseline="30000" dirty="0">
                <a:solidFill>
                  <a:srgbClr val="FFFF00"/>
                </a:solidFill>
                <a:latin typeface="+mn-lt"/>
                <a:cs typeface="Trebuchet MS"/>
              </a:rPr>
            </a:br>
            <a:r>
              <a:rPr lang="en-US" sz="2000" cap="none" baseline="30000" dirty="0">
                <a:latin typeface="+mn-lt"/>
                <a:cs typeface="Trebuchet MS"/>
              </a:rPr>
              <a:t/>
            </a:r>
            <a:br>
              <a:rPr lang="en-US" sz="2000" cap="none" baseline="30000" dirty="0">
                <a:latin typeface="+mn-lt"/>
                <a:cs typeface="Trebuchet MS"/>
              </a:rPr>
            </a:br>
            <a:r>
              <a:rPr lang="en-US" sz="2000" cap="none" baseline="30000" dirty="0" smtClean="0">
                <a:cs typeface="Trebuchet MS"/>
              </a:rPr>
              <a:t/>
            </a:r>
            <a:br>
              <a:rPr lang="en-US" sz="2000" cap="none" baseline="30000" dirty="0" smtClean="0">
                <a:cs typeface="Trebuchet MS"/>
              </a:rPr>
            </a:br>
            <a:r>
              <a:rPr lang="en-US" sz="2000" cap="none" baseline="30000" dirty="0">
                <a:solidFill>
                  <a:srgbClr val="FFFF00"/>
                </a:solidFill>
                <a:latin typeface="Trebuchet MS"/>
                <a:cs typeface="Trebuchet MS"/>
              </a:rPr>
              <a:t/>
            </a:r>
            <a:br>
              <a:rPr lang="en-US" sz="2000" cap="none" baseline="30000" dirty="0">
                <a:solidFill>
                  <a:srgbClr val="FFFF00"/>
                </a:solidFill>
                <a:latin typeface="Trebuchet MS"/>
                <a:cs typeface="Trebuchet MS"/>
              </a:rPr>
            </a:br>
            <a:r>
              <a:rPr lang="en-US" sz="2000" cap="none" baseline="30000" dirty="0" smtClean="0">
                <a:solidFill>
                  <a:srgbClr val="FFFF00"/>
                </a:solidFill>
                <a:latin typeface="Trebuchet MS"/>
                <a:cs typeface="Trebuchet MS"/>
              </a:rPr>
              <a:t/>
            </a:r>
            <a:br>
              <a:rPr lang="en-US" sz="2000" cap="none" baseline="30000" dirty="0" smtClean="0">
                <a:solidFill>
                  <a:srgbClr val="FFFF00"/>
                </a:solidFill>
                <a:latin typeface="Trebuchet MS"/>
                <a:cs typeface="Trebuchet MS"/>
              </a:rPr>
            </a:br>
            <a:endParaRPr lang="en-US" sz="2000" cap="none" baseline="30000" dirty="0">
              <a:solidFill>
                <a:srgbClr val="FFFF00"/>
              </a:solidFill>
              <a:latin typeface="Trebuchet MS"/>
              <a:cs typeface="Trebuchet MS"/>
            </a:endParaRPr>
          </a:p>
        </p:txBody>
      </p:sp>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15" name="Rectangle 14">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smtClean="0">
                <a:ln w="0"/>
                <a:effectLst>
                  <a:outerShdw blurRad="38100" dist="19050" dir="2700000" algn="tl" rotWithShape="0">
                    <a:schemeClr val="dk1">
                      <a:alpha val="40000"/>
                    </a:schemeClr>
                  </a:outerShdw>
                </a:effectLst>
              </a:rPr>
              <a:t>Anjali </a:t>
            </a:r>
            <a:r>
              <a:rPr lang="en-US" sz="2400" dirty="0" err="1" smtClean="0">
                <a:ln w="0"/>
                <a:effectLst>
                  <a:outerShdw blurRad="38100" dist="19050" dir="2700000" algn="tl" rotWithShape="0">
                    <a:schemeClr val="dk1">
                      <a:alpha val="40000"/>
                    </a:schemeClr>
                  </a:outerShdw>
                </a:effectLst>
              </a:rPr>
              <a:t>Dhingan</a:t>
            </a:r>
            <a:endParaRPr lang="en-US" sz="24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 xmlns:a16="http://schemas.microsoft.com/office/drawing/2014/main" id="{CD6AB187-6CE5-4F7A-B9DE-DED37A7555B9}"/>
              </a:ext>
            </a:extLst>
          </p:cNvPr>
          <p:cNvSpPr/>
          <p:nvPr/>
        </p:nvSpPr>
        <p:spPr>
          <a:xfrm>
            <a:off x="196508" y="1856749"/>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a:t> Introduction to computer</a:t>
            </a:r>
            <a:endParaRPr lang="en-IN" sz="2400" dirty="0" smtClean="0">
              <a:latin typeface="+mj-lt"/>
            </a:endParaRPr>
          </a:p>
          <a:p>
            <a:endParaRPr lang="en-IN" sz="2400" dirty="0">
              <a:latin typeface="+mj-lt"/>
            </a:endParaRPr>
          </a:p>
          <a:p>
            <a:r>
              <a:rPr lang="en-US" sz="2400" dirty="0">
                <a:solidFill>
                  <a:srgbClr val="FFFF00"/>
                </a:solidFill>
                <a:latin typeface="+mj-lt"/>
              </a:rPr>
              <a:t>COURSE:</a:t>
            </a:r>
            <a:r>
              <a:rPr lang="en-US" sz="2400" dirty="0">
                <a:latin typeface="+mj-lt"/>
              </a:rPr>
              <a:t> </a:t>
            </a:r>
            <a:r>
              <a:rPr lang="en-US" sz="2400" dirty="0" smtClean="0">
                <a:latin typeface="+mj-lt"/>
              </a:rPr>
              <a:t>CCC Concept</a:t>
            </a:r>
            <a:endParaRPr lang="en-IN" sz="2400" dirty="0" smtClean="0">
              <a:latin typeface="+mj-lt"/>
            </a:endParaRPr>
          </a:p>
          <a:p>
            <a:endParaRPr lang="en-IN" sz="2400" dirty="0">
              <a:latin typeface="+mj-lt"/>
            </a:endParaRPr>
          </a:p>
          <a:p>
            <a:r>
              <a:rPr lang="en-US" sz="2400" dirty="0" smtClean="0">
                <a:solidFill>
                  <a:srgbClr val="FFFF00"/>
                </a:solidFill>
                <a:latin typeface="+mj-lt"/>
              </a:rPr>
              <a:t>CHAPTER: 01 </a:t>
            </a:r>
            <a:r>
              <a:rPr lang="en-US" sz="2400" dirty="0">
                <a:latin typeface="+mj-lt"/>
              </a:rPr>
              <a:t>(</a:t>
            </a:r>
            <a:r>
              <a:rPr lang="en-IN" sz="2400" dirty="0">
                <a:latin typeface="+mj-lt"/>
              </a:rPr>
              <a:t>Introduction to computer</a:t>
            </a:r>
            <a:r>
              <a:rPr lang="en-IN" sz="2400" dirty="0" smtClean="0">
                <a:latin typeface="+mj-lt"/>
              </a:rPr>
              <a:t>)</a:t>
            </a:r>
          </a:p>
          <a:p>
            <a:endParaRPr lang="en-IN" sz="2400" dirty="0">
              <a:latin typeface="+mj-lt"/>
            </a:endParaRPr>
          </a:p>
          <a:p>
            <a:r>
              <a:rPr lang="en-IN" sz="2400" dirty="0" smtClean="0">
                <a:solidFill>
                  <a:srgbClr val="FFFF00"/>
                </a:solidFill>
                <a:latin typeface="+mj-lt"/>
              </a:rPr>
              <a:t>DAY: </a:t>
            </a:r>
            <a:r>
              <a:rPr lang="en-IN" sz="2400" dirty="0" smtClean="0">
                <a:latin typeface="+mj-lt"/>
              </a:rPr>
              <a:t>02 </a:t>
            </a:r>
            <a:r>
              <a:rPr lang="en-US" sz="2400" dirty="0" smtClean="0">
                <a:latin typeface="+mj-lt"/>
              </a:rPr>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377662" y="289977"/>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391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22300" y="1658154"/>
            <a:ext cx="8382000" cy="454484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hi-IN" sz="1800" b="0" i="0" u="none" strike="noStrike" cap="none" normalizeH="0" baseline="0" smtClean="0">
                <a:ln>
                  <a:noFill/>
                </a:ln>
                <a:solidFill>
                  <a:srgbClr val="222222"/>
                </a:solidFill>
                <a:effectLst/>
                <a:latin typeface="inherit"/>
                <a:cs typeface="Mangal"/>
              </a:rPr>
              <a:t>कंप्यूटर की दूसरी पीढ़ी में ट्रांजिस्टर का उपयोग किया गया था और ट्रांजिस्टर ने वैक्यूम ट्यूबों को बदल दिया। पहला ट्रांजिस्टर 1947 में आविष्कार किया गया था लेकिन 1950 तक कंप्यूटर में इसका उपयोग नहीं किया गया था। ट्रांजिस्टर वैक्यूम ट्यूब से बेहतर हैं क्योंकि ट्रांजिस्टर के कारण कंप्यूटर छोटा, सस्ता और तेज हो जाता है। यह कंप्यूटर की पहली पीढ़ी की तुलना में बहुत विश्वसनीय है। ट्रांजिस्टर भी बड़ी मात्रा में गर्मी का उत्पादन करते थे जो कंप्यूटर को नुकसान पहुंचाते थे। लेकिन कुछ सुधार दिखाया गया था कि कंप्यूटर की दूसरी पीढ़ी में। इनपुट छिद्रित कार्ड और पेपर टेप पर आधारित था और प्रिंटआउट पर आउटपुट प्रदर्शित किए गए थे जो कंप्यूटर की पहली पीढ़ी के समान थे। कंप्यूटर की दूसरी पीढ़ी क्रिप्टिक बाइनरी मशीन भाषा से प्रतीकात्मक या असेंबली भाषा में चली गई। इस भाषा ने प्रोग्रामर को शब्दों में इनपुट या निर्देशों को निर्दिष्ट करने की अनुमति दी। उच्च-स्तरीय प्रोग्रामिंग भाषाओं को भी उसी समय विकसित किया गया था। दूसरी पीढ़ी का पहला कंप्यूटर परमाणु ऊर्जा उद्योग के लिए विकसित किया गया था।</a:t>
            </a:r>
            <a:r>
              <a:rPr kumimoji="0" lang="hi-IN" sz="600" b="0" i="0" u="none" strike="noStrike" cap="none" normalizeH="0" baseline="0" smtClean="0">
                <a:ln>
                  <a:noFill/>
                </a:ln>
                <a:solidFill>
                  <a:schemeClr val="tx1"/>
                </a:solidFill>
                <a:effectLst/>
                <a:cs typeface="Mangal"/>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457199" y="512796"/>
            <a:ext cx="8453887" cy="369332"/>
          </a:xfrm>
          <a:prstGeom prst="rect">
            <a:avLst/>
          </a:prstGeom>
        </p:spPr>
        <p:txBody>
          <a:bodyPr wrap="square">
            <a:spAutoFit/>
          </a:bodyPr>
          <a:lstStyle/>
          <a:p>
            <a:r>
              <a:rPr lang="en-US" b="1" dirty="0">
                <a:solidFill>
                  <a:srgbClr val="292929"/>
                </a:solidFill>
                <a:latin typeface="medium-content-sans-serif-font"/>
              </a:rPr>
              <a:t>Second Generation Of Computer: Transistors (1956–1963)</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336469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solidFill>
                  <a:srgbClr val="292929"/>
                </a:solidFill>
                <a:latin typeface="medium-content-sans-serif-font"/>
              </a:rPr>
              <a:t>Second Generation Of Computer: Transistors (1956–1963)</a:t>
            </a:r>
            <a:r>
              <a:rPr lang="en-US" b="1" dirty="0">
                <a:solidFill>
                  <a:srgbClr val="292929"/>
                </a:solidFill>
                <a:latin typeface="medium-content-sans-serif-font"/>
              </a:rPr>
              <a:t/>
            </a:r>
            <a:br>
              <a:rPr lang="en-US" b="1" dirty="0">
                <a:solidFill>
                  <a:srgbClr val="292929"/>
                </a:solidFill>
                <a:latin typeface="medium-content-sans-serif-font"/>
              </a:rPr>
            </a:br>
            <a:endParaRPr lang="en-US" dirty="0"/>
          </a:p>
        </p:txBody>
      </p:sp>
      <p:sp>
        <p:nvSpPr>
          <p:cNvPr id="3" name="Content Placeholder 2"/>
          <p:cNvSpPr>
            <a:spLocks noGrp="1"/>
          </p:cNvSpPr>
          <p:nvPr>
            <p:ph sz="quarter" idx="1"/>
          </p:nvPr>
        </p:nvSpPr>
        <p:spPr/>
        <p:txBody>
          <a:bodyPr>
            <a:normAutofit fontScale="92500"/>
          </a:bodyPr>
          <a:lstStyle/>
          <a:p>
            <a:r>
              <a:rPr lang="en-US" dirty="0"/>
              <a:t>The second-generation computer has a high level of programming</a:t>
            </a:r>
            <a:br>
              <a:rPr lang="en-US" dirty="0"/>
            </a:br>
            <a:r>
              <a:rPr lang="en-US" dirty="0"/>
              <a:t>languages, including FORTRAN (1956), </a:t>
            </a:r>
            <a:r>
              <a:rPr lang="en-US" b="1" dirty="0"/>
              <a:t>ALGOL</a:t>
            </a:r>
            <a:r>
              <a:rPr lang="en-US" dirty="0"/>
              <a:t>(1958), and </a:t>
            </a:r>
            <a:r>
              <a:rPr lang="en-US" b="1" dirty="0"/>
              <a:t>COBOL</a:t>
            </a:r>
            <a:r>
              <a:rPr lang="en-US" dirty="0"/>
              <a:t>(1959).</a:t>
            </a:r>
          </a:p>
          <a:p>
            <a:r>
              <a:rPr lang="en-US" b="1" dirty="0"/>
              <a:t>Examples</a:t>
            </a:r>
            <a:r>
              <a:rPr lang="en-US" dirty="0"/>
              <a:t> are PDP-8(Programmed Data Processor-8),</a:t>
            </a:r>
            <a:br>
              <a:rPr lang="en-US" dirty="0"/>
            </a:br>
            <a:r>
              <a:rPr lang="en-US" dirty="0"/>
              <a:t>IBM1400(International business machine 1400 series),</a:t>
            </a:r>
            <a:br>
              <a:rPr lang="en-US" dirty="0"/>
            </a:br>
            <a:r>
              <a:rPr lang="en-US" dirty="0"/>
              <a:t>IBM 7090(International business machine 7090 series),</a:t>
            </a:r>
            <a:br>
              <a:rPr lang="en-US" dirty="0"/>
            </a:br>
            <a:r>
              <a:rPr lang="en-US" dirty="0"/>
              <a:t>CDC 3600( Control Data Corporation 3600 series)</a:t>
            </a:r>
          </a:p>
          <a:p>
            <a:endParaRPr lang="en-US" dirty="0"/>
          </a:p>
        </p:txBody>
      </p:sp>
    </p:spTree>
    <p:extLst>
      <p:ext uri="{BB962C8B-B14F-4D97-AF65-F5344CB8AC3E}">
        <p14:creationId xmlns:p14="http://schemas.microsoft.com/office/powerpoint/2010/main" val="354101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342" y="1552647"/>
            <a:ext cx="8453887" cy="3693319"/>
          </a:xfrm>
          <a:prstGeom prst="rect">
            <a:avLst/>
          </a:prstGeom>
        </p:spPr>
        <p:txBody>
          <a:bodyPr wrap="square">
            <a:spAutoFit/>
          </a:bodyPr>
          <a:lstStyle/>
          <a:p>
            <a:r>
              <a:rPr lang="en-US" b="1" dirty="0">
                <a:solidFill>
                  <a:srgbClr val="292929"/>
                </a:solidFill>
                <a:latin typeface="medium-content-sans-serif-font"/>
              </a:rPr>
              <a:t>Advantages Of The Second Generation Of The </a:t>
            </a:r>
            <a:r>
              <a:rPr lang="en-US" b="1" dirty="0" smtClean="0">
                <a:solidFill>
                  <a:srgbClr val="292929"/>
                </a:solidFill>
                <a:latin typeface="medium-content-sans-serif-font"/>
              </a:rPr>
              <a:t>Computer</a:t>
            </a:r>
          </a:p>
          <a:p>
            <a:endParaRPr lang="en-US" b="1" dirty="0">
              <a:solidFill>
                <a:srgbClr val="292929"/>
              </a:solidFill>
              <a:latin typeface="medium-content-sans-serif-font"/>
            </a:endParaRPr>
          </a:p>
          <a:p>
            <a:pPr marL="285750" indent="-285750">
              <a:buFont typeface="Arial" panose="020B0604020202020204" pitchFamily="34" charset="0"/>
              <a:buChar char="•"/>
            </a:pPr>
            <a:r>
              <a:rPr lang="en-US" dirty="0"/>
              <a:t>It is smaller in size as compared to the first-generation computer</a:t>
            </a:r>
          </a:p>
          <a:p>
            <a:pPr marL="285750" indent="-285750">
              <a:buFont typeface="Arial" panose="020B0604020202020204" pitchFamily="34" charset="0"/>
              <a:buChar char="•"/>
            </a:pPr>
            <a:r>
              <a:rPr lang="en-US" dirty="0"/>
              <a:t>It used a less electricity</a:t>
            </a:r>
          </a:p>
          <a:p>
            <a:pPr marL="285750" indent="-285750">
              <a:buFont typeface="Arial" panose="020B0604020202020204" pitchFamily="34" charset="0"/>
              <a:buChar char="•"/>
            </a:pPr>
            <a:r>
              <a:rPr lang="en-US" dirty="0"/>
              <a:t>Not heated as much as the first-generation computer.</a:t>
            </a:r>
          </a:p>
          <a:p>
            <a:pPr marL="285750" indent="-285750">
              <a:buFont typeface="Arial" panose="020B0604020202020204" pitchFamily="34" charset="0"/>
              <a:buChar char="•"/>
            </a:pPr>
            <a:r>
              <a:rPr lang="en-US" dirty="0"/>
              <a:t>It has better speed</a:t>
            </a:r>
          </a:p>
          <a:p>
            <a:pPr marL="285750" indent="-285750">
              <a:buFont typeface="Arial" panose="020B0604020202020204" pitchFamily="34" charset="0"/>
              <a:buChar char="•"/>
            </a:pPr>
            <a:r>
              <a:rPr lang="en-US" dirty="0"/>
              <a:t>Also used assembly language</a:t>
            </a:r>
          </a:p>
          <a:p>
            <a:r>
              <a:rPr lang="en-US" b="1" dirty="0" smtClean="0">
                <a:solidFill>
                  <a:srgbClr val="292929"/>
                </a:solidFill>
                <a:latin typeface="medium-content-sans-serif-font"/>
              </a:rPr>
              <a:t>Disadvantages </a:t>
            </a:r>
            <a:r>
              <a:rPr lang="en-US" b="1" dirty="0">
                <a:solidFill>
                  <a:srgbClr val="292929"/>
                </a:solidFill>
                <a:latin typeface="medium-content-sans-serif-font"/>
              </a:rPr>
              <a:t>Of The Second Generation Of The </a:t>
            </a:r>
            <a:r>
              <a:rPr lang="en-US" b="1" dirty="0" smtClean="0">
                <a:solidFill>
                  <a:srgbClr val="292929"/>
                </a:solidFill>
                <a:latin typeface="medium-content-sans-serif-font"/>
              </a:rPr>
              <a:t>Computer</a:t>
            </a:r>
            <a:endParaRPr lang="en-US" b="1" dirty="0">
              <a:solidFill>
                <a:srgbClr val="292929"/>
              </a:solidFill>
              <a:latin typeface="medium-content-sans-serif-font"/>
            </a:endParaRPr>
          </a:p>
          <a:p>
            <a:pPr marL="285750" indent="-285750">
              <a:buFont typeface="Arial" panose="020B0604020202020204" pitchFamily="34" charset="0"/>
              <a:buChar char="•"/>
            </a:pPr>
            <a:r>
              <a:rPr lang="en-US" dirty="0"/>
              <a:t>It is also costly and not versatile</a:t>
            </a:r>
          </a:p>
          <a:p>
            <a:pPr marL="285750" indent="-285750">
              <a:buFont typeface="Arial" panose="020B0604020202020204" pitchFamily="34" charset="0"/>
              <a:buChar char="•"/>
            </a:pPr>
            <a:r>
              <a:rPr lang="en-US" dirty="0"/>
              <a:t>still, it is expensive for commercial purposes</a:t>
            </a:r>
          </a:p>
          <a:p>
            <a:pPr marL="285750" indent="-285750">
              <a:buFont typeface="Arial" panose="020B0604020202020204" pitchFamily="34" charset="0"/>
              <a:buChar char="•"/>
            </a:pPr>
            <a:r>
              <a:rPr lang="en-US" dirty="0"/>
              <a:t>Cooling is still needed</a:t>
            </a:r>
          </a:p>
          <a:p>
            <a:pPr marL="285750" indent="-285750">
              <a:buFont typeface="Arial" panose="020B0604020202020204" pitchFamily="34" charset="0"/>
              <a:buChar char="•"/>
            </a:pPr>
            <a:r>
              <a:rPr lang="en-US" dirty="0"/>
              <a:t>Punch cards were used for input</a:t>
            </a:r>
          </a:p>
          <a:p>
            <a:pPr marL="285750" indent="-285750">
              <a:buFont typeface="Arial" panose="020B0604020202020204" pitchFamily="34" charset="0"/>
              <a:buChar char="•"/>
            </a:pPr>
            <a:r>
              <a:rPr lang="en-US" dirty="0"/>
              <a:t>The computer is used for the particular purpose</a:t>
            </a:r>
          </a:p>
        </p:txBody>
      </p:sp>
      <p:sp>
        <p:nvSpPr>
          <p:cNvPr id="5" name="Rectangle 4"/>
          <p:cNvSpPr/>
          <p:nvPr/>
        </p:nvSpPr>
        <p:spPr>
          <a:xfrm>
            <a:off x="457199" y="512796"/>
            <a:ext cx="8453887" cy="369332"/>
          </a:xfrm>
          <a:prstGeom prst="rect">
            <a:avLst/>
          </a:prstGeom>
        </p:spPr>
        <p:txBody>
          <a:bodyPr wrap="square">
            <a:spAutoFit/>
          </a:bodyPr>
          <a:lstStyle/>
          <a:p>
            <a:r>
              <a:rPr lang="en-US" b="1" dirty="0">
                <a:solidFill>
                  <a:srgbClr val="292929"/>
                </a:solidFill>
                <a:latin typeface="medium-content-sans-serif-font"/>
              </a:rPr>
              <a:t>Second Generation Of Computer: Transistors (1956–1963)</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241234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648" y="379888"/>
            <a:ext cx="8153400" cy="369332"/>
          </a:xfrm>
          <a:prstGeom prst="rect">
            <a:avLst/>
          </a:prstGeom>
        </p:spPr>
        <p:txBody>
          <a:bodyPr wrap="square">
            <a:spAutoFit/>
          </a:bodyPr>
          <a:lstStyle/>
          <a:p>
            <a:r>
              <a:rPr lang="en-US" b="1" dirty="0">
                <a:solidFill>
                  <a:srgbClr val="292929"/>
                </a:solidFill>
                <a:latin typeface="medium-content-sans-serif-font"/>
              </a:rPr>
              <a:t>Third Generation Of The Computer: Integrated Circuits (1964–1971)</a:t>
            </a:r>
            <a:endParaRPr lang="en-US" b="1" i="0" dirty="0">
              <a:solidFill>
                <a:srgbClr val="292929"/>
              </a:solidFill>
              <a:effectLst/>
              <a:latin typeface="medium-content-sans-serif-font"/>
            </a:endParaRPr>
          </a:p>
        </p:txBody>
      </p:sp>
      <p:sp>
        <p:nvSpPr>
          <p:cNvPr id="5" name="Rectangle 4"/>
          <p:cNvSpPr/>
          <p:nvPr/>
        </p:nvSpPr>
        <p:spPr>
          <a:xfrm>
            <a:off x="534838" y="1633622"/>
            <a:ext cx="5650302" cy="2308324"/>
          </a:xfrm>
          <a:prstGeom prst="rect">
            <a:avLst/>
          </a:prstGeom>
        </p:spPr>
        <p:txBody>
          <a:bodyPr wrap="square">
            <a:spAutoFit/>
          </a:bodyPr>
          <a:lstStyle/>
          <a:p>
            <a:pPr algn="just"/>
            <a:r>
              <a:rPr lang="en-US" dirty="0" smtClean="0"/>
              <a:t>The third generation of computers is characterized by the use of </a:t>
            </a:r>
            <a:r>
              <a:rPr lang="en-US" dirty="0" smtClean="0">
                <a:hlinkClick r:id="rId2"/>
              </a:rPr>
              <a:t>“Integrated Circuits”</a:t>
            </a:r>
            <a:r>
              <a:rPr lang="en-US" dirty="0" smtClean="0"/>
              <a:t> it was developed in 1958 by “Jack </a:t>
            </a:r>
            <a:r>
              <a:rPr lang="en-US" dirty="0" err="1" smtClean="0"/>
              <a:t>Kilby</a:t>
            </a:r>
            <a:r>
              <a:rPr lang="en-US" dirty="0" smtClean="0"/>
              <a:t>”. The integrated circuit is a set of electronic circuits on small flat pieces of semiconductor that is normally known as silicon. The transistors were miniaturized and placed on silicon chips which are called semiconductors, which drastically increased the efficiency and speed of the computers.</a:t>
            </a:r>
            <a:endParaRPr lang="en-IN" dirty="0"/>
          </a:p>
        </p:txBody>
      </p:sp>
      <p:pic>
        <p:nvPicPr>
          <p:cNvPr id="4098" name="Picture 2" descr="Computers and Society: Third Generation Of Compu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088" y="4497092"/>
            <a:ext cx="4176912" cy="23205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5088" y="3927268"/>
            <a:ext cx="4572000" cy="2585323"/>
          </a:xfrm>
          <a:prstGeom prst="rect">
            <a:avLst/>
          </a:prstGeom>
        </p:spPr>
        <p:txBody>
          <a:bodyPr>
            <a:spAutoFit/>
          </a:bodyPr>
          <a:lstStyle/>
          <a:p>
            <a:r>
              <a:rPr lang="en-US" dirty="0">
                <a:solidFill>
                  <a:srgbClr val="2D3748"/>
                </a:solidFill>
                <a:latin typeface="Noto Sans Buginese"/>
              </a:rPr>
              <a:t>These ICs (integrated circuits) are popularly known as chips. A single IC, has many transistors, resistors, and capacitors built on a single slice of silicon.</a:t>
            </a:r>
          </a:p>
          <a:p>
            <a:r>
              <a:rPr lang="en-US" dirty="0">
                <a:solidFill>
                  <a:srgbClr val="2D3748"/>
                </a:solidFill>
                <a:latin typeface="Noto Sans Buginese"/>
              </a:rPr>
              <a:t>This development made computers smaller in size, low cost, large memory, and processing. The speed of these computers is very high and it is efficient and reliable also.</a:t>
            </a:r>
            <a:endParaRPr lang="en-US" b="0" i="0" dirty="0">
              <a:solidFill>
                <a:srgbClr val="2D3748"/>
              </a:solidFill>
              <a:effectLst/>
              <a:latin typeface="Noto Sans Buginese"/>
            </a:endParaRPr>
          </a:p>
        </p:txBody>
      </p:sp>
    </p:spTree>
    <p:extLst>
      <p:ext uri="{BB962C8B-B14F-4D97-AF65-F5344CB8AC3E}">
        <p14:creationId xmlns:p14="http://schemas.microsoft.com/office/powerpoint/2010/main" val="172066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a:solidFill>
                  <a:srgbClr val="292929"/>
                </a:solidFill>
                <a:latin typeface="medium-content-sans-serif-font"/>
              </a:rPr>
              <a:t>Third Generation Of The Computer: Integrated Circuits (1964–1971)</a:t>
            </a:r>
            <a:r>
              <a:rPr lang="en-US" b="1" dirty="0">
                <a:solidFill>
                  <a:srgbClr val="292929"/>
                </a:solidFill>
                <a:latin typeface="medium-content-sans-serif-font"/>
              </a:rPr>
              <a:t/>
            </a:r>
            <a:br>
              <a:rPr lang="en-US" b="1" dirty="0">
                <a:solidFill>
                  <a:srgbClr val="292929"/>
                </a:solidFill>
                <a:latin typeface="medium-content-sans-serif-font"/>
              </a:rPr>
            </a:br>
            <a:endParaRPr lang="en-US" dirty="0"/>
          </a:p>
        </p:txBody>
      </p:sp>
      <p:sp>
        <p:nvSpPr>
          <p:cNvPr id="3" name="Content Placeholder 2"/>
          <p:cNvSpPr>
            <a:spLocks noGrp="1"/>
          </p:cNvSpPr>
          <p:nvPr>
            <p:ph sz="quarter" idx="1"/>
          </p:nvPr>
        </p:nvSpPr>
        <p:spPr/>
        <p:txBody>
          <a:bodyPr/>
          <a:lstStyle/>
          <a:p>
            <a:r>
              <a:rPr lang="en-US" dirty="0"/>
              <a:t>These generations of computers have a higher level of languages such as Pascal PL/1, FORTON-II to V, COBOL, ALGOL-68, and BASIC(Beginners All-purpose Symbolic Instruction Code) was developed during these periods.</a:t>
            </a:r>
          </a:p>
          <a:p>
            <a:r>
              <a:rPr lang="en-US" b="1" dirty="0"/>
              <a:t>Examples </a:t>
            </a:r>
            <a:r>
              <a:rPr lang="en-US" dirty="0"/>
              <a:t>are NCR 395(National Cash Register),</a:t>
            </a:r>
            <a:br>
              <a:rPr lang="en-US" dirty="0"/>
            </a:br>
            <a:r>
              <a:rPr lang="en-US" dirty="0"/>
              <a:t>IBM 360,370 series,</a:t>
            </a:r>
            <a:br>
              <a:rPr lang="en-US" dirty="0"/>
            </a:br>
            <a:r>
              <a:rPr lang="en-US" dirty="0"/>
              <a:t>B6500</a:t>
            </a:r>
          </a:p>
          <a:p>
            <a:endParaRPr lang="en-US" dirty="0"/>
          </a:p>
        </p:txBody>
      </p:sp>
    </p:spTree>
    <p:extLst>
      <p:ext uri="{BB962C8B-B14F-4D97-AF65-F5344CB8AC3E}">
        <p14:creationId xmlns:p14="http://schemas.microsoft.com/office/powerpoint/2010/main" val="77687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84200" y="1924420"/>
            <a:ext cx="8420100" cy="321236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smtClean="0">
                <a:ln>
                  <a:noFill/>
                </a:ln>
                <a:solidFill>
                  <a:srgbClr val="222222"/>
                </a:solidFill>
                <a:effectLst/>
                <a:latin typeface="inherit"/>
                <a:cs typeface="Mangal"/>
              </a:rPr>
              <a:t>कंप्यूटर की तीसरी पीढ़ी में एकीकृत सर्किट का उपयोग किया गया था। ट्रांजिस्टर को सिलिकॉन चिप्स पर रखा गया था जिसे अर्धचालक के रूप में जाना जाता है जो कंप्यूटर की गति और दक्षता को काफी बढ़ाता है। तीसरी पीढ़ी के कंप्यूटर उपयोगकर्ता ने कीबोर्ड और मॉनिटर का उपयोग किया और छिद्रित कार्ड और प्रिंटआउट के बजाय एक ओएस (ऑपरेटिंग सिस्टम) के साथ हस्तक्षेप किया। इस पीढ़ी में, कंप्यूटर एक समय में कई एप्लिकेशन चला सकता है। कंप्यूटर की यह पीढ़ी अपने पूर्ववर्तियों की तुलना में छोटी, सस्ती और विश्वसनीय है।</a:t>
            </a:r>
            <a:r>
              <a:rPr kumimoji="0" lang="hi-IN" sz="600" b="0" i="0" u="none" strike="noStrike" cap="none" normalizeH="0" baseline="0" smtClean="0">
                <a:ln>
                  <a:noFill/>
                </a:ln>
                <a:solidFill>
                  <a:schemeClr val="tx1"/>
                </a:solidFill>
                <a:effectLst/>
                <a:cs typeface="Mangal"/>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612648" y="379888"/>
            <a:ext cx="8153400" cy="369332"/>
          </a:xfrm>
          <a:prstGeom prst="rect">
            <a:avLst/>
          </a:prstGeom>
        </p:spPr>
        <p:txBody>
          <a:bodyPr wrap="square">
            <a:spAutoFit/>
          </a:bodyPr>
          <a:lstStyle/>
          <a:p>
            <a:r>
              <a:rPr lang="en-US" b="1" dirty="0">
                <a:solidFill>
                  <a:srgbClr val="292929"/>
                </a:solidFill>
                <a:latin typeface="medium-content-sans-serif-font"/>
              </a:rPr>
              <a:t>Third Generation Of The Computer: Integrated Circuits (1964–1971)</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179977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999" y="492032"/>
            <a:ext cx="8153400" cy="369332"/>
          </a:xfrm>
          <a:prstGeom prst="rect">
            <a:avLst/>
          </a:prstGeom>
        </p:spPr>
        <p:txBody>
          <a:bodyPr wrap="square">
            <a:spAutoFit/>
          </a:bodyPr>
          <a:lstStyle/>
          <a:p>
            <a:r>
              <a:rPr lang="en-US" b="1" dirty="0">
                <a:solidFill>
                  <a:srgbClr val="292929"/>
                </a:solidFill>
                <a:latin typeface="medium-content-sans-serif-font"/>
              </a:rPr>
              <a:t>Third Generation Of The Computer: Integrated Circuits (1964–1971)</a:t>
            </a:r>
            <a:endParaRPr lang="en-US" b="1" i="0" dirty="0">
              <a:solidFill>
                <a:srgbClr val="292929"/>
              </a:solidFill>
              <a:effectLst/>
              <a:latin typeface="medium-content-sans-serif-font"/>
            </a:endParaRPr>
          </a:p>
        </p:txBody>
      </p:sp>
      <p:sp>
        <p:nvSpPr>
          <p:cNvPr id="5" name="Rectangle 4"/>
          <p:cNvSpPr/>
          <p:nvPr/>
        </p:nvSpPr>
        <p:spPr>
          <a:xfrm>
            <a:off x="465999" y="1764926"/>
            <a:ext cx="8453714" cy="4401205"/>
          </a:xfrm>
          <a:prstGeom prst="rect">
            <a:avLst/>
          </a:prstGeom>
        </p:spPr>
        <p:txBody>
          <a:bodyPr wrap="square">
            <a:spAutoFit/>
          </a:bodyPr>
          <a:lstStyle/>
          <a:p>
            <a:pPr>
              <a:lnSpc>
                <a:spcPct val="150000"/>
              </a:lnSpc>
            </a:pPr>
            <a:r>
              <a:rPr lang="en-US" sz="2000" b="1" dirty="0">
                <a:solidFill>
                  <a:srgbClr val="292929"/>
                </a:solidFill>
                <a:latin typeface="medium-content-sans-serif-font"/>
              </a:rPr>
              <a:t>Advantages Of The Third Generation Of The </a:t>
            </a:r>
            <a:r>
              <a:rPr lang="en-US" sz="2000" b="1" dirty="0" smtClean="0">
                <a:solidFill>
                  <a:srgbClr val="292929"/>
                </a:solidFill>
                <a:latin typeface="medium-content-sans-serif-font"/>
              </a:rPr>
              <a:t>Computer</a:t>
            </a:r>
            <a:endParaRPr lang="en-US" sz="2000" b="1" dirty="0">
              <a:solidFill>
                <a:srgbClr val="292929"/>
              </a:solidFill>
              <a:latin typeface="medium-content-sans-serif-font"/>
            </a:endParaRPr>
          </a:p>
          <a:p>
            <a:pPr marL="342900" indent="-342900">
              <a:buFont typeface="Arial" panose="020B0604020202020204" pitchFamily="34" charset="0"/>
              <a:buChar char="•"/>
            </a:pPr>
            <a:r>
              <a:rPr lang="en-US" sz="2000" dirty="0"/>
              <a:t>These computers are smaller in size as compared to previous generations</a:t>
            </a:r>
          </a:p>
          <a:p>
            <a:pPr marL="342900" indent="-342900">
              <a:buFont typeface="Arial" panose="020B0604020202020204" pitchFamily="34" charset="0"/>
              <a:buChar char="•"/>
            </a:pPr>
            <a:r>
              <a:rPr lang="en-US" sz="2000" dirty="0"/>
              <a:t>It consumed less energy and was more reliable</a:t>
            </a:r>
          </a:p>
          <a:p>
            <a:pPr marL="342900" indent="-342900">
              <a:buFont typeface="Arial" panose="020B0604020202020204" pitchFamily="34" charset="0"/>
              <a:buChar char="•"/>
            </a:pPr>
            <a:r>
              <a:rPr lang="en-US" sz="2000" dirty="0"/>
              <a:t>More Versatile</a:t>
            </a:r>
          </a:p>
          <a:p>
            <a:pPr marL="342900" indent="-342900">
              <a:buFont typeface="Arial" panose="020B0604020202020204" pitchFamily="34" charset="0"/>
              <a:buChar char="•"/>
            </a:pPr>
            <a:r>
              <a:rPr lang="en-US" sz="2000" dirty="0"/>
              <a:t>It produced less heat as compared to previous generations</a:t>
            </a:r>
          </a:p>
          <a:p>
            <a:pPr marL="342900" indent="-342900">
              <a:buFont typeface="Arial" panose="020B0604020202020204" pitchFamily="34" charset="0"/>
              <a:buChar char="•"/>
            </a:pPr>
            <a:r>
              <a:rPr lang="en-US" sz="2000" dirty="0"/>
              <a:t>These computers are used for commercial and as well as general-purpose</a:t>
            </a:r>
          </a:p>
          <a:p>
            <a:pPr marL="342900" indent="-342900">
              <a:buFont typeface="Arial" panose="020B0604020202020204" pitchFamily="34" charset="0"/>
              <a:buChar char="•"/>
            </a:pPr>
            <a:r>
              <a:rPr lang="en-US" sz="2000" dirty="0"/>
              <a:t>These computers used a fan for head discharge to prevent damage</a:t>
            </a:r>
          </a:p>
          <a:p>
            <a:pPr marL="342900" indent="-342900">
              <a:buFont typeface="Arial" panose="020B0604020202020204" pitchFamily="34" charset="0"/>
              <a:buChar char="•"/>
            </a:pPr>
            <a:r>
              <a:rPr lang="en-US" sz="2000" dirty="0"/>
              <a:t>This generation of computers has increased the storage capacity of </a:t>
            </a:r>
            <a:r>
              <a:rPr lang="en-US" sz="2000" dirty="0" smtClean="0"/>
              <a:t>computers</a:t>
            </a:r>
            <a:endParaRPr lang="en-US" sz="2000" dirty="0">
              <a:solidFill>
                <a:srgbClr val="292929"/>
              </a:solidFill>
              <a:latin typeface="medium-content-serif-font"/>
            </a:endParaRPr>
          </a:p>
          <a:p>
            <a:pPr>
              <a:lnSpc>
                <a:spcPct val="150000"/>
              </a:lnSpc>
            </a:pPr>
            <a:r>
              <a:rPr lang="en-US" sz="2000" b="1" dirty="0">
                <a:solidFill>
                  <a:srgbClr val="292929"/>
                </a:solidFill>
                <a:latin typeface="medium-content-sans-serif-font"/>
              </a:rPr>
              <a:t>Disadvantages Of The Third Generation Of The </a:t>
            </a:r>
            <a:r>
              <a:rPr lang="en-US" sz="2000" b="1" dirty="0" smtClean="0">
                <a:solidFill>
                  <a:srgbClr val="292929"/>
                </a:solidFill>
                <a:latin typeface="medium-content-sans-serif-font"/>
              </a:rPr>
              <a:t>Computer</a:t>
            </a:r>
            <a:endParaRPr lang="en-US" sz="2000" b="1" dirty="0">
              <a:solidFill>
                <a:srgbClr val="292929"/>
              </a:solidFill>
              <a:latin typeface="medium-content-sans-serif-font"/>
            </a:endParaRPr>
          </a:p>
          <a:p>
            <a:pPr marL="342900" indent="-342900">
              <a:buFont typeface="Arial" panose="020B0604020202020204" pitchFamily="34" charset="0"/>
              <a:buChar char="•"/>
            </a:pPr>
            <a:r>
              <a:rPr lang="en-US" sz="2000" dirty="0"/>
              <a:t>Still, a cooling system is needed.</a:t>
            </a:r>
          </a:p>
          <a:p>
            <a:pPr marL="342900" indent="-342900">
              <a:buFont typeface="Arial" panose="020B0604020202020204" pitchFamily="34" charset="0"/>
              <a:buChar char="•"/>
            </a:pPr>
            <a:r>
              <a:rPr lang="en-US" sz="2000" dirty="0"/>
              <a:t>It is still very costly</a:t>
            </a:r>
          </a:p>
          <a:p>
            <a:pPr marL="342900" indent="-342900">
              <a:buFont typeface="Arial" panose="020B0604020202020204" pitchFamily="34" charset="0"/>
              <a:buChar char="•"/>
            </a:pPr>
            <a:r>
              <a:rPr lang="en-US" sz="2000" dirty="0"/>
              <a:t>Sophisticated Technology is required to manufacture Integrated Circuits</a:t>
            </a:r>
          </a:p>
          <a:p>
            <a:pPr marL="342900" indent="-342900">
              <a:buFont typeface="Arial" panose="020B0604020202020204" pitchFamily="34" charset="0"/>
              <a:buChar char="•"/>
            </a:pPr>
            <a:r>
              <a:rPr lang="en-US" sz="2000" dirty="0"/>
              <a:t>It is not easy to maintain the IC chips</a:t>
            </a:r>
            <a:r>
              <a:rPr lang="en-US" sz="2000" dirty="0" smtClean="0"/>
              <a:t>.</a:t>
            </a:r>
            <a:endParaRPr lang="en-US" sz="2000" dirty="0"/>
          </a:p>
        </p:txBody>
      </p:sp>
    </p:spTree>
    <p:extLst>
      <p:ext uri="{BB962C8B-B14F-4D97-AF65-F5344CB8AC3E}">
        <p14:creationId xmlns:p14="http://schemas.microsoft.com/office/powerpoint/2010/main" val="414101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a Microprocessor ? How does it wor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725" y="2573300"/>
            <a:ext cx="3819275" cy="26279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83078" y="328129"/>
            <a:ext cx="8488393" cy="369332"/>
          </a:xfrm>
          <a:prstGeom prst="rect">
            <a:avLst/>
          </a:prstGeom>
        </p:spPr>
        <p:txBody>
          <a:bodyPr wrap="square">
            <a:spAutoFit/>
          </a:bodyPr>
          <a:lstStyle/>
          <a:p>
            <a:r>
              <a:rPr lang="en-US" b="1" dirty="0">
                <a:solidFill>
                  <a:srgbClr val="292929"/>
                </a:solidFill>
                <a:latin typeface="medium-content-sans-serif-font"/>
              </a:rPr>
              <a:t>Fourth Generation Of Computer: Microprocessors (1971–2010)</a:t>
            </a:r>
            <a:endParaRPr lang="en-US" b="1" i="0" dirty="0">
              <a:solidFill>
                <a:srgbClr val="292929"/>
              </a:solidFill>
              <a:effectLst/>
              <a:latin typeface="medium-content-sans-serif-font"/>
            </a:endParaRPr>
          </a:p>
        </p:txBody>
      </p:sp>
      <p:sp>
        <p:nvSpPr>
          <p:cNvPr id="5" name="Rectangle 4"/>
          <p:cNvSpPr/>
          <p:nvPr/>
        </p:nvSpPr>
        <p:spPr>
          <a:xfrm>
            <a:off x="483078" y="1640343"/>
            <a:ext cx="4681105" cy="4801314"/>
          </a:xfrm>
          <a:prstGeom prst="rect">
            <a:avLst/>
          </a:prstGeom>
        </p:spPr>
        <p:txBody>
          <a:bodyPr wrap="square">
            <a:spAutoFit/>
          </a:bodyPr>
          <a:lstStyle/>
          <a:p>
            <a:pPr algn="just"/>
            <a:r>
              <a:rPr lang="en-US" dirty="0">
                <a:solidFill>
                  <a:srgbClr val="292929"/>
                </a:solidFill>
                <a:latin typeface="medium-content-serif-font"/>
              </a:rPr>
              <a:t>The microprocessor brought in the fourth generation of computers. Thousands of the integrated circuits were built on the single silicon chip. The first generation of computer occupies the entire room but now the fourth generation of computer fit in the palm of the hand. In 1971 Intel 4004 chips were developed which was located to all the components of the computer. IBM introduced its first computer for home users in 1981. The fourth generation of the computer became more powerful and could be linked together to form the networks which led to internet development. In the fourth generation of computer, we saw the development of the GUIs, keyboard, mouse and other hand handled devices.</a:t>
            </a:r>
            <a:endParaRPr lang="en-IN" dirty="0"/>
          </a:p>
        </p:txBody>
      </p:sp>
    </p:spTree>
    <p:extLst>
      <p:ext uri="{BB962C8B-B14F-4D97-AF65-F5344CB8AC3E}">
        <p14:creationId xmlns:p14="http://schemas.microsoft.com/office/powerpoint/2010/main" val="266498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12648" y="1764250"/>
            <a:ext cx="8302752" cy="432010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smtClean="0">
                <a:ln>
                  <a:noFill/>
                </a:ln>
                <a:solidFill>
                  <a:srgbClr val="222222"/>
                </a:solidFill>
                <a:effectLst/>
                <a:latin typeface="inherit"/>
                <a:cs typeface="Mangal"/>
              </a:rPr>
              <a:t>माइक्रोप्रोसेसर कंप्यूटर की चौथी पीढ़ी में लाया गया। सिंगल सिलिकॉन चिप पर हजारों एकीकृत सर्किट बनाए गए थे। कंप्यूटर की पहली पीढ़ी पूरे कमरे में रहती है लेकिन अब कंप्यूटर की चौथी पीढ़ी हाथ की हथेली में फिट होती है। 1971 में इंटेल 4004 चिप्स विकसित किए गए थे जो कंप्यूटर के सभी घटकों के लिए स्थित थे। आईबीएम ने 1981 में घर उपयोगकर्ताओं के लिए अपना पहला कंप्यूटर पेश किया। कंप्यूटर की चौथी पीढ़ी अधिक शक्तिशाली बन गई और इसे नेटवर्क बनाने के लिए एक साथ जोड़ा जा सकता है जिससे इंटरनेट का विकास हुआ। कंप्यूटर की चौथी पीढ़ी में, हमने GUI, कीबोर्ड, माउस और अन्य हाथ से चलने वाले उपकरणों के विकास को देखा।</a:t>
            </a:r>
            <a:r>
              <a:rPr kumimoji="0" lang="hi-IN" sz="600" b="0" i="0" u="none" strike="noStrike" cap="none" normalizeH="0" baseline="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83078" y="442429"/>
            <a:ext cx="8488393" cy="369332"/>
          </a:xfrm>
          <a:prstGeom prst="rect">
            <a:avLst/>
          </a:prstGeom>
        </p:spPr>
        <p:txBody>
          <a:bodyPr wrap="square">
            <a:spAutoFit/>
          </a:bodyPr>
          <a:lstStyle/>
          <a:p>
            <a:r>
              <a:rPr lang="en-US" b="1" dirty="0">
                <a:solidFill>
                  <a:srgbClr val="292929"/>
                </a:solidFill>
                <a:latin typeface="medium-content-sans-serif-font"/>
              </a:rPr>
              <a:t>Fourth Generation Of Computer: Microprocessors (1971–2010)</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234346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3078" y="512795"/>
            <a:ext cx="8488393" cy="369332"/>
          </a:xfrm>
          <a:prstGeom prst="rect">
            <a:avLst/>
          </a:prstGeom>
        </p:spPr>
        <p:txBody>
          <a:bodyPr wrap="square">
            <a:spAutoFit/>
          </a:bodyPr>
          <a:lstStyle/>
          <a:p>
            <a:r>
              <a:rPr lang="en-US" b="1" dirty="0">
                <a:solidFill>
                  <a:srgbClr val="292929"/>
                </a:solidFill>
                <a:latin typeface="medium-content-sans-serif-font"/>
              </a:rPr>
              <a:t>Fourth Generation Of Computer: Microprocessors (1971–2010)</a:t>
            </a:r>
            <a:endParaRPr lang="en-US" b="1" i="0" dirty="0">
              <a:solidFill>
                <a:srgbClr val="292929"/>
              </a:solidFill>
              <a:effectLst/>
              <a:latin typeface="medium-content-sans-serif-font"/>
            </a:endParaRPr>
          </a:p>
        </p:txBody>
      </p:sp>
      <p:sp>
        <p:nvSpPr>
          <p:cNvPr id="5" name="Rectangle 4"/>
          <p:cNvSpPr/>
          <p:nvPr/>
        </p:nvSpPr>
        <p:spPr>
          <a:xfrm>
            <a:off x="483077" y="1733650"/>
            <a:ext cx="8488393" cy="4524315"/>
          </a:xfrm>
          <a:prstGeom prst="rect">
            <a:avLst/>
          </a:prstGeom>
        </p:spPr>
        <p:txBody>
          <a:bodyPr wrap="square">
            <a:spAutoFit/>
          </a:bodyPr>
          <a:lstStyle/>
          <a:p>
            <a:pPr>
              <a:lnSpc>
                <a:spcPct val="150000"/>
              </a:lnSpc>
            </a:pPr>
            <a:r>
              <a:rPr lang="en-US" b="1" dirty="0">
                <a:solidFill>
                  <a:srgbClr val="292929"/>
                </a:solidFill>
                <a:latin typeface="medium-content-sans-serif-font"/>
              </a:rPr>
              <a:t>Advantages Of The Fourth Generation Of The </a:t>
            </a:r>
            <a:r>
              <a:rPr lang="en-US" b="1" dirty="0" smtClean="0">
                <a:solidFill>
                  <a:srgbClr val="292929"/>
                </a:solidFill>
                <a:latin typeface="medium-content-sans-serif-font"/>
              </a:rPr>
              <a:t>Computer</a:t>
            </a:r>
            <a:endParaRPr lang="en-US" b="1" dirty="0">
              <a:solidFill>
                <a:srgbClr val="292929"/>
              </a:solidFill>
              <a:latin typeface="medium-content-sans-serif-font"/>
            </a:endParaRPr>
          </a:p>
          <a:p>
            <a:pPr marL="285750" indent="-285750">
              <a:buFont typeface="Arial" panose="020B0604020202020204" pitchFamily="34" charset="0"/>
              <a:buChar char="•"/>
            </a:pPr>
            <a:r>
              <a:rPr lang="en-US" dirty="0"/>
              <a:t>These computers are smaller in size and much more reliable as compared to other generations of computers.</a:t>
            </a:r>
          </a:p>
          <a:p>
            <a:pPr marL="285750" indent="-285750">
              <a:buFont typeface="Arial" panose="020B0604020202020204" pitchFamily="34" charset="0"/>
              <a:buChar char="•"/>
            </a:pPr>
            <a:r>
              <a:rPr lang="en-US" dirty="0"/>
              <a:t>The heating issue on these computers is almost negligible</a:t>
            </a:r>
          </a:p>
          <a:p>
            <a:pPr marL="285750" indent="-285750">
              <a:buFont typeface="Arial" panose="020B0604020202020204" pitchFamily="34" charset="0"/>
              <a:buChar char="•"/>
            </a:pPr>
            <a:r>
              <a:rPr lang="en-US" dirty="0"/>
              <a:t>No A/C or Air conditioner is required in a fourth-generation computer.</a:t>
            </a:r>
          </a:p>
          <a:p>
            <a:pPr marL="285750" indent="-285750">
              <a:buFont typeface="Arial" panose="020B0604020202020204" pitchFamily="34" charset="0"/>
              <a:buChar char="•"/>
            </a:pPr>
            <a:r>
              <a:rPr lang="en-US" dirty="0"/>
              <a:t>In these computers, all types of higher languages can be used in this generation</a:t>
            </a:r>
          </a:p>
          <a:p>
            <a:pPr marL="285750" indent="-285750">
              <a:buFont typeface="Arial" panose="020B0604020202020204" pitchFamily="34" charset="0"/>
              <a:buChar char="•"/>
            </a:pPr>
            <a:r>
              <a:rPr lang="en-US" dirty="0"/>
              <a:t>It is totally also for the general-purpose</a:t>
            </a:r>
          </a:p>
          <a:p>
            <a:pPr marL="285750" indent="-285750">
              <a:buFont typeface="Arial" panose="020B0604020202020204" pitchFamily="34" charset="0"/>
              <a:buChar char="•"/>
            </a:pPr>
            <a:r>
              <a:rPr lang="en-US" dirty="0"/>
              <a:t>less expensive</a:t>
            </a:r>
          </a:p>
          <a:p>
            <a:pPr marL="285750" indent="-285750">
              <a:buFont typeface="Arial" panose="020B0604020202020204" pitchFamily="34" charset="0"/>
              <a:buChar char="•"/>
            </a:pPr>
            <a:r>
              <a:rPr lang="en-US" dirty="0"/>
              <a:t>These computers are cheaper and also </a:t>
            </a:r>
            <a:r>
              <a:rPr lang="en-US" dirty="0" smtClean="0"/>
              <a:t>portable</a:t>
            </a:r>
            <a:endParaRPr lang="en-US" dirty="0">
              <a:solidFill>
                <a:srgbClr val="292929"/>
              </a:solidFill>
              <a:latin typeface="medium-content-serif-font"/>
            </a:endParaRPr>
          </a:p>
          <a:p>
            <a:pPr>
              <a:lnSpc>
                <a:spcPct val="150000"/>
              </a:lnSpc>
            </a:pPr>
            <a:r>
              <a:rPr lang="en-US" b="1" dirty="0">
                <a:solidFill>
                  <a:srgbClr val="292929"/>
                </a:solidFill>
                <a:latin typeface="medium-content-sans-serif-font"/>
              </a:rPr>
              <a:t>Disadvantages Of The Fourth Generation Of The </a:t>
            </a:r>
            <a:r>
              <a:rPr lang="en-US" b="1" dirty="0" smtClean="0">
                <a:solidFill>
                  <a:srgbClr val="292929"/>
                </a:solidFill>
                <a:latin typeface="medium-content-sans-serif-font"/>
              </a:rPr>
              <a:t>Computer</a:t>
            </a:r>
            <a:endParaRPr lang="en-US" b="1" dirty="0">
              <a:solidFill>
                <a:srgbClr val="292929"/>
              </a:solidFill>
              <a:latin typeface="medium-content-sans-serif-font"/>
            </a:endParaRPr>
          </a:p>
          <a:p>
            <a:pPr marL="285750" indent="-285750">
              <a:buFont typeface="Arial" panose="020B0604020202020204" pitchFamily="34" charset="0"/>
              <a:buChar char="•"/>
            </a:pPr>
            <a:r>
              <a:rPr lang="en-US" dirty="0"/>
              <a:t>Fans are required to operate these kinds of computers</a:t>
            </a:r>
          </a:p>
          <a:p>
            <a:pPr marL="285750" indent="-285750">
              <a:buFont typeface="Arial" panose="020B0604020202020204" pitchFamily="34" charset="0"/>
              <a:buChar char="•"/>
            </a:pPr>
            <a:r>
              <a:rPr lang="en-US" dirty="0"/>
              <a:t>It required the latest technology for the need of making microprocessors and complex software</a:t>
            </a:r>
          </a:p>
          <a:p>
            <a:pPr marL="285750" indent="-285750">
              <a:buFont typeface="Arial" panose="020B0604020202020204" pitchFamily="34" charset="0"/>
              <a:buChar char="•"/>
            </a:pPr>
            <a:r>
              <a:rPr lang="en-US" dirty="0"/>
              <a:t>These computers were highly sophisticated</a:t>
            </a:r>
          </a:p>
          <a:p>
            <a:pPr marL="285750" indent="-285750">
              <a:buFont typeface="Arial" panose="020B0604020202020204" pitchFamily="34" charset="0"/>
              <a:buChar char="•"/>
            </a:pPr>
            <a:r>
              <a:rPr lang="en-US" dirty="0"/>
              <a:t>It also required advanced technology to make the ICs(Integrated circuits)</a:t>
            </a:r>
          </a:p>
        </p:txBody>
      </p:sp>
    </p:spTree>
    <p:extLst>
      <p:ext uri="{BB962C8B-B14F-4D97-AF65-F5344CB8AC3E}">
        <p14:creationId xmlns:p14="http://schemas.microsoft.com/office/powerpoint/2010/main" val="176990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endParaRPr lang="en-IN" dirty="0"/>
          </a:p>
        </p:txBody>
      </p:sp>
      <p:sp>
        <p:nvSpPr>
          <p:cNvPr id="3" name="Content Placeholder 2"/>
          <p:cNvSpPr>
            <a:spLocks noGrp="1"/>
          </p:cNvSpPr>
          <p:nvPr>
            <p:ph sz="quarter" idx="1"/>
          </p:nvPr>
        </p:nvSpPr>
        <p:spPr>
          <a:xfrm>
            <a:off x="612648" y="1600200"/>
            <a:ext cx="8153400" cy="2661249"/>
          </a:xfrm>
        </p:spPr>
        <p:txBody>
          <a:bodyPr>
            <a:normAutofit lnSpcReduction="10000"/>
          </a:bodyPr>
          <a:lstStyle/>
          <a:p>
            <a:pPr marL="0" lvl="0" indent="0" algn="just">
              <a:buNone/>
            </a:pPr>
            <a:r>
              <a:rPr lang="en-US" dirty="0"/>
              <a:t>The first modern </a:t>
            </a:r>
            <a:r>
              <a:rPr lang="en-US" b="1" dirty="0"/>
              <a:t>computer</a:t>
            </a:r>
            <a:r>
              <a:rPr lang="en-US" dirty="0"/>
              <a:t> was created in the 1930s and was called the Z1, which was followed by large machinery that took up entire rooms. In the '60s, </a:t>
            </a:r>
            <a:r>
              <a:rPr lang="en-US" b="1" dirty="0"/>
              <a:t>computers evolved</a:t>
            </a:r>
            <a:r>
              <a:rPr lang="en-US" dirty="0"/>
              <a:t> from professional use to personal use, as the first personal </a:t>
            </a:r>
            <a:r>
              <a:rPr lang="en-US" b="1" dirty="0"/>
              <a:t>computer</a:t>
            </a:r>
            <a:r>
              <a:rPr lang="en-US" dirty="0"/>
              <a:t> was introduced to the public</a:t>
            </a:r>
            <a:r>
              <a:rPr lang="en-US" dirty="0" smtClean="0"/>
              <a:t>.</a:t>
            </a:r>
          </a:p>
          <a:p>
            <a:pPr marL="0" lvl="0" indent="0" algn="just">
              <a:buNone/>
            </a:pPr>
            <a:endParaRPr lang="en-IN" dirty="0"/>
          </a:p>
        </p:txBody>
      </p:sp>
      <p:sp>
        <p:nvSpPr>
          <p:cNvPr id="4" name="Title 4"/>
          <p:cNvSpPr txBox="1">
            <a:spLocks/>
          </p:cNvSpPr>
          <p:nvPr/>
        </p:nvSpPr>
        <p:spPr>
          <a:xfrm>
            <a:off x="481712" y="123423"/>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defTabSz="914400"/>
            <a:r>
              <a:rPr lang="en-IN" dirty="0" smtClean="0">
                <a:solidFill>
                  <a:schemeClr val="tx1"/>
                </a:solidFill>
              </a:rPr>
              <a:t>Evolution of Computer</a:t>
            </a:r>
            <a:endParaRPr lang="en-IN" dirty="0">
              <a:solidFill>
                <a:schemeClr val="tx1"/>
              </a:solidFill>
            </a:endParaRPr>
          </a:p>
        </p:txBody>
      </p:sp>
      <p:sp>
        <p:nvSpPr>
          <p:cNvPr id="6" name="Rectangle 2"/>
          <p:cNvSpPr>
            <a:spLocks noChangeArrowheads="1"/>
          </p:cNvSpPr>
          <p:nvPr/>
        </p:nvSpPr>
        <p:spPr bwMode="auto">
          <a:xfrm>
            <a:off x="698912" y="4119850"/>
            <a:ext cx="8341571" cy="210436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dirty="0" smtClean="0">
                <a:ln>
                  <a:noFill/>
                </a:ln>
                <a:solidFill>
                  <a:srgbClr val="222222"/>
                </a:solidFill>
                <a:effectLst/>
                <a:latin typeface="inherit"/>
                <a:cs typeface="Mangal"/>
              </a:rPr>
              <a:t>पहला आधुनिक कंप्यूटर 1930 के दशक में बनाया गया था और इसे Z1 कहा जाता था, </a:t>
            </a:r>
            <a:r>
              <a:rPr lang="en-IN" dirty="0">
                <a:solidFill>
                  <a:srgbClr val="222222"/>
                </a:solidFill>
                <a:latin typeface="inherit"/>
                <a:cs typeface="Mangal"/>
              </a:rPr>
              <a:t> </a:t>
            </a:r>
            <a:r>
              <a:rPr kumimoji="0" lang="hi-IN" sz="1800" b="0" i="0" u="none" strike="noStrike" cap="none" normalizeH="0" baseline="0" dirty="0" smtClean="0">
                <a:ln>
                  <a:noFill/>
                </a:ln>
                <a:solidFill>
                  <a:srgbClr val="222222"/>
                </a:solidFill>
                <a:effectLst/>
                <a:latin typeface="inherit"/>
                <a:cs typeface="Mangal"/>
              </a:rPr>
              <a:t>जिसके बाद पूरे कमरे में बड़ी मशीनरी लगी। 60 के दशक में, कंप्यूटर पेशेवर उपयोग से व्यक्तिगत</a:t>
            </a:r>
            <a:r>
              <a:rPr kumimoji="0" lang="en-IN" sz="1800" b="0" i="0" u="none" strike="noStrike" cap="none" normalizeH="0" dirty="0" smtClean="0">
                <a:ln>
                  <a:noFill/>
                </a:ln>
                <a:solidFill>
                  <a:srgbClr val="222222"/>
                </a:solidFill>
                <a:effectLst/>
                <a:latin typeface="inherit"/>
                <a:cs typeface="Mangal"/>
              </a:rPr>
              <a:t> </a:t>
            </a:r>
            <a:r>
              <a:rPr kumimoji="0" lang="hi-IN" sz="1800" b="0" i="0" u="none" strike="noStrike" cap="none" normalizeH="0" baseline="0" dirty="0" smtClean="0">
                <a:ln>
                  <a:noFill/>
                </a:ln>
                <a:solidFill>
                  <a:srgbClr val="222222"/>
                </a:solidFill>
                <a:effectLst/>
                <a:latin typeface="inherit"/>
                <a:cs typeface="Mangal"/>
              </a:rPr>
              <a:t>उपयोग के रूप में विकसित हुए, क्योंकि पहला व्यक्तिगत कंप्यूटर सार्वजनिक रूप से पेश किया गया था।</a:t>
            </a:r>
            <a:r>
              <a:rPr kumimoji="0" lang="hi-IN" sz="600" b="0" i="0" u="none" strike="noStrike" cap="none" normalizeH="0" baseline="0" dirty="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1584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706" y="431647"/>
            <a:ext cx="8453886" cy="369332"/>
          </a:xfrm>
          <a:prstGeom prst="rect">
            <a:avLst/>
          </a:prstGeom>
        </p:spPr>
        <p:txBody>
          <a:bodyPr wrap="square">
            <a:spAutoFit/>
          </a:bodyPr>
          <a:lstStyle/>
          <a:p>
            <a:r>
              <a:rPr lang="en-US" b="1" dirty="0">
                <a:solidFill>
                  <a:srgbClr val="292929"/>
                </a:solidFill>
                <a:latin typeface="medium-content-sans-serif-font"/>
              </a:rPr>
              <a:t>Fifth Generation Of Computer: Artificial Intelligence (2010 — Present)</a:t>
            </a:r>
            <a:endParaRPr lang="en-US" b="1" i="0" dirty="0">
              <a:solidFill>
                <a:srgbClr val="292929"/>
              </a:solidFill>
              <a:effectLst/>
              <a:latin typeface="medium-content-sans-serif-font"/>
            </a:endParaRPr>
          </a:p>
        </p:txBody>
      </p:sp>
      <p:pic>
        <p:nvPicPr>
          <p:cNvPr id="8196" name="Picture 4"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123" y="4332415"/>
            <a:ext cx="4731276" cy="24306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1706" y="1566519"/>
            <a:ext cx="8453886" cy="2351093"/>
          </a:xfrm>
          <a:prstGeom prst="rect">
            <a:avLst/>
          </a:prstGeom>
        </p:spPr>
        <p:txBody>
          <a:bodyPr wrap="square">
            <a:spAutoFit/>
          </a:bodyPr>
          <a:lstStyle/>
          <a:p>
            <a:pPr algn="just">
              <a:lnSpc>
                <a:spcPct val="150000"/>
              </a:lnSpc>
            </a:pPr>
            <a:r>
              <a:rPr lang="en-US" sz="2000" dirty="0"/>
              <a:t>These generations of computers were based on </a:t>
            </a:r>
            <a:r>
              <a:rPr lang="en-US" sz="2000" b="1" dirty="0"/>
              <a:t>AI</a:t>
            </a:r>
            <a:r>
              <a:rPr lang="en-US" sz="2000" dirty="0"/>
              <a:t>(Artificial Intelligence) technology. Artificial technology is the branch of computer science concerned with making computers behave like humans and allowing the computer to take its own decision currently, no computers exhibit full artificial intelligence (that is, are able to simulate human behavior).</a:t>
            </a:r>
            <a:endParaRPr lang="en-IN" sz="2000" dirty="0"/>
          </a:p>
        </p:txBody>
      </p:sp>
    </p:spTree>
    <p:extLst>
      <p:ext uri="{BB962C8B-B14F-4D97-AF65-F5344CB8AC3E}">
        <p14:creationId xmlns:p14="http://schemas.microsoft.com/office/powerpoint/2010/main" val="215604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2"/>
          <p:cNvSpPr>
            <a:spLocks noGrp="1" noChangeArrowheads="1"/>
          </p:cNvSpPr>
          <p:nvPr>
            <p:ph sz="quarter" idx="1"/>
          </p:nvPr>
        </p:nvSpPr>
        <p:spPr bwMode="auto">
          <a:xfrm>
            <a:off x="264578" y="2324608"/>
            <a:ext cx="83743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D3748"/>
                </a:solidFill>
                <a:effectLst/>
                <a:latin typeface="Noto Sans Buginese"/>
              </a:rPr>
              <a:t>In the fifth generation of computers, VLSI technology and ULSI(Ultra Large Scale Integration)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D3748"/>
                </a:solidFill>
                <a:effectLst/>
                <a:latin typeface="Noto Sans Buginese"/>
              </a:rPr>
              <a:t>technology are used and the speed of these</a:t>
            </a:r>
            <a:r>
              <a:rPr kumimoji="0" lang="en-US" altLang="en-US" sz="1800" b="0" i="0" u="none" strike="noStrike" cap="none" normalizeH="0" dirty="0" smtClean="0">
                <a:ln>
                  <a:noFill/>
                </a:ln>
                <a:solidFill>
                  <a:srgbClr val="2D3748"/>
                </a:solidFill>
                <a:effectLst/>
                <a:latin typeface="Noto Sans Buginese"/>
              </a:rPr>
              <a:t> </a:t>
            </a:r>
            <a:r>
              <a:rPr kumimoji="0" lang="en-US" altLang="en-US" sz="1800" b="0" i="0" u="none" strike="noStrike" cap="none" normalizeH="0" baseline="0" dirty="0" smtClean="0">
                <a:ln>
                  <a:noFill/>
                </a:ln>
                <a:solidFill>
                  <a:srgbClr val="2D3748"/>
                </a:solidFill>
                <a:effectLst/>
                <a:latin typeface="Noto Sans Buginese"/>
              </a:rPr>
              <a:t>computers is extremely high.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D3748"/>
                </a:solidFill>
                <a:effectLst/>
                <a:latin typeface="Noto Sans Buginese"/>
              </a:rPr>
              <a:t>This generation introduced machines with hundreds of processors that could all be working on </a:t>
            </a:r>
            <a:r>
              <a:rPr kumimoji="0" lang="en-US" altLang="en-US" sz="1800" b="0" i="0" u="none" strike="noStrike" cap="none" normalizeH="0" baseline="0" dirty="0" err="1" smtClean="0">
                <a:ln>
                  <a:noFill/>
                </a:ln>
                <a:solidFill>
                  <a:srgbClr val="2D3748"/>
                </a:solidFill>
                <a:effectLst/>
                <a:latin typeface="Noto Sans Buginese"/>
              </a:rPr>
              <a:t>differentparts</a:t>
            </a:r>
            <a:r>
              <a:rPr kumimoji="0" lang="en-US" altLang="en-US" sz="1800" b="0" i="0" u="none" strike="noStrike" cap="none" normalizeH="0" baseline="0" dirty="0" smtClean="0">
                <a:ln>
                  <a:noFill/>
                </a:ln>
                <a:solidFill>
                  <a:srgbClr val="2D3748"/>
                </a:solidFill>
                <a:effectLst/>
                <a:latin typeface="Noto Sans Buginese"/>
              </a:rPr>
              <a:t> of a single program.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D3748"/>
                </a:solidFill>
                <a:effectLst/>
                <a:latin typeface="Noto Sans Buginese"/>
              </a:rPr>
              <a:t>The development of a more powerful computer is still in progress. It has been predicted that such a computer will be able to communicate in natural spoken languages with its </a:t>
            </a:r>
            <a:r>
              <a:rPr kumimoji="0" lang="en-US" altLang="en-US" sz="1800" b="0" i="0" u="none" strike="noStrike" cap="none" normalizeH="0" baseline="0" dirty="0" err="1" smtClean="0">
                <a:ln>
                  <a:noFill/>
                </a:ln>
                <a:solidFill>
                  <a:srgbClr val="2D3748"/>
                </a:solidFill>
                <a:effectLst/>
                <a:latin typeface="Noto Sans Buginese"/>
              </a:rPr>
              <a:t>user.In</a:t>
            </a:r>
            <a:r>
              <a:rPr kumimoji="0" lang="en-US" altLang="en-US" sz="1800" b="0" i="0" u="none" strike="noStrike" cap="none" normalizeH="0" baseline="0" dirty="0" smtClean="0">
                <a:ln>
                  <a:noFill/>
                </a:ln>
                <a:solidFill>
                  <a:srgbClr val="2D3748"/>
                </a:solidFill>
                <a:effectLst/>
                <a:latin typeface="Noto Sans Buginese"/>
              </a:rPr>
              <a:t> this generation, computers are also required to use a high level of languages like C language, </a:t>
            </a:r>
            <a:r>
              <a:rPr kumimoji="0" lang="en-US" altLang="en-US" sz="1800" b="0" i="0" u="none" strike="noStrike" cap="none" normalizeH="0" baseline="0" dirty="0" err="1" smtClean="0">
                <a:ln>
                  <a:noFill/>
                </a:ln>
                <a:solidFill>
                  <a:srgbClr val="2D3748"/>
                </a:solidFill>
                <a:effectLst/>
                <a:latin typeface="Noto Sans Buginese"/>
              </a:rPr>
              <a:t>c++</a:t>
            </a:r>
            <a:r>
              <a:rPr kumimoji="0" lang="en-US" altLang="en-US" sz="1800" b="0" i="0" u="none" strike="noStrike" cap="none" normalizeH="0" baseline="0" dirty="0" smtClean="0">
                <a:ln>
                  <a:noFill/>
                </a:ln>
                <a:solidFill>
                  <a:srgbClr val="2D3748"/>
                </a:solidFill>
                <a:effectLst/>
                <a:latin typeface="Noto Sans Buginese"/>
              </a:rPr>
              <a:t>, java, etc.</a:t>
            </a:r>
            <a:endParaRPr kumimoji="0" lang="en-US" altLang="en-US" sz="1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D3748"/>
                </a:solidFill>
                <a:effectLst/>
                <a:latin typeface="Noto Sans Buginese"/>
              </a:rPr>
              <a:t/>
            </a:r>
            <a:br>
              <a:rPr kumimoji="0" lang="en-US" altLang="en-US" sz="1200" b="0" i="0" u="none" strike="noStrike" cap="none" normalizeH="0" baseline="0" dirty="0" smtClean="0">
                <a:ln>
                  <a:noFill/>
                </a:ln>
                <a:solidFill>
                  <a:srgbClr val="2D3748"/>
                </a:solidFill>
                <a:effectLst/>
                <a:latin typeface="Noto Sans Bugines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785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12648" y="2087118"/>
            <a:ext cx="8153400" cy="26583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smtClean="0">
                <a:ln>
                  <a:noFill/>
                </a:ln>
                <a:solidFill>
                  <a:srgbClr val="222222"/>
                </a:solidFill>
                <a:effectLst/>
                <a:latin typeface="inherit"/>
                <a:cs typeface="Mangal"/>
              </a:rPr>
              <a:t>कंप्यूटर की पांचवीं पीढ़ी कृत्रिम बुद्धिमत्ता और अभी भी विकास पर आधारित है। कई अनुप्रयोग हैं जो इस पीढ़ी में उपयोग किए जाते हैं जैसे ध्वनि मान्यता जो आज उपयोग की जा रही है। सुपरकंडक्टर्स और समानांतर प्रसंस्करण का उपयोग एआई को वास्तविकता बनाने में मदद करता है। इस पीढ़ी का लक्ष्य या लक्ष्य प्राकृतिक भाषाओं पर प्रतिक्रिया देने वाले उपकरणों को विकसित करना है।</a:t>
            </a:r>
            <a:r>
              <a:rPr kumimoji="0" lang="hi-IN" sz="600" b="0" i="0" u="none" strike="noStrike" cap="none" normalizeH="0" baseline="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91706" y="431647"/>
            <a:ext cx="8453886" cy="369332"/>
          </a:xfrm>
          <a:prstGeom prst="rect">
            <a:avLst/>
          </a:prstGeom>
        </p:spPr>
        <p:txBody>
          <a:bodyPr wrap="square">
            <a:spAutoFit/>
          </a:bodyPr>
          <a:lstStyle/>
          <a:p>
            <a:r>
              <a:rPr lang="en-US" b="1" dirty="0">
                <a:solidFill>
                  <a:srgbClr val="292929"/>
                </a:solidFill>
                <a:latin typeface="medium-content-sans-serif-font"/>
              </a:rPr>
              <a:t>Fifth Generation Of Computer: Artificial Intelligence (2010 — Present)</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49804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584" y="1713167"/>
            <a:ext cx="8341743" cy="3831818"/>
          </a:xfrm>
          <a:prstGeom prst="rect">
            <a:avLst/>
          </a:prstGeom>
        </p:spPr>
        <p:txBody>
          <a:bodyPr wrap="square">
            <a:spAutoFit/>
          </a:bodyPr>
          <a:lstStyle/>
          <a:p>
            <a:pPr>
              <a:lnSpc>
                <a:spcPct val="150000"/>
              </a:lnSpc>
            </a:pPr>
            <a:r>
              <a:rPr lang="en-US" b="1" dirty="0">
                <a:solidFill>
                  <a:srgbClr val="292929"/>
                </a:solidFill>
                <a:latin typeface="medium-content-sans-serif-font"/>
              </a:rPr>
              <a:t>Advantages Of The Fifth Generation Of The </a:t>
            </a:r>
            <a:r>
              <a:rPr lang="en-US" b="1" dirty="0" smtClean="0">
                <a:solidFill>
                  <a:srgbClr val="292929"/>
                </a:solidFill>
                <a:latin typeface="medium-content-sans-serif-font"/>
              </a:rPr>
              <a:t>Computer</a:t>
            </a:r>
          </a:p>
          <a:p>
            <a:pPr>
              <a:lnSpc>
                <a:spcPct val="150000"/>
              </a:lnSpc>
            </a:pPr>
            <a:endParaRPr lang="en-US" b="1" dirty="0">
              <a:solidFill>
                <a:srgbClr val="292929"/>
              </a:solidFill>
              <a:latin typeface="medium-content-sans-serif-font"/>
            </a:endParaRPr>
          </a:p>
          <a:p>
            <a:pPr>
              <a:lnSpc>
                <a:spcPct val="150000"/>
              </a:lnSpc>
              <a:buFont typeface="Arial" panose="020B0604020202020204" pitchFamily="34" charset="0"/>
              <a:buChar char="•"/>
            </a:pPr>
            <a:r>
              <a:rPr lang="en-US" dirty="0">
                <a:solidFill>
                  <a:srgbClr val="292929"/>
                </a:solidFill>
                <a:latin typeface="medium-content-serif-font"/>
              </a:rPr>
              <a:t>More reliable and faster than its predecessor.</a:t>
            </a:r>
          </a:p>
          <a:p>
            <a:pPr>
              <a:lnSpc>
                <a:spcPct val="150000"/>
              </a:lnSpc>
              <a:buFont typeface="Arial" panose="020B0604020202020204" pitchFamily="34" charset="0"/>
              <a:buChar char="•"/>
            </a:pPr>
            <a:r>
              <a:rPr lang="en-US" dirty="0">
                <a:solidFill>
                  <a:srgbClr val="292929"/>
                </a:solidFill>
                <a:latin typeface="medium-content-serif-font"/>
              </a:rPr>
              <a:t>Easily available in different sizes with unique and different features</a:t>
            </a:r>
            <a:r>
              <a:rPr lang="en-US" dirty="0" smtClean="0">
                <a:solidFill>
                  <a:srgbClr val="292929"/>
                </a:solidFill>
                <a:latin typeface="medium-content-serif-font"/>
              </a:rPr>
              <a:t>.</a:t>
            </a:r>
          </a:p>
          <a:p>
            <a:pPr>
              <a:lnSpc>
                <a:spcPct val="150000"/>
              </a:lnSpc>
              <a:buFont typeface="Arial" panose="020B0604020202020204" pitchFamily="34" charset="0"/>
              <a:buChar char="•"/>
            </a:pPr>
            <a:endParaRPr lang="en-US" dirty="0">
              <a:solidFill>
                <a:srgbClr val="292929"/>
              </a:solidFill>
              <a:latin typeface="medium-content-serif-font"/>
            </a:endParaRPr>
          </a:p>
          <a:p>
            <a:pPr>
              <a:lnSpc>
                <a:spcPct val="150000"/>
              </a:lnSpc>
            </a:pPr>
            <a:r>
              <a:rPr lang="en-US" b="1" dirty="0">
                <a:solidFill>
                  <a:srgbClr val="292929"/>
                </a:solidFill>
                <a:latin typeface="medium-content-sans-serif-font"/>
              </a:rPr>
              <a:t>Disadvantages Of The Fifth Generation Of The </a:t>
            </a:r>
            <a:r>
              <a:rPr lang="en-US" b="1" dirty="0" smtClean="0">
                <a:solidFill>
                  <a:srgbClr val="292929"/>
                </a:solidFill>
                <a:latin typeface="medium-content-sans-serif-font"/>
              </a:rPr>
              <a:t>Computer</a:t>
            </a:r>
          </a:p>
          <a:p>
            <a:pPr>
              <a:lnSpc>
                <a:spcPct val="150000"/>
              </a:lnSpc>
            </a:pPr>
            <a:endParaRPr lang="en-US" b="1" dirty="0">
              <a:solidFill>
                <a:srgbClr val="292929"/>
              </a:solidFill>
              <a:latin typeface="medium-content-sans-serif-font"/>
            </a:endParaRPr>
          </a:p>
          <a:p>
            <a:pPr>
              <a:lnSpc>
                <a:spcPct val="150000"/>
              </a:lnSpc>
              <a:buFont typeface="Arial" panose="020B0604020202020204" pitchFamily="34" charset="0"/>
              <a:buChar char="•"/>
            </a:pPr>
            <a:r>
              <a:rPr lang="en-US" dirty="0">
                <a:solidFill>
                  <a:srgbClr val="292929"/>
                </a:solidFill>
                <a:latin typeface="medium-content-serif-font"/>
              </a:rPr>
              <a:t>Disadvantages of the fifth generation of the computer have yet to be agreed upon.</a:t>
            </a:r>
            <a:endParaRPr lang="en-US" b="0" i="0" dirty="0">
              <a:solidFill>
                <a:srgbClr val="292929"/>
              </a:solidFill>
              <a:effectLst/>
              <a:latin typeface="medium-content-serif-font"/>
            </a:endParaRPr>
          </a:p>
        </p:txBody>
      </p:sp>
      <p:sp>
        <p:nvSpPr>
          <p:cNvPr id="3" name="Rectangle 2"/>
          <p:cNvSpPr/>
          <p:nvPr/>
        </p:nvSpPr>
        <p:spPr>
          <a:xfrm>
            <a:off x="491706" y="431647"/>
            <a:ext cx="8453886" cy="369332"/>
          </a:xfrm>
          <a:prstGeom prst="rect">
            <a:avLst/>
          </a:prstGeom>
        </p:spPr>
        <p:txBody>
          <a:bodyPr wrap="square">
            <a:spAutoFit/>
          </a:bodyPr>
          <a:lstStyle/>
          <a:p>
            <a:r>
              <a:rPr lang="en-US" b="1" dirty="0">
                <a:solidFill>
                  <a:srgbClr val="292929"/>
                </a:solidFill>
                <a:latin typeface="medium-content-sans-serif-font"/>
              </a:rPr>
              <a:t>Fifth Generation Of Computer: Artificial Intelligence (2010 — Present)</a:t>
            </a:r>
            <a:endParaRPr lang="en-US" b="1" i="0" dirty="0">
              <a:solidFill>
                <a:srgbClr val="292929"/>
              </a:solidFill>
              <a:effectLst/>
              <a:latin typeface="medium-content-sans-serif-font"/>
            </a:endParaRPr>
          </a:p>
        </p:txBody>
      </p:sp>
    </p:spTree>
    <p:extLst>
      <p:ext uri="{BB962C8B-B14F-4D97-AF65-F5344CB8AC3E}">
        <p14:creationId xmlns:p14="http://schemas.microsoft.com/office/powerpoint/2010/main" val="295126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computers</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descr="D:\JANUARY 2022 SEP 2021\Computer-Generations-classified-into-five-types.jpg"/>
          <p:cNvPicPr/>
          <p:nvPr/>
        </p:nvPicPr>
        <p:blipFill>
          <a:blip r:embed="rId2" cstate="print"/>
          <a:srcRect/>
          <a:stretch>
            <a:fillRect/>
          </a:stretch>
        </p:blipFill>
        <p:spPr bwMode="auto">
          <a:xfrm>
            <a:off x="612648" y="1600200"/>
            <a:ext cx="8289812" cy="5042140"/>
          </a:xfrm>
          <a:prstGeom prst="rect">
            <a:avLst/>
          </a:prstGeom>
          <a:noFill/>
          <a:ln w="9525">
            <a:noFill/>
            <a:miter lim="800000"/>
            <a:headEnd/>
            <a:tailEnd/>
          </a:ln>
        </p:spPr>
      </p:pic>
    </p:spTree>
    <p:extLst>
      <p:ext uri="{BB962C8B-B14F-4D97-AF65-F5344CB8AC3E}">
        <p14:creationId xmlns:p14="http://schemas.microsoft.com/office/powerpoint/2010/main" val="1918332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of computers</a:t>
            </a:r>
          </a:p>
        </p:txBody>
      </p:sp>
      <p:pic>
        <p:nvPicPr>
          <p:cNvPr id="4" name="Content Placeholder 3" descr="E:\8253abe7e93d38003a5417b5f908ad1d.jpg"/>
          <p:cNvPicPr>
            <a:picLocks noGrp="1"/>
          </p:cNvPicPr>
          <p:nvPr>
            <p:ph sz="quarter" idx="1"/>
          </p:nvPr>
        </p:nvPicPr>
        <p:blipFill rotWithShape="1">
          <a:blip r:embed="rId2" cstate="print"/>
          <a:srcRect l="739" t="4855" r="1836" b="4236"/>
          <a:stretch/>
        </p:blipFill>
        <p:spPr bwMode="auto">
          <a:xfrm>
            <a:off x="612648" y="1656270"/>
            <a:ext cx="8153400" cy="4865299"/>
          </a:xfrm>
          <a:prstGeom prst="rect">
            <a:avLst/>
          </a:prstGeom>
          <a:noFill/>
          <a:ln w="9525">
            <a:noFill/>
            <a:miter lim="800000"/>
            <a:headEnd/>
            <a:tailEnd/>
          </a:ln>
        </p:spPr>
      </p:pic>
    </p:spTree>
    <p:extLst>
      <p:ext uri="{BB962C8B-B14F-4D97-AF65-F5344CB8AC3E}">
        <p14:creationId xmlns:p14="http://schemas.microsoft.com/office/powerpoint/2010/main" val="3179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0524"/>
            <a:ext cx="8531352" cy="990600"/>
          </a:xfrm>
        </p:spPr>
        <p:txBody>
          <a:bodyPr>
            <a:noAutofit/>
          </a:bodyPr>
          <a:lstStyle/>
          <a:p>
            <a:r>
              <a:rPr lang="en-US" sz="2800" b="1" dirty="0"/>
              <a:t>On the basis of size</a:t>
            </a:r>
            <a:r>
              <a:rPr lang="en-US" sz="2800" dirty="0"/>
              <a:t>, the computer can be of </a:t>
            </a:r>
            <a:r>
              <a:rPr lang="en-US" sz="2800" i="1" dirty="0"/>
              <a:t>five</a:t>
            </a:r>
            <a:r>
              <a:rPr lang="en-US" sz="2800" dirty="0"/>
              <a:t> types:</a:t>
            </a:r>
            <a:r>
              <a:rPr lang="en-US" dirty="0"/>
              <a:t/>
            </a:r>
            <a:br>
              <a:rPr lang="en-US" dirty="0"/>
            </a:br>
            <a:endParaRPr lang="en-US" dirty="0"/>
          </a:p>
        </p:txBody>
      </p:sp>
      <p:sp>
        <p:nvSpPr>
          <p:cNvPr id="3" name="Content Placeholder 2"/>
          <p:cNvSpPr>
            <a:spLocks noGrp="1"/>
          </p:cNvSpPr>
          <p:nvPr>
            <p:ph sz="quarter" idx="1"/>
          </p:nvPr>
        </p:nvSpPr>
        <p:spPr>
          <a:xfrm>
            <a:off x="612648" y="1521124"/>
            <a:ext cx="8153400" cy="4495800"/>
          </a:xfrm>
        </p:spPr>
        <p:txBody>
          <a:bodyPr>
            <a:normAutofit/>
          </a:bodyPr>
          <a:lstStyle/>
          <a:p>
            <a:pPr marL="0" lvl="1" indent="0" algn="just">
              <a:spcBef>
                <a:spcPts val="700"/>
              </a:spcBef>
              <a:buClr>
                <a:schemeClr val="accent2"/>
              </a:buClr>
              <a:buSzPct val="60000"/>
              <a:buNone/>
            </a:pPr>
            <a:r>
              <a:rPr lang="en-US" sz="2400" dirty="0" smtClean="0"/>
              <a:t>1. Supercomputer</a:t>
            </a:r>
          </a:p>
          <a:p>
            <a:pPr marL="0" indent="0" algn="just">
              <a:buNone/>
            </a:pPr>
            <a:r>
              <a:rPr lang="en-US" sz="2000" dirty="0"/>
              <a:t>Supercomputers are the </a:t>
            </a:r>
            <a:r>
              <a:rPr lang="en-US" sz="2000" b="1" i="1" dirty="0"/>
              <a:t>biggest and fastest computers</a:t>
            </a:r>
            <a:r>
              <a:rPr lang="en-US" sz="2000" dirty="0"/>
              <a:t>. They are designed to process huge amount of data. A supercomputer can </a:t>
            </a:r>
            <a:r>
              <a:rPr lang="en-US" sz="2000" b="1" i="1" dirty="0"/>
              <a:t>process trillions of instructions in a second</a:t>
            </a:r>
            <a:r>
              <a:rPr lang="en-US" sz="2000" dirty="0"/>
              <a:t>. It has thousands of interconnected processors.</a:t>
            </a:r>
          </a:p>
          <a:p>
            <a:pPr marL="0" indent="0" algn="just">
              <a:buNone/>
            </a:pPr>
            <a:r>
              <a:rPr lang="en-US" sz="2000" dirty="0"/>
              <a:t>Supercomputers are particularly used in </a:t>
            </a:r>
            <a:r>
              <a:rPr lang="en-US" sz="2000" b="1" i="1" dirty="0"/>
              <a:t>scientific and engineering applications</a:t>
            </a:r>
            <a:r>
              <a:rPr lang="en-US" sz="2000" dirty="0"/>
              <a:t> such as weather forecasting, scientific simulations and nuclear energy research. The first supercomputer was developed by </a:t>
            </a:r>
            <a:r>
              <a:rPr lang="en-US" sz="2000" b="1" i="1" dirty="0"/>
              <a:t>Roger Cray in 1976</a:t>
            </a:r>
            <a:r>
              <a:rPr lang="en-US" sz="2000" dirty="0"/>
              <a:t>.</a:t>
            </a:r>
          </a:p>
          <a:p>
            <a:pPr marL="0" lvl="1" indent="0" algn="just">
              <a:spcBef>
                <a:spcPts val="700"/>
              </a:spcBef>
              <a:buClr>
                <a:schemeClr val="accent2"/>
              </a:buClr>
              <a:buSzPct val="60000"/>
              <a:buNone/>
            </a:pPr>
            <a:r>
              <a:rPr lang="en-US" sz="1800" dirty="0" smtClean="0"/>
              <a:t> </a:t>
            </a:r>
            <a:endParaRPr lang="en-US" sz="1800" dirty="0"/>
          </a:p>
          <a:p>
            <a:endParaRPr lang="en-US" dirty="0"/>
          </a:p>
        </p:txBody>
      </p:sp>
      <p:pic>
        <p:nvPicPr>
          <p:cNvPr id="4" name="Picture 3" descr="E:\PARAM-8000.jpg"/>
          <p:cNvPicPr/>
          <p:nvPr/>
        </p:nvPicPr>
        <p:blipFill rotWithShape="1">
          <a:blip r:embed="rId2" cstate="print"/>
          <a:srcRect l="33684" t="12380"/>
          <a:stretch/>
        </p:blipFill>
        <p:spPr bwMode="auto">
          <a:xfrm>
            <a:off x="2717321" y="4097547"/>
            <a:ext cx="3459191" cy="2665561"/>
          </a:xfrm>
          <a:prstGeom prst="rect">
            <a:avLst/>
          </a:prstGeom>
          <a:noFill/>
          <a:ln w="9525">
            <a:noFill/>
            <a:miter lim="800000"/>
            <a:headEnd/>
            <a:tailEnd/>
          </a:ln>
        </p:spPr>
      </p:pic>
    </p:spTree>
    <p:extLst>
      <p:ext uri="{BB962C8B-B14F-4D97-AF65-F5344CB8AC3E}">
        <p14:creationId xmlns:p14="http://schemas.microsoft.com/office/powerpoint/2010/main" val="3861119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Mainframe </a:t>
            </a:r>
            <a:r>
              <a:rPr lang="en-US" dirty="0"/>
              <a:t>computer </a:t>
            </a:r>
          </a:p>
        </p:txBody>
      </p:sp>
      <p:sp>
        <p:nvSpPr>
          <p:cNvPr id="4" name="Rectangle 3"/>
          <p:cNvSpPr/>
          <p:nvPr/>
        </p:nvSpPr>
        <p:spPr>
          <a:xfrm>
            <a:off x="552089" y="1523386"/>
            <a:ext cx="8358997" cy="1938992"/>
          </a:xfrm>
          <a:prstGeom prst="rect">
            <a:avLst/>
          </a:prstGeom>
        </p:spPr>
        <p:txBody>
          <a:bodyPr wrap="square">
            <a:spAutoFit/>
          </a:bodyPr>
          <a:lstStyle/>
          <a:p>
            <a:pPr algn="just"/>
            <a:r>
              <a:rPr lang="en-US" sz="2000" dirty="0">
                <a:solidFill>
                  <a:srgbClr val="333333"/>
                </a:solidFill>
                <a:latin typeface="Times New Roman" panose="02020603050405020304" pitchFamily="18" charset="0"/>
                <a:ea typeface="Times New Roman" panose="02020603050405020304" pitchFamily="18" charset="0"/>
              </a:rPr>
              <a:t>Mainframe computers are designed to support hundreds or thousands of users simultaneously. They can support multiple programs at the same time. It means they can execute different processes simultaneously. These features of mainframe computers make them ideal for big organizations like banking and telecom sectors, which need to manage and process high volume of data that requires integer operations such as indexing, comparisons, </a:t>
            </a:r>
            <a:r>
              <a:rPr lang="en-US" sz="2000" dirty="0" err="1">
                <a:solidFill>
                  <a:srgbClr val="333333"/>
                </a:solidFill>
                <a:latin typeface="Times New Roman" panose="02020603050405020304" pitchFamily="18" charset="0"/>
                <a:ea typeface="Times New Roman" panose="02020603050405020304" pitchFamily="18" charset="0"/>
              </a:rPr>
              <a:t>etc</a:t>
            </a:r>
            <a:endParaRPr lang="en-US" sz="2000" dirty="0"/>
          </a:p>
        </p:txBody>
      </p:sp>
      <p:pic>
        <p:nvPicPr>
          <p:cNvPr id="5" name="Picture 4" descr="E:\computer-nerd-scientist-working-vintage-mainframe-computers-retro-technology-man-wearing-bow-tie-funny-glasses-116022050.jpg"/>
          <p:cNvPicPr/>
          <p:nvPr/>
        </p:nvPicPr>
        <p:blipFill>
          <a:blip r:embed="rId2" cstate="print"/>
          <a:srcRect b="8264"/>
          <a:stretch>
            <a:fillRect/>
          </a:stretch>
        </p:blipFill>
        <p:spPr bwMode="auto">
          <a:xfrm>
            <a:off x="2708148" y="3462378"/>
            <a:ext cx="3962400" cy="3171825"/>
          </a:xfrm>
          <a:prstGeom prst="rect">
            <a:avLst/>
          </a:prstGeom>
          <a:noFill/>
          <a:ln w="9525">
            <a:noFill/>
            <a:miter lim="800000"/>
            <a:headEnd/>
            <a:tailEnd/>
          </a:ln>
        </p:spPr>
      </p:pic>
    </p:spTree>
    <p:extLst>
      <p:ext uri="{BB962C8B-B14F-4D97-AF65-F5344CB8AC3E}">
        <p14:creationId xmlns:p14="http://schemas.microsoft.com/office/powerpoint/2010/main" val="3735505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Miniframe</a:t>
            </a:r>
            <a:r>
              <a:rPr lang="en-US" dirty="0"/>
              <a:t> </a:t>
            </a:r>
            <a:r>
              <a:rPr lang="en-US" dirty="0" smtClean="0"/>
              <a:t>or </a:t>
            </a:r>
            <a:r>
              <a:rPr lang="en-US" dirty="0"/>
              <a:t>Minicomputer </a:t>
            </a:r>
          </a:p>
        </p:txBody>
      </p:sp>
      <p:pic>
        <p:nvPicPr>
          <p:cNvPr id="4" name="Content Placeholder 3" descr="E:\old-minicomputer-aged-wood-closeup-front-view-portable-rustic-45400566.jpg"/>
          <p:cNvPicPr>
            <a:picLocks noGrp="1"/>
          </p:cNvPicPr>
          <p:nvPr>
            <p:ph sz="quarter" idx="1"/>
          </p:nvPr>
        </p:nvPicPr>
        <p:blipFill>
          <a:blip r:embed="rId2" cstate="print"/>
          <a:srcRect/>
          <a:stretch>
            <a:fillRect/>
          </a:stretch>
        </p:blipFill>
        <p:spPr bwMode="auto">
          <a:xfrm>
            <a:off x="2719777" y="3400746"/>
            <a:ext cx="3724155" cy="2948295"/>
          </a:xfrm>
          <a:prstGeom prst="rect">
            <a:avLst/>
          </a:prstGeom>
          <a:noFill/>
          <a:ln w="9525">
            <a:noFill/>
            <a:miter lim="800000"/>
            <a:headEnd/>
            <a:tailEnd/>
          </a:ln>
        </p:spPr>
      </p:pic>
      <p:sp>
        <p:nvSpPr>
          <p:cNvPr id="5" name="Rectangle 4"/>
          <p:cNvSpPr/>
          <p:nvPr/>
        </p:nvSpPr>
        <p:spPr>
          <a:xfrm>
            <a:off x="612648" y="1610128"/>
            <a:ext cx="8153400" cy="1477328"/>
          </a:xfrm>
          <a:prstGeom prst="rect">
            <a:avLst/>
          </a:prstGeom>
        </p:spPr>
        <p:txBody>
          <a:bodyPr wrap="square">
            <a:spAutoFit/>
          </a:bodyPr>
          <a:lstStyle/>
          <a:p>
            <a:pPr algn="just"/>
            <a:r>
              <a:rPr lang="en-US" dirty="0">
                <a:solidFill>
                  <a:srgbClr val="333333"/>
                </a:solidFill>
                <a:latin typeface="Times New Roman" panose="02020603050405020304" pitchFamily="18" charset="0"/>
                <a:ea typeface="Times New Roman" panose="02020603050405020304" pitchFamily="18" charset="0"/>
              </a:rPr>
              <a:t>It is a </a:t>
            </a:r>
            <a:r>
              <a:rPr lang="en-US" b="1" i="1" dirty="0">
                <a:solidFill>
                  <a:srgbClr val="333333"/>
                </a:solidFill>
                <a:latin typeface="Times New Roman" panose="02020603050405020304" pitchFamily="18" charset="0"/>
                <a:ea typeface="Times New Roman" panose="02020603050405020304" pitchFamily="18" charset="0"/>
              </a:rPr>
              <a:t>midsize multiprocessing computer</a:t>
            </a:r>
            <a:r>
              <a:rPr lang="en-US" dirty="0">
                <a:solidFill>
                  <a:srgbClr val="333333"/>
                </a:solidFill>
                <a:latin typeface="Times New Roman" panose="02020603050405020304" pitchFamily="18" charset="0"/>
                <a:ea typeface="Times New Roman" panose="02020603050405020304" pitchFamily="18" charset="0"/>
              </a:rPr>
              <a:t>. It consists of two or more processors and can support </a:t>
            </a:r>
            <a:r>
              <a:rPr lang="en-US" b="1" i="1" dirty="0">
                <a:solidFill>
                  <a:srgbClr val="333333"/>
                </a:solidFill>
                <a:latin typeface="Times New Roman" panose="02020603050405020304" pitchFamily="18" charset="0"/>
                <a:ea typeface="Times New Roman" panose="02020603050405020304" pitchFamily="18" charset="0"/>
              </a:rPr>
              <a:t>4 to 200 users at one time</a:t>
            </a:r>
            <a:r>
              <a:rPr lang="en-US" dirty="0">
                <a:solidFill>
                  <a:srgbClr val="333333"/>
                </a:solidFill>
                <a:latin typeface="Times New Roman" panose="02020603050405020304" pitchFamily="18" charset="0"/>
                <a:ea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rPr>
              <a:t>Miniframe</a:t>
            </a:r>
            <a:r>
              <a:rPr lang="en-US" dirty="0">
                <a:solidFill>
                  <a:srgbClr val="333333"/>
                </a:solidFill>
                <a:latin typeface="Times New Roman" panose="02020603050405020304" pitchFamily="18" charset="0"/>
                <a:ea typeface="Times New Roman" panose="02020603050405020304" pitchFamily="18" charset="0"/>
              </a:rPr>
              <a:t> computers are used in institutes and departments for tasks such as billing, accounting and inventory management. A minicomputer </a:t>
            </a:r>
            <a:r>
              <a:rPr lang="en-US" b="1" i="1" dirty="0">
                <a:solidFill>
                  <a:srgbClr val="333333"/>
                </a:solidFill>
                <a:latin typeface="Times New Roman" panose="02020603050405020304" pitchFamily="18" charset="0"/>
                <a:ea typeface="Times New Roman" panose="02020603050405020304" pitchFamily="18" charset="0"/>
              </a:rPr>
              <a:t>lies between the mainframe and microcomputer</a:t>
            </a:r>
            <a:r>
              <a:rPr lang="en-US" dirty="0">
                <a:solidFill>
                  <a:srgbClr val="333333"/>
                </a:solidFill>
                <a:latin typeface="Times New Roman" panose="02020603050405020304" pitchFamily="18" charset="0"/>
                <a:ea typeface="Times New Roman" panose="02020603050405020304" pitchFamily="18" charset="0"/>
              </a:rPr>
              <a:t> as it is smaller than mainframe but larger than a microcomputer</a:t>
            </a:r>
            <a:endParaRPr lang="en-US" dirty="0"/>
          </a:p>
        </p:txBody>
      </p:sp>
    </p:spTree>
    <p:extLst>
      <p:ext uri="{BB962C8B-B14F-4D97-AF65-F5344CB8AC3E}">
        <p14:creationId xmlns:p14="http://schemas.microsoft.com/office/powerpoint/2010/main" val="304777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Workstation</a:t>
            </a:r>
            <a:endParaRPr lang="en-US" dirty="0"/>
          </a:p>
        </p:txBody>
      </p:sp>
      <p:sp>
        <p:nvSpPr>
          <p:cNvPr id="3" name="Content Placeholder 2"/>
          <p:cNvSpPr>
            <a:spLocks noGrp="1"/>
          </p:cNvSpPr>
          <p:nvPr>
            <p:ph sz="quarter" idx="1"/>
          </p:nvPr>
        </p:nvSpPr>
        <p:spPr/>
        <p:txBody>
          <a:bodyPr>
            <a:normAutofit/>
          </a:bodyPr>
          <a:lstStyle/>
          <a:p>
            <a:pPr algn="just"/>
            <a:r>
              <a:rPr lang="en-US" sz="2400" dirty="0"/>
              <a:t>Workstation is a </a:t>
            </a:r>
            <a:r>
              <a:rPr lang="en-US" sz="2400" b="1" i="1" dirty="0"/>
              <a:t>single user computer</a:t>
            </a:r>
            <a:r>
              <a:rPr lang="en-US" sz="2400" dirty="0"/>
              <a:t> that is designed for </a:t>
            </a:r>
            <a:r>
              <a:rPr lang="en-US" sz="2400" b="1" i="1" dirty="0"/>
              <a:t>technical or scientific applications</a:t>
            </a:r>
            <a:r>
              <a:rPr lang="en-US" sz="2400" dirty="0"/>
              <a:t>. It has a faster microprocessor, a large amount of RAM and high speed graphic adapters. It generally </a:t>
            </a:r>
            <a:r>
              <a:rPr lang="en-US" sz="2400" b="1" i="1" dirty="0"/>
              <a:t>performs a specific job with great expertise</a:t>
            </a:r>
            <a:r>
              <a:rPr lang="en-US" sz="2400" dirty="0"/>
              <a:t>; accordingly, they are of different types such as graphics workstation, music workstation and engineering design workstation</a:t>
            </a:r>
          </a:p>
        </p:txBody>
      </p:sp>
      <p:pic>
        <p:nvPicPr>
          <p:cNvPr id="4" name="Picture 3" descr="E:\HP-Z640-Workstation.jpg"/>
          <p:cNvPicPr/>
          <p:nvPr/>
        </p:nvPicPr>
        <p:blipFill rotWithShape="1">
          <a:blip r:embed="rId2" cstate="print"/>
          <a:srcRect t="13297" b="12026"/>
          <a:stretch/>
        </p:blipFill>
        <p:spPr bwMode="auto">
          <a:xfrm>
            <a:off x="3413095" y="4068792"/>
            <a:ext cx="3332762" cy="2659812"/>
          </a:xfrm>
          <a:prstGeom prst="rect">
            <a:avLst/>
          </a:prstGeom>
          <a:noFill/>
          <a:ln w="9525">
            <a:noFill/>
            <a:miter lim="800000"/>
            <a:headEnd/>
            <a:tailEnd/>
          </a:ln>
        </p:spPr>
      </p:pic>
    </p:spTree>
    <p:extLst>
      <p:ext uri="{BB962C8B-B14F-4D97-AF65-F5344CB8AC3E}">
        <p14:creationId xmlns:p14="http://schemas.microsoft.com/office/powerpoint/2010/main" val="44277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8102" y="125569"/>
            <a:ext cx="8153400" cy="990600"/>
          </a:xfrm>
        </p:spPr>
        <p:txBody>
          <a:bodyPr>
            <a:normAutofit/>
          </a:bodyPr>
          <a:lstStyle/>
          <a:p>
            <a:r>
              <a:rPr lang="en-US" dirty="0" smtClean="0"/>
              <a:t>Generation of </a:t>
            </a:r>
            <a:r>
              <a:rPr lang="en-US" dirty="0"/>
              <a:t>Computer</a:t>
            </a:r>
            <a:endParaRPr lang="en-IN" dirty="0"/>
          </a:p>
        </p:txBody>
      </p:sp>
      <p:sp>
        <p:nvSpPr>
          <p:cNvPr id="6" name="Rectangle 5"/>
          <p:cNvSpPr/>
          <p:nvPr/>
        </p:nvSpPr>
        <p:spPr>
          <a:xfrm>
            <a:off x="526211" y="1673850"/>
            <a:ext cx="8514271" cy="369332"/>
          </a:xfrm>
          <a:prstGeom prst="rect">
            <a:avLst/>
          </a:prstGeom>
        </p:spPr>
        <p:txBody>
          <a:bodyPr wrap="square">
            <a:spAutoFit/>
          </a:bodyPr>
          <a:lstStyle/>
          <a:p>
            <a:r>
              <a:rPr lang="en-US" b="1" dirty="0">
                <a:solidFill>
                  <a:srgbClr val="292929"/>
                </a:solidFill>
                <a:latin typeface="medium-content-sans-serif-font"/>
              </a:rPr>
              <a:t>First Generation Of Computer: Vacuum Tubes (1940–1956)</a:t>
            </a:r>
            <a:endParaRPr lang="en-US" b="1" i="0" dirty="0">
              <a:solidFill>
                <a:srgbClr val="292929"/>
              </a:solidFill>
              <a:effectLst/>
              <a:latin typeface="medium-content-sans-serif-font"/>
            </a:endParaRPr>
          </a:p>
        </p:txBody>
      </p:sp>
      <p:pic>
        <p:nvPicPr>
          <p:cNvPr id="2054" name="Picture 6"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29" y="2043182"/>
            <a:ext cx="6314535" cy="470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05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Microcomputer</a:t>
            </a:r>
            <a:endParaRPr lang="en-US" dirty="0"/>
          </a:p>
        </p:txBody>
      </p:sp>
      <p:sp>
        <p:nvSpPr>
          <p:cNvPr id="3" name="Content Placeholder 2"/>
          <p:cNvSpPr>
            <a:spLocks noGrp="1"/>
          </p:cNvSpPr>
          <p:nvPr>
            <p:ph sz="quarter" idx="1"/>
          </p:nvPr>
        </p:nvSpPr>
        <p:spPr/>
        <p:txBody>
          <a:bodyPr>
            <a:normAutofit/>
          </a:bodyPr>
          <a:lstStyle/>
          <a:p>
            <a:pPr algn="just"/>
            <a:r>
              <a:rPr lang="en-US" sz="2000" dirty="0"/>
              <a:t>Microcomputer is also known as a personal computer. It is a general-purpose computer that is designed for individual use. It has a microprocessor as a central processing unit, memory, storage area, input unit and output unit. Laptops and desktop computers are examples of microcomputers. They are suitable for personal work that may be making an assignment, watching a movie, or at office for office work.</a:t>
            </a:r>
          </a:p>
          <a:p>
            <a:endParaRPr lang="en-US" sz="1200" dirty="0"/>
          </a:p>
        </p:txBody>
      </p:sp>
      <p:pic>
        <p:nvPicPr>
          <p:cNvPr id="4" name="Picture 3" descr="E:\types-of-micro-computer.jpg"/>
          <p:cNvPicPr/>
          <p:nvPr/>
        </p:nvPicPr>
        <p:blipFill>
          <a:blip r:embed="rId2" cstate="print"/>
          <a:srcRect/>
          <a:stretch>
            <a:fillRect/>
          </a:stretch>
        </p:blipFill>
        <p:spPr bwMode="auto">
          <a:xfrm>
            <a:off x="2645997" y="3777129"/>
            <a:ext cx="3938270" cy="2806065"/>
          </a:xfrm>
          <a:prstGeom prst="rect">
            <a:avLst/>
          </a:prstGeom>
          <a:noFill/>
          <a:ln w="9525">
            <a:noFill/>
            <a:miter lim="800000"/>
            <a:headEnd/>
            <a:tailEnd/>
          </a:ln>
        </p:spPr>
      </p:pic>
    </p:spTree>
    <p:extLst>
      <p:ext uri="{BB962C8B-B14F-4D97-AF65-F5344CB8AC3E}">
        <p14:creationId xmlns:p14="http://schemas.microsoft.com/office/powerpoint/2010/main" val="351485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92502"/>
            <a:ext cx="8153400" cy="990600"/>
          </a:xfrm>
        </p:spPr>
        <p:txBody>
          <a:bodyPr>
            <a:normAutofit fontScale="90000"/>
          </a:bodyPr>
          <a:lstStyle/>
          <a:p>
            <a:r>
              <a:rPr lang="en-US" dirty="0"/>
              <a:t>Basic Parts of Computer</a:t>
            </a:r>
            <a:br>
              <a:rPr lang="en-US" dirty="0"/>
            </a:b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descr="About the Basic parts of a computer with Devices for kids | InforamtionQ.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600200"/>
            <a:ext cx="842057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99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Parts of Computer</a:t>
            </a:r>
          </a:p>
        </p:txBody>
      </p:sp>
      <p:sp>
        <p:nvSpPr>
          <p:cNvPr id="3" name="Content Placeholder 2"/>
          <p:cNvSpPr>
            <a:spLocks noGrp="1"/>
          </p:cNvSpPr>
          <p:nvPr>
            <p:ph sz="quarter" idx="1"/>
          </p:nvPr>
        </p:nvSpPr>
        <p:spPr>
          <a:xfrm>
            <a:off x="612648" y="1600199"/>
            <a:ext cx="8153400" cy="5171537"/>
          </a:xfrm>
        </p:spPr>
        <p:txBody>
          <a:bodyPr>
            <a:normAutofit fontScale="70000" lnSpcReduction="20000"/>
          </a:bodyPr>
          <a:lstStyle/>
          <a:p>
            <a:pPr algn="just"/>
            <a:r>
              <a:rPr lang="en-US" b="1" dirty="0"/>
              <a:t>The essential components of the computer can be defined as follows</a:t>
            </a:r>
            <a:r>
              <a:rPr lang="en-US" b="1" dirty="0" smtClean="0"/>
              <a:t>:</a:t>
            </a:r>
          </a:p>
          <a:p>
            <a:pPr algn="just"/>
            <a:r>
              <a:rPr lang="en-US" b="1" dirty="0"/>
              <a:t>Input Unit</a:t>
            </a:r>
            <a:r>
              <a:rPr lang="en-US" dirty="0"/>
              <a:t>: Input Units or devices are used to input the data or instructions into the computers. Some most common input devices are mouse and keyword.</a:t>
            </a:r>
          </a:p>
          <a:p>
            <a:pPr algn="just"/>
            <a:r>
              <a:rPr lang="en-US" b="1" dirty="0"/>
              <a:t>Output Unit</a:t>
            </a:r>
            <a:r>
              <a:rPr lang="en-US" dirty="0"/>
              <a:t>: Output Units or devices are used to provide output to the user in the desired format. The most popular examples of output devices are the monitor and the printer.</a:t>
            </a:r>
          </a:p>
          <a:p>
            <a:pPr algn="just"/>
            <a:r>
              <a:rPr lang="en-US" b="1" dirty="0"/>
              <a:t>Control Unit</a:t>
            </a:r>
            <a:r>
              <a:rPr lang="en-US" dirty="0"/>
              <a:t>: As its name states, this unit is primarily used to control all the computer functions and functionalities. All the components or devices attached to a computer interact with each other through the control unit. In short, the control unit is referred to as '</a:t>
            </a:r>
            <a:r>
              <a:rPr lang="en-US" b="1" dirty="0"/>
              <a:t>CU</a:t>
            </a:r>
            <a:r>
              <a:rPr lang="en-US" dirty="0"/>
              <a:t>'.</a:t>
            </a:r>
          </a:p>
          <a:p>
            <a:pPr algn="just"/>
            <a:r>
              <a:rPr lang="en-US" b="1" dirty="0"/>
              <a:t>Arithmetic Logic Unit</a:t>
            </a:r>
            <a:r>
              <a:rPr lang="en-US" dirty="0"/>
              <a:t>: The arithmetic logic unit helps perform all the computer system's arithmetic and logical operations. In short, the arithmetic logic unit is referred to as '</a:t>
            </a:r>
            <a:r>
              <a:rPr lang="en-US" b="1" dirty="0"/>
              <a:t>ALU</a:t>
            </a:r>
            <a:r>
              <a:rPr lang="en-US" dirty="0"/>
              <a:t>'.</a:t>
            </a:r>
          </a:p>
          <a:p>
            <a:pPr algn="just"/>
            <a:r>
              <a:rPr lang="en-US" b="1" dirty="0"/>
              <a:t>Memory</a:t>
            </a:r>
            <a:r>
              <a:rPr lang="en-US" dirty="0"/>
              <a:t>: Memory is used to store all the input data, instructions, and output data. Memory usually has two types: </a:t>
            </a:r>
            <a:r>
              <a:rPr lang="en-US" b="1" dirty="0"/>
              <a:t>Primary Memory</a:t>
            </a:r>
            <a:r>
              <a:rPr lang="en-US" dirty="0"/>
              <a:t> and </a:t>
            </a:r>
            <a:r>
              <a:rPr lang="en-US" b="1" dirty="0"/>
              <a:t>Secondary Memory</a:t>
            </a:r>
            <a:r>
              <a:rPr lang="en-US" dirty="0"/>
              <a:t>. The memory found inside the </a:t>
            </a:r>
            <a:r>
              <a:rPr lang="en-US" u="sng" dirty="0">
                <a:hlinkClick r:id="rId2"/>
              </a:rPr>
              <a:t>CPU</a:t>
            </a:r>
            <a:r>
              <a:rPr lang="en-US" dirty="0"/>
              <a:t> is called the primary memory, whereas the memory that is not the integral part of the </a:t>
            </a:r>
            <a:r>
              <a:rPr lang="en-US" u="sng" dirty="0">
                <a:hlinkClick r:id="rId3"/>
              </a:rPr>
              <a:t>CPU</a:t>
            </a:r>
            <a:r>
              <a:rPr lang="en-US" dirty="0"/>
              <a:t> is called secondary memory.</a:t>
            </a:r>
          </a:p>
          <a:p>
            <a:endParaRPr lang="en-US" dirty="0"/>
          </a:p>
        </p:txBody>
      </p:sp>
    </p:spTree>
    <p:extLst>
      <p:ext uri="{BB962C8B-B14F-4D97-AF65-F5344CB8AC3E}">
        <p14:creationId xmlns:p14="http://schemas.microsoft.com/office/powerpoint/2010/main" val="2208108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Parts of Computer</a:t>
            </a:r>
          </a:p>
        </p:txBody>
      </p:sp>
      <p:pic>
        <p:nvPicPr>
          <p:cNvPr id="4" name="Content Placeholder 3" descr="Introduction to Computer"/>
          <p:cNvPicPr>
            <a:picLocks noGrp="1"/>
          </p:cNvPicPr>
          <p:nvPr>
            <p:ph sz="quarter" idx="1"/>
          </p:nvPr>
        </p:nvPicPr>
        <p:blipFill>
          <a:blip r:embed="rId2" cstate="print"/>
          <a:srcRect/>
          <a:stretch>
            <a:fillRect/>
          </a:stretch>
        </p:blipFill>
        <p:spPr bwMode="auto">
          <a:xfrm>
            <a:off x="1346073" y="1617183"/>
            <a:ext cx="6686550" cy="3495675"/>
          </a:xfrm>
          <a:prstGeom prst="rect">
            <a:avLst/>
          </a:prstGeom>
          <a:noFill/>
          <a:ln w="9525">
            <a:noFill/>
            <a:miter lim="800000"/>
            <a:headEnd/>
            <a:tailEnd/>
          </a:ln>
        </p:spPr>
      </p:pic>
      <p:sp>
        <p:nvSpPr>
          <p:cNvPr id="5" name="Rectangle 4"/>
          <p:cNvSpPr/>
          <p:nvPr/>
        </p:nvSpPr>
        <p:spPr>
          <a:xfrm>
            <a:off x="517584" y="5352507"/>
            <a:ext cx="8505645" cy="729430"/>
          </a:xfrm>
          <a:prstGeom prst="rect">
            <a:avLst/>
          </a:prstGeom>
        </p:spPr>
        <p:txBody>
          <a:bodyPr wrap="square">
            <a:spAutoFit/>
          </a:bodyPr>
          <a:lstStyle/>
          <a:p>
            <a:pPr algn="just">
              <a:lnSpc>
                <a:spcPct val="115000"/>
              </a:lnSpc>
              <a:spcAft>
                <a:spcPts val="1000"/>
              </a:spcAft>
            </a:pPr>
            <a:r>
              <a:rPr lang="en-US" b="1" dirty="0">
                <a:solidFill>
                  <a:srgbClr val="333333"/>
                </a:solidFill>
                <a:latin typeface="Times New Roman" panose="02020603050405020304" pitchFamily="18" charset="0"/>
                <a:ea typeface="Times New Roman" panose="02020603050405020304" pitchFamily="18" charset="0"/>
                <a:cs typeface="Mangal"/>
              </a:rPr>
              <a:t>Note: Control Unit, arithmetic logic unit, and the memory simultaneously form the central processing unit (called CPU in short).</a:t>
            </a:r>
            <a:endParaRPr lang="en-US" b="1"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870770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28224"/>
            <a:ext cx="8153400" cy="1484291"/>
          </a:xfrm>
        </p:spPr>
        <p:txBody>
          <a:bodyPr>
            <a:normAutofit fontScale="90000"/>
          </a:bodyPr>
          <a:lstStyle/>
          <a:p>
            <a:pPr lvl="0" algn="just">
              <a:lnSpc>
                <a:spcPct val="250000"/>
              </a:lnSpc>
            </a:pPr>
            <a:r>
              <a:rPr lang="en-IN" b="1" dirty="0"/>
              <a:t>Central Processing Unit (CPU)</a:t>
            </a:r>
          </a:p>
        </p:txBody>
      </p:sp>
      <p:pic>
        <p:nvPicPr>
          <p:cNvPr id="1026" name="Picture 2" descr="Block Diagram of Computer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986" y="1579822"/>
            <a:ext cx="4832483" cy="482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00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Computer</a:t>
            </a:r>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gn="just"/>
            <a:r>
              <a:rPr lang="en-US" b="1" dirty="0"/>
              <a:t>1) Inputting:</a:t>
            </a:r>
            <a:r>
              <a:rPr lang="en-US" dirty="0"/>
              <a:t> It is the process of entering raw data, instructions and information into the computer. It is performed with the help of input devices.</a:t>
            </a:r>
          </a:p>
          <a:p>
            <a:pPr algn="just"/>
            <a:r>
              <a:rPr lang="en-US" b="1" dirty="0"/>
              <a:t>2) Storing:</a:t>
            </a:r>
            <a:r>
              <a:rPr lang="en-US" dirty="0"/>
              <a:t> The computer has primary memory and secondary storage to store data and instructions. It stores the data before sending it to CPU for processing and also stores the processed data </a:t>
            </a:r>
            <a:r>
              <a:rPr lang="en-US" dirty="0" smtClean="0"/>
              <a:t>before displaying </a:t>
            </a:r>
            <a:r>
              <a:rPr lang="en-US" dirty="0"/>
              <a:t>it as </a:t>
            </a:r>
            <a:r>
              <a:rPr lang="en-US" dirty="0" smtClean="0"/>
              <a:t>output </a:t>
            </a:r>
            <a:r>
              <a:rPr lang="en-US" dirty="0" err="1"/>
              <a:t>dling</a:t>
            </a:r>
            <a:r>
              <a:rPr lang="en-US" dirty="0"/>
              <a:t> in Java – Java </a:t>
            </a:r>
            <a:r>
              <a:rPr lang="en-US" dirty="0" smtClean="0"/>
              <a:t>point</a:t>
            </a:r>
            <a:endParaRPr lang="en-US" dirty="0"/>
          </a:p>
          <a:p>
            <a:pPr algn="just"/>
            <a:r>
              <a:rPr lang="en-US" b="1" dirty="0"/>
              <a:t>3) Processing:</a:t>
            </a:r>
            <a:r>
              <a:rPr lang="en-US" dirty="0"/>
              <a:t> It is the process of converting the raw data into useful information. This process is performed by the CPU of the computer. It takes the raw data from storage, processes it and then sends back the processed data to storage.</a:t>
            </a:r>
          </a:p>
          <a:p>
            <a:pPr algn="just"/>
            <a:r>
              <a:rPr lang="en-US" b="1" dirty="0"/>
              <a:t>4) Outputting:</a:t>
            </a:r>
            <a:r>
              <a:rPr lang="en-US" dirty="0"/>
              <a:t> It is the process of presenting the processed data through output devices like monitor, printer and speakers.</a:t>
            </a:r>
          </a:p>
          <a:p>
            <a:pPr algn="just"/>
            <a:r>
              <a:rPr lang="en-US" b="1" dirty="0"/>
              <a:t>5) Controlling:</a:t>
            </a:r>
            <a:r>
              <a:rPr lang="en-US" dirty="0"/>
              <a:t> This operation is performed by the control unit that is part of CPU. The control unit ensures that all basic operations are executed in a right manner and sequence.</a:t>
            </a:r>
          </a:p>
          <a:p>
            <a:pPr algn="just"/>
            <a:endParaRPr lang="en-US" dirty="0"/>
          </a:p>
        </p:txBody>
      </p:sp>
    </p:spTree>
    <p:extLst>
      <p:ext uri="{BB962C8B-B14F-4D97-AF65-F5344CB8AC3E}">
        <p14:creationId xmlns:p14="http://schemas.microsoft.com/office/powerpoint/2010/main" val="1725273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8102" y="125569"/>
            <a:ext cx="8153400" cy="990600"/>
          </a:xfrm>
        </p:spPr>
        <p:txBody>
          <a:bodyPr>
            <a:normAutofit/>
          </a:bodyPr>
          <a:lstStyle/>
          <a:p>
            <a:r>
              <a:rPr lang="en-US" dirty="0" smtClean="0"/>
              <a:t>Uses of </a:t>
            </a:r>
            <a:r>
              <a:rPr lang="en-US" dirty="0"/>
              <a:t>Computer</a:t>
            </a:r>
            <a:endParaRPr lang="en-IN" dirty="0"/>
          </a:p>
        </p:txBody>
      </p:sp>
      <p:sp>
        <p:nvSpPr>
          <p:cNvPr id="5" name="Rectangle 4"/>
          <p:cNvSpPr/>
          <p:nvPr/>
        </p:nvSpPr>
        <p:spPr>
          <a:xfrm>
            <a:off x="624625" y="1533465"/>
            <a:ext cx="3083775" cy="5324535"/>
          </a:xfrm>
          <a:prstGeom prst="rect">
            <a:avLst/>
          </a:prstGeom>
        </p:spPr>
        <p:txBody>
          <a:bodyPr wrap="square">
            <a:spAutoFit/>
          </a:bodyPr>
          <a:lstStyle/>
          <a:p>
            <a:pPr>
              <a:buFont typeface="+mj-lt"/>
              <a:buAutoNum type="arabicPeriod"/>
            </a:pPr>
            <a:r>
              <a:rPr lang="en-US" sz="1700" dirty="0">
                <a:solidFill>
                  <a:srgbClr val="4B4949"/>
                </a:solidFill>
                <a:latin typeface="Arial" panose="020B0604020202020204" pitchFamily="34" charset="0"/>
              </a:rPr>
              <a:t>Business</a:t>
            </a:r>
          </a:p>
          <a:p>
            <a:pPr>
              <a:buFont typeface="+mj-lt"/>
              <a:buAutoNum type="arabicPeriod"/>
            </a:pPr>
            <a:r>
              <a:rPr lang="en-US" sz="1700" dirty="0">
                <a:solidFill>
                  <a:srgbClr val="4B4949"/>
                </a:solidFill>
                <a:latin typeface="Arial" panose="020B0604020202020204" pitchFamily="34" charset="0"/>
              </a:rPr>
              <a:t>Education</a:t>
            </a:r>
          </a:p>
          <a:p>
            <a:pPr>
              <a:buFont typeface="+mj-lt"/>
              <a:buAutoNum type="arabicPeriod"/>
            </a:pPr>
            <a:r>
              <a:rPr lang="en-US" sz="1700" dirty="0">
                <a:solidFill>
                  <a:srgbClr val="4B4949"/>
                </a:solidFill>
                <a:latin typeface="Arial" panose="020B0604020202020204" pitchFamily="34" charset="0"/>
              </a:rPr>
              <a:t>Healthcare</a:t>
            </a:r>
          </a:p>
          <a:p>
            <a:pPr>
              <a:buFont typeface="+mj-lt"/>
              <a:buAutoNum type="arabicPeriod"/>
            </a:pPr>
            <a:r>
              <a:rPr lang="en-US" sz="1700" dirty="0">
                <a:solidFill>
                  <a:srgbClr val="4B4949"/>
                </a:solidFill>
                <a:latin typeface="Arial" panose="020B0604020202020204" pitchFamily="34" charset="0"/>
              </a:rPr>
              <a:t>Retail and Trade</a:t>
            </a:r>
          </a:p>
          <a:p>
            <a:pPr>
              <a:buFont typeface="+mj-lt"/>
              <a:buAutoNum type="arabicPeriod"/>
            </a:pPr>
            <a:r>
              <a:rPr lang="en-US" sz="1700" dirty="0">
                <a:solidFill>
                  <a:srgbClr val="4B4949"/>
                </a:solidFill>
                <a:latin typeface="Arial" panose="020B0604020202020204" pitchFamily="34" charset="0"/>
              </a:rPr>
              <a:t>Government</a:t>
            </a:r>
          </a:p>
          <a:p>
            <a:pPr>
              <a:buFont typeface="+mj-lt"/>
              <a:buAutoNum type="arabicPeriod"/>
            </a:pPr>
            <a:r>
              <a:rPr lang="en-US" sz="1700" dirty="0">
                <a:solidFill>
                  <a:srgbClr val="4B4949"/>
                </a:solidFill>
                <a:latin typeface="Arial" panose="020B0604020202020204" pitchFamily="34" charset="0"/>
              </a:rPr>
              <a:t>Marketing</a:t>
            </a:r>
          </a:p>
          <a:p>
            <a:pPr>
              <a:buFont typeface="+mj-lt"/>
              <a:buAutoNum type="arabicPeriod"/>
            </a:pPr>
            <a:r>
              <a:rPr lang="en-US" sz="1700" dirty="0">
                <a:solidFill>
                  <a:srgbClr val="4B4949"/>
                </a:solidFill>
                <a:latin typeface="Arial" panose="020B0604020202020204" pitchFamily="34" charset="0"/>
              </a:rPr>
              <a:t>Science</a:t>
            </a:r>
          </a:p>
          <a:p>
            <a:pPr>
              <a:buFont typeface="+mj-lt"/>
              <a:buAutoNum type="arabicPeriod"/>
            </a:pPr>
            <a:r>
              <a:rPr lang="en-US" sz="1700" dirty="0">
                <a:solidFill>
                  <a:srgbClr val="4B4949"/>
                </a:solidFill>
                <a:latin typeface="Arial" panose="020B0604020202020204" pitchFamily="34" charset="0"/>
              </a:rPr>
              <a:t>Publishing</a:t>
            </a:r>
          </a:p>
          <a:p>
            <a:pPr>
              <a:buFont typeface="+mj-lt"/>
              <a:buAutoNum type="arabicPeriod"/>
            </a:pPr>
            <a:r>
              <a:rPr lang="en-US" sz="1700" dirty="0">
                <a:solidFill>
                  <a:srgbClr val="4B4949"/>
                </a:solidFill>
                <a:latin typeface="Arial" panose="020B0604020202020204" pitchFamily="34" charset="0"/>
              </a:rPr>
              <a:t>Arts and Entertainment</a:t>
            </a:r>
          </a:p>
          <a:p>
            <a:pPr>
              <a:buFont typeface="+mj-lt"/>
              <a:buAutoNum type="arabicPeriod"/>
            </a:pPr>
            <a:r>
              <a:rPr lang="en-US" sz="1700" dirty="0" smtClean="0">
                <a:solidFill>
                  <a:srgbClr val="4B4949"/>
                </a:solidFill>
                <a:latin typeface="Arial" panose="020B0604020202020204" pitchFamily="34" charset="0"/>
              </a:rPr>
              <a:t>Communication</a:t>
            </a:r>
            <a:endParaRPr lang="en-US" sz="1700" dirty="0">
              <a:solidFill>
                <a:srgbClr val="4B4949"/>
              </a:solidFill>
              <a:latin typeface="Arial" panose="020B0604020202020204" pitchFamily="34" charset="0"/>
            </a:endParaRPr>
          </a:p>
          <a:p>
            <a:pPr>
              <a:buFont typeface="+mj-lt"/>
              <a:buAutoNum type="arabicPeriod"/>
            </a:pPr>
            <a:r>
              <a:rPr lang="en-US" sz="1700" dirty="0">
                <a:solidFill>
                  <a:srgbClr val="4B4949"/>
                </a:solidFill>
                <a:latin typeface="Arial" panose="020B0604020202020204" pitchFamily="34" charset="0"/>
              </a:rPr>
              <a:t>Banking and Finance</a:t>
            </a:r>
          </a:p>
          <a:p>
            <a:pPr>
              <a:buFont typeface="+mj-lt"/>
              <a:buAutoNum type="arabicPeriod"/>
            </a:pPr>
            <a:r>
              <a:rPr lang="en-US" sz="1700" dirty="0">
                <a:solidFill>
                  <a:srgbClr val="4B4949"/>
                </a:solidFill>
                <a:latin typeface="Arial" panose="020B0604020202020204" pitchFamily="34" charset="0"/>
              </a:rPr>
              <a:t>Transport</a:t>
            </a:r>
          </a:p>
          <a:p>
            <a:pPr>
              <a:buFont typeface="+mj-lt"/>
              <a:buAutoNum type="arabicPeriod"/>
            </a:pPr>
            <a:r>
              <a:rPr lang="en-US" sz="1700" dirty="0">
                <a:solidFill>
                  <a:srgbClr val="4B4949"/>
                </a:solidFill>
                <a:latin typeface="Arial" panose="020B0604020202020204" pitchFamily="34" charset="0"/>
              </a:rPr>
              <a:t>Navigation</a:t>
            </a:r>
          </a:p>
          <a:p>
            <a:pPr>
              <a:buFont typeface="+mj-lt"/>
              <a:buAutoNum type="arabicPeriod"/>
            </a:pPr>
            <a:r>
              <a:rPr lang="en-US" sz="1700" dirty="0">
                <a:solidFill>
                  <a:srgbClr val="4B4949"/>
                </a:solidFill>
                <a:latin typeface="Arial" panose="020B0604020202020204" pitchFamily="34" charset="0"/>
              </a:rPr>
              <a:t>Working From Home</a:t>
            </a:r>
          </a:p>
          <a:p>
            <a:pPr>
              <a:buFont typeface="+mj-lt"/>
              <a:buAutoNum type="arabicPeriod"/>
            </a:pPr>
            <a:r>
              <a:rPr lang="en-US" sz="1700" dirty="0">
                <a:solidFill>
                  <a:srgbClr val="4B4949"/>
                </a:solidFill>
                <a:latin typeface="Arial" panose="020B0604020202020204" pitchFamily="34" charset="0"/>
              </a:rPr>
              <a:t>Military</a:t>
            </a:r>
          </a:p>
          <a:p>
            <a:pPr>
              <a:buFont typeface="+mj-lt"/>
              <a:buAutoNum type="arabicPeriod"/>
            </a:pPr>
            <a:r>
              <a:rPr lang="en-US" sz="1700" dirty="0">
                <a:solidFill>
                  <a:srgbClr val="4B4949"/>
                </a:solidFill>
                <a:latin typeface="Arial" panose="020B0604020202020204" pitchFamily="34" charset="0"/>
              </a:rPr>
              <a:t>Social</a:t>
            </a:r>
          </a:p>
          <a:p>
            <a:pPr>
              <a:buFont typeface="+mj-lt"/>
              <a:buAutoNum type="arabicPeriod"/>
            </a:pPr>
            <a:r>
              <a:rPr lang="en-US" sz="1700" dirty="0">
                <a:solidFill>
                  <a:srgbClr val="4B4949"/>
                </a:solidFill>
                <a:latin typeface="Arial" panose="020B0604020202020204" pitchFamily="34" charset="0"/>
              </a:rPr>
              <a:t>Booking Vacations</a:t>
            </a:r>
          </a:p>
          <a:p>
            <a:pPr>
              <a:buFont typeface="+mj-lt"/>
              <a:buAutoNum type="arabicPeriod"/>
            </a:pPr>
            <a:r>
              <a:rPr lang="en-US" sz="1700" dirty="0">
                <a:solidFill>
                  <a:srgbClr val="4B4949"/>
                </a:solidFill>
                <a:latin typeface="Arial" panose="020B0604020202020204" pitchFamily="34" charset="0"/>
              </a:rPr>
              <a:t>Security and Surveillance</a:t>
            </a:r>
          </a:p>
          <a:p>
            <a:pPr>
              <a:buFont typeface="+mj-lt"/>
              <a:buAutoNum type="arabicPeriod"/>
            </a:pPr>
            <a:r>
              <a:rPr lang="en-US" sz="1700" dirty="0">
                <a:solidFill>
                  <a:srgbClr val="4B4949"/>
                </a:solidFill>
                <a:latin typeface="Arial" panose="020B0604020202020204" pitchFamily="34" charset="0"/>
              </a:rPr>
              <a:t>Weather Forecasting</a:t>
            </a:r>
          </a:p>
          <a:p>
            <a:pPr>
              <a:buFont typeface="+mj-lt"/>
              <a:buAutoNum type="arabicPeriod"/>
            </a:pPr>
            <a:r>
              <a:rPr lang="en-US" sz="1700" dirty="0">
                <a:solidFill>
                  <a:srgbClr val="4B4949"/>
                </a:solidFill>
                <a:latin typeface="Arial" panose="020B0604020202020204" pitchFamily="34" charset="0"/>
              </a:rPr>
              <a:t>Robotics</a:t>
            </a:r>
            <a:endParaRPr lang="en-US" sz="1700" b="0" i="0" dirty="0">
              <a:solidFill>
                <a:srgbClr val="4B4949"/>
              </a:solidFill>
              <a:effectLst/>
              <a:latin typeface="Arial" panose="020B0604020202020204" pitchFamily="34" charset="0"/>
            </a:endParaRPr>
          </a:p>
        </p:txBody>
      </p:sp>
      <p:sp>
        <p:nvSpPr>
          <p:cNvPr id="2" name="Rectangle 1"/>
          <p:cNvSpPr>
            <a:spLocks noChangeArrowheads="1"/>
          </p:cNvSpPr>
          <p:nvPr/>
        </p:nvSpPr>
        <p:spPr bwMode="auto">
          <a:xfrm>
            <a:off x="4800600" y="1541653"/>
            <a:ext cx="3073400" cy="520656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व्यापार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शिक्षा </a:t>
            </a:r>
            <a:endParaRPr lang="en-IN" sz="1700" dirty="0">
              <a:solidFill>
                <a:srgbClr val="222222"/>
              </a:solidFill>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स्वास्थ्य देखभाल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खुदरा और व्यापार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सरकार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विपणन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विज्ञान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प्रकाशन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कला और मनोरंजन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संचार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बैंकिंग व वित्त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ट्रांसपोर्ट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पथ प्रदर्शन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घर से काम करना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सैन्य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सामाजिक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बुकिंग की छुट्टियां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सुरक्षा और निगरानी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मौसम की भविष्यवाणी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रोबोटिक</a:t>
            </a:r>
            <a:r>
              <a:rPr kumimoji="0" lang="hi-IN" sz="1700" b="0" i="0" u="none" strike="noStrike" cap="none" normalizeH="0" baseline="0" dirty="0" smtClean="0">
                <a:ln>
                  <a:noFill/>
                </a:ln>
                <a:solidFill>
                  <a:schemeClr val="tx1"/>
                </a:solidFill>
                <a:effectLst/>
                <a:cs typeface="Mangal"/>
              </a:rPr>
              <a:t> </a:t>
            </a: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750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718" y="-200716"/>
            <a:ext cx="8153400" cy="1644203"/>
          </a:xfrm>
        </p:spPr>
        <p:txBody>
          <a:bodyPr>
            <a:normAutofit fontScale="90000"/>
          </a:bodyPr>
          <a:lstStyle/>
          <a:p>
            <a:r>
              <a:rPr lang="en-IN" dirty="0" smtClean="0"/>
              <a:t/>
            </a:r>
            <a:br>
              <a:rPr lang="en-IN" dirty="0" smtClean="0"/>
            </a:br>
            <a:r>
              <a:rPr lang="en-IN" b="1" dirty="0" smtClean="0"/>
              <a:t>Hardware</a:t>
            </a:r>
            <a:r>
              <a:rPr lang="en-IN" dirty="0"/>
              <a:t/>
            </a:r>
            <a:br>
              <a:rPr lang="en-IN" dirty="0"/>
            </a:br>
            <a:endParaRPr lang="en-IN" dirty="0"/>
          </a:p>
        </p:txBody>
      </p:sp>
      <p:sp>
        <p:nvSpPr>
          <p:cNvPr id="3" name="Content Placeholder 2"/>
          <p:cNvSpPr>
            <a:spLocks noGrp="1"/>
          </p:cNvSpPr>
          <p:nvPr>
            <p:ph sz="quarter" idx="1"/>
          </p:nvPr>
        </p:nvSpPr>
        <p:spPr>
          <a:xfrm>
            <a:off x="610718" y="2201442"/>
            <a:ext cx="8531352" cy="4495800"/>
          </a:xfrm>
        </p:spPr>
        <p:txBody>
          <a:bodyPr>
            <a:normAutofit/>
          </a:bodyPr>
          <a:lstStyle/>
          <a:p>
            <a:pPr marL="0" lvl="0" indent="0" algn="just">
              <a:buNone/>
            </a:pPr>
            <a:r>
              <a:rPr lang="en-US" sz="2400" dirty="0"/>
              <a:t>Quite simply, </a:t>
            </a:r>
            <a:r>
              <a:rPr lang="en-US" sz="2400" b="1" dirty="0"/>
              <a:t>computer hardware</a:t>
            </a:r>
            <a:r>
              <a:rPr lang="en-US" sz="2400" dirty="0"/>
              <a:t> is the physical components that a </a:t>
            </a:r>
            <a:r>
              <a:rPr lang="en-US" sz="2400" b="1" dirty="0"/>
              <a:t>computer</a:t>
            </a:r>
            <a:r>
              <a:rPr lang="en-US" sz="2400" dirty="0"/>
              <a:t> system requires to function. It encompasses everything with a circuit board that operates within a </a:t>
            </a:r>
            <a:r>
              <a:rPr lang="en-US" sz="2400" b="1" dirty="0"/>
              <a:t>PC</a:t>
            </a:r>
            <a:r>
              <a:rPr lang="en-US" sz="2400" dirty="0"/>
              <a:t> or laptop; including the motherboard, graphics card, CPU (Central Processing Unit), ventilation fans, webcam, power supply, and so on.</a:t>
            </a:r>
            <a:endParaRPr lang="en-IN" sz="2400" dirty="0"/>
          </a:p>
        </p:txBody>
      </p:sp>
      <p:sp>
        <p:nvSpPr>
          <p:cNvPr id="4" name="Rectangle 3"/>
          <p:cNvSpPr/>
          <p:nvPr/>
        </p:nvSpPr>
        <p:spPr>
          <a:xfrm>
            <a:off x="610718" y="1535011"/>
            <a:ext cx="4074770" cy="646331"/>
          </a:xfrm>
          <a:prstGeom prst="rect">
            <a:avLst/>
          </a:prstGeom>
        </p:spPr>
        <p:txBody>
          <a:bodyPr wrap="none">
            <a:spAutoFit/>
          </a:bodyPr>
          <a:lstStyle/>
          <a:p>
            <a:r>
              <a:rPr lang="en-US" sz="3600" b="1" dirty="0" smtClean="0"/>
              <a:t>Computer Hardware</a:t>
            </a:r>
            <a:endParaRPr lang="en-IN" sz="3600" dirty="0"/>
          </a:p>
        </p:txBody>
      </p:sp>
      <p:pic>
        <p:nvPicPr>
          <p:cNvPr id="4098" name="Picture 2" descr="The Six Basic Components That A Computer Needs To Function - PLATAFOR"/>
          <p:cNvPicPr>
            <a:picLocks noChangeAspect="1" noChangeArrowheads="1"/>
          </p:cNvPicPr>
          <p:nvPr/>
        </p:nvPicPr>
        <p:blipFill rotWithShape="1">
          <a:blip r:embed="rId2">
            <a:extLst>
              <a:ext uri="{28A0092B-C50C-407E-A947-70E740481C1C}">
                <a14:useLocalDpi xmlns:a14="http://schemas.microsoft.com/office/drawing/2010/main" val="0"/>
              </a:ext>
            </a:extLst>
          </a:blip>
          <a:srcRect t="23774"/>
          <a:stretch/>
        </p:blipFill>
        <p:spPr bwMode="auto">
          <a:xfrm>
            <a:off x="2165529" y="4275855"/>
            <a:ext cx="4764858" cy="242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15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883538"/>
            <a:ext cx="8153400" cy="4495800"/>
          </a:xfrm>
        </p:spPr>
        <p:txBody>
          <a:bodyPr/>
          <a:lstStyle/>
          <a:p>
            <a:pPr lvl="0" algn="just">
              <a:lnSpc>
                <a:spcPct val="250000"/>
              </a:lnSpc>
            </a:pPr>
            <a:r>
              <a:rPr lang="en-IN" sz="3200" b="1" dirty="0" smtClean="0"/>
              <a:t>Central Processing Unit (CPU)</a:t>
            </a:r>
          </a:p>
          <a:p>
            <a:pPr lvl="0" algn="just">
              <a:lnSpc>
                <a:spcPct val="250000"/>
              </a:lnSpc>
            </a:pPr>
            <a:r>
              <a:rPr lang="en-IN" sz="3200" b="1" dirty="0" smtClean="0"/>
              <a:t>Input Device </a:t>
            </a:r>
          </a:p>
          <a:p>
            <a:pPr lvl="0" algn="just">
              <a:lnSpc>
                <a:spcPct val="250000"/>
              </a:lnSpc>
            </a:pPr>
            <a:r>
              <a:rPr lang="en-IN" sz="3200" b="1" dirty="0" smtClean="0"/>
              <a:t>Output Device </a:t>
            </a:r>
            <a:endParaRPr lang="en-IN" sz="3200" b="1" dirty="0"/>
          </a:p>
          <a:p>
            <a:pPr marL="0" indent="0">
              <a:buNone/>
            </a:pPr>
            <a:endParaRPr lang="en-IN" dirty="0"/>
          </a:p>
          <a:p>
            <a:endParaRPr lang="en-IN" dirty="0" smtClean="0"/>
          </a:p>
          <a:p>
            <a:endParaRPr lang="en-IN" dirty="0"/>
          </a:p>
        </p:txBody>
      </p:sp>
      <p:sp>
        <p:nvSpPr>
          <p:cNvPr id="4" name="Title 1"/>
          <p:cNvSpPr txBox="1">
            <a:spLocks/>
          </p:cNvSpPr>
          <p:nvPr/>
        </p:nvSpPr>
        <p:spPr>
          <a:xfrm>
            <a:off x="529837" y="-275818"/>
            <a:ext cx="8153400" cy="1644203"/>
          </a:xfrm>
          <a:prstGeom prst="rect">
            <a:avLst/>
          </a:prstGeom>
        </p:spPr>
        <p:txBody>
          <a:bodyPr vert="horz" anchor="ctr">
            <a:normAutofit fontScale="600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defTabSz="914400"/>
            <a:r>
              <a:rPr lang="en-IN" dirty="0" smtClean="0"/>
              <a:t/>
            </a:r>
            <a:br>
              <a:rPr lang="en-IN" dirty="0" smtClean="0"/>
            </a:br>
            <a:r>
              <a:rPr lang="en-IN" dirty="0" smtClean="0"/>
              <a:t/>
            </a:r>
            <a:br>
              <a:rPr lang="en-IN" dirty="0" smtClean="0"/>
            </a:br>
            <a:r>
              <a:rPr lang="en-IN" sz="5900" b="1" dirty="0" smtClean="0"/>
              <a:t>Basics of Hardware and Software </a:t>
            </a:r>
            <a:r>
              <a:rPr lang="en-IN" dirty="0" smtClean="0"/>
              <a:t/>
            </a:r>
            <a:br>
              <a:rPr lang="en-IN" dirty="0" smtClean="0"/>
            </a:br>
            <a:endParaRPr lang="en-IN" dirty="0"/>
          </a:p>
        </p:txBody>
      </p:sp>
    </p:spTree>
    <p:extLst>
      <p:ext uri="{BB962C8B-B14F-4D97-AF65-F5344CB8AC3E}">
        <p14:creationId xmlns:p14="http://schemas.microsoft.com/office/powerpoint/2010/main" val="379751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210" y="1604883"/>
            <a:ext cx="8419381" cy="4893647"/>
          </a:xfrm>
          <a:prstGeom prst="rect">
            <a:avLst/>
          </a:prstGeom>
        </p:spPr>
        <p:txBody>
          <a:bodyPr wrap="square">
            <a:spAutoFit/>
          </a:bodyPr>
          <a:lstStyle/>
          <a:p>
            <a:pPr algn="just"/>
            <a:r>
              <a:rPr lang="en-US" sz="2400" dirty="0">
                <a:solidFill>
                  <a:srgbClr val="292929"/>
                </a:solidFill>
                <a:latin typeface="+mj-lt"/>
              </a:rPr>
              <a:t>The first generation of the computer used vacuum tubes for the circuitry and the magnetic drums for the memory and taking up the big rooms. It was very expensive to operate and uses a great amount of electricity and produced a large amount of heat. The first generation of the computer relied on the machine language, the lowest level programming language which was understood by the computers to perform the various functions and operations. It can solve the one problem at a time can’t do the multitasking work. The input was based on the punched cards and the paper tape and the output was displayed on the printouts. ENIAC and UNIVAC are examples of the first generation of the computer. The first commercial computer was UNIVAC which was delivered to the business client.</a:t>
            </a:r>
            <a:endParaRPr lang="en-IN" sz="2400" dirty="0">
              <a:latin typeface="+mj-lt"/>
            </a:endParaRPr>
          </a:p>
        </p:txBody>
      </p:sp>
      <p:sp>
        <p:nvSpPr>
          <p:cNvPr id="5" name="Rectangle 4"/>
          <p:cNvSpPr/>
          <p:nvPr/>
        </p:nvSpPr>
        <p:spPr>
          <a:xfrm>
            <a:off x="526209" y="547301"/>
            <a:ext cx="8419381" cy="369332"/>
          </a:xfrm>
          <a:prstGeom prst="rect">
            <a:avLst/>
          </a:prstGeom>
        </p:spPr>
        <p:txBody>
          <a:bodyPr wrap="square">
            <a:spAutoFit/>
          </a:bodyPr>
          <a:lstStyle/>
          <a:p>
            <a:r>
              <a:rPr lang="en-US" b="1" dirty="0">
                <a:solidFill>
                  <a:srgbClr val="292929"/>
                </a:solidFill>
                <a:latin typeface="medium-content-sans-serif-font"/>
              </a:rPr>
              <a:t>First Generation Of Computer: Vacuum Tubes (1940–1956)</a:t>
            </a:r>
          </a:p>
        </p:txBody>
      </p:sp>
    </p:spTree>
    <p:extLst>
      <p:ext uri="{BB962C8B-B14F-4D97-AF65-F5344CB8AC3E}">
        <p14:creationId xmlns:p14="http://schemas.microsoft.com/office/powerpoint/2010/main" val="22431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Vacuum Tube</a:t>
            </a:r>
            <a:endParaRPr lang="en-US" dirty="0"/>
          </a:p>
        </p:txBody>
      </p:sp>
      <p:pic>
        <p:nvPicPr>
          <p:cNvPr id="4" name="Content Placeholder 3"/>
          <p:cNvPicPr>
            <a:picLocks noGrp="1" noChangeAspect="1"/>
          </p:cNvPicPr>
          <p:nvPr>
            <p:ph sz="quarter" idx="1"/>
          </p:nvPr>
        </p:nvPicPr>
        <p:blipFill rotWithShape="1">
          <a:blip r:embed="rId2"/>
          <a:srcRect l="21617" t="24843" r="41337" b="33123"/>
          <a:stretch/>
        </p:blipFill>
        <p:spPr>
          <a:xfrm>
            <a:off x="775062" y="1666590"/>
            <a:ext cx="7271657" cy="4641028"/>
          </a:xfrm>
          <a:prstGeom prst="rect">
            <a:avLst/>
          </a:prstGeom>
        </p:spPr>
      </p:pic>
    </p:spTree>
    <p:extLst>
      <p:ext uri="{BB962C8B-B14F-4D97-AF65-F5344CB8AC3E}">
        <p14:creationId xmlns:p14="http://schemas.microsoft.com/office/powerpoint/2010/main" val="399859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solidFill>
                  <a:srgbClr val="292929"/>
                </a:solidFill>
                <a:latin typeface="medium-content-sans-serif-font"/>
              </a:rPr>
              <a:t>First Generation Of Computer: Vacuum Tubes (1940–1956)</a:t>
            </a:r>
            <a:r>
              <a:rPr lang="en-US" b="1" dirty="0">
                <a:solidFill>
                  <a:srgbClr val="292929"/>
                </a:solidFill>
                <a:latin typeface="medium-content-sans-serif-font"/>
              </a:rPr>
              <a:t/>
            </a:r>
            <a:br>
              <a:rPr lang="en-US" b="1" dirty="0">
                <a:solidFill>
                  <a:srgbClr val="292929"/>
                </a:solidFill>
                <a:latin typeface="medium-content-sans-serif-font"/>
              </a:rPr>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first general-purpose programmable electronic computer was the ENIAC (Electronic Numerical Integrator and Computer), built </a:t>
            </a:r>
            <a:r>
              <a:rPr lang="en-US" dirty="0" err="1"/>
              <a:t>by”J</a:t>
            </a:r>
            <a:r>
              <a:rPr lang="en-US" dirty="0"/>
              <a:t> </a:t>
            </a:r>
            <a:r>
              <a:rPr lang="en-US" dirty="0" err="1"/>
              <a:t>Presper</a:t>
            </a:r>
            <a:r>
              <a:rPr lang="en-US" dirty="0"/>
              <a:t> Eckert and John V </a:t>
            </a:r>
            <a:r>
              <a:rPr lang="en-US" dirty="0" err="1"/>
              <a:t>Mauchly</a:t>
            </a:r>
            <a:r>
              <a:rPr lang="en-US" dirty="0"/>
              <a:t> at the University of Pennsylvania. The ENIAC was 30-50 feet long, 30 tons weighted, contained 18000 vacuum tubes, 70000 registers, and 10000 capacitors, and it required 150000 watts of electricity, which makes it very expensive.</a:t>
            </a:r>
          </a:p>
          <a:p>
            <a:r>
              <a:rPr lang="en-US" dirty="0"/>
              <a:t>Later, </a:t>
            </a:r>
            <a:r>
              <a:rPr lang="en-US" dirty="0" err="1"/>
              <a:t>Ekart</a:t>
            </a:r>
            <a:r>
              <a:rPr lang="en-US" dirty="0"/>
              <a:t> and </a:t>
            </a:r>
            <a:r>
              <a:rPr lang="en-US" dirty="0" err="1"/>
              <a:t>Mauchly</a:t>
            </a:r>
            <a:r>
              <a:rPr lang="en-US" dirty="0"/>
              <a:t> developed the first commercially successful computer name UNIVAC(</a:t>
            </a:r>
            <a:r>
              <a:rPr lang="en-US" dirty="0" err="1"/>
              <a:t>Univeral</a:t>
            </a:r>
            <a:r>
              <a:rPr lang="en-US" dirty="0"/>
              <a:t> Automatic Computer) in 1952.</a:t>
            </a:r>
          </a:p>
          <a:p>
            <a:endParaRPr lang="en-US" dirty="0"/>
          </a:p>
        </p:txBody>
      </p:sp>
    </p:spTree>
    <p:extLst>
      <p:ext uri="{BB962C8B-B14F-4D97-AF65-F5344CB8AC3E}">
        <p14:creationId xmlns:p14="http://schemas.microsoft.com/office/powerpoint/2010/main" val="29879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6209" y="547301"/>
            <a:ext cx="8419381" cy="369332"/>
          </a:xfrm>
          <a:prstGeom prst="rect">
            <a:avLst/>
          </a:prstGeom>
        </p:spPr>
        <p:txBody>
          <a:bodyPr wrap="square">
            <a:spAutoFit/>
          </a:bodyPr>
          <a:lstStyle/>
          <a:p>
            <a:r>
              <a:rPr lang="en-US" b="1" dirty="0">
                <a:solidFill>
                  <a:srgbClr val="292929"/>
                </a:solidFill>
                <a:latin typeface="medium-content-sans-serif-font"/>
              </a:rPr>
              <a:t>First Generation Of Computer: Vacuum Tubes (1940–1956)</a:t>
            </a:r>
          </a:p>
        </p:txBody>
      </p:sp>
      <p:sp>
        <p:nvSpPr>
          <p:cNvPr id="6" name="Rectangle 1"/>
          <p:cNvSpPr>
            <a:spLocks noChangeArrowheads="1"/>
          </p:cNvSpPr>
          <p:nvPr/>
        </p:nvSpPr>
        <p:spPr bwMode="auto">
          <a:xfrm>
            <a:off x="716708" y="1620678"/>
            <a:ext cx="8228881" cy="496034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dirty="0" smtClean="0">
                <a:ln>
                  <a:noFill/>
                </a:ln>
                <a:solidFill>
                  <a:srgbClr val="222222"/>
                </a:solidFill>
                <a:effectLst/>
                <a:latin typeface="inherit"/>
                <a:cs typeface="Mangal"/>
              </a:rPr>
              <a:t>कंप्यूटर की पहली पीढ़ी ने सर्किटरी और चुंबकीय ड्रम के लिए मेमोरी और बड़े कमरों को लेने के लिए वैक्यूम ट्यूब का इस्तेमाल किया। यह बड़ी मात्रा में बिजली का संचालन और उपयोग करने के लिए बहुत महंगा था और बड़ी मात्रा में गर्मी का उत्पादन किया। कंप्यूटर की पहली पीढ़ी मशीन भाषा पर भरोसा करती है, निम्नतम स्तर की प्रोग्रामिंग भाषा जिसे कंप्यूटर द्वारा विभिन्न कार्यों और संचालन को समझने के लिए समझा जाता था। यह एक समय में एक समस्या को हल कर सकता है। यह मल्टीटास्किंग कार्य नहीं कर सकता है। इनपुट छिद्रित कार्ड और पेपर टेप पर आधारित था और आउटपुट प्रिंटआउट पर प्रदर्शित किया गया था। ENIAC और UNIVAC कंप्यूटर की पहली पीढ़ी के उदाहरण हैं। पहला व्यावसायिक कंप्यूटर UNIVAC था जिसे व्यावसायिक ग्राहक तक पहुंचाया गया था।</a:t>
            </a:r>
            <a:r>
              <a:rPr kumimoji="0" lang="hi-IN" sz="600" b="0" i="0" u="none" strike="noStrike" cap="none" normalizeH="0" baseline="0" dirty="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95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584" y="1586048"/>
            <a:ext cx="8497019" cy="4462760"/>
          </a:xfrm>
          <a:prstGeom prst="rect">
            <a:avLst/>
          </a:prstGeom>
        </p:spPr>
        <p:txBody>
          <a:bodyPr wrap="square">
            <a:spAutoFit/>
          </a:bodyPr>
          <a:lstStyle/>
          <a:p>
            <a:r>
              <a:rPr lang="en-US" sz="2000" b="1" dirty="0">
                <a:solidFill>
                  <a:srgbClr val="292929"/>
                </a:solidFill>
                <a:latin typeface="medium-content-sans-serif-font"/>
              </a:rPr>
              <a:t>Advantages Of The First Generation Of The </a:t>
            </a:r>
            <a:r>
              <a:rPr lang="en-US" sz="2000" b="1" dirty="0" smtClean="0">
                <a:solidFill>
                  <a:srgbClr val="292929"/>
                </a:solidFill>
                <a:latin typeface="medium-content-sans-serif-font"/>
              </a:rPr>
              <a:t>Computer</a:t>
            </a:r>
          </a:p>
          <a:p>
            <a:pPr marL="342900" indent="-342900">
              <a:buFont typeface="Arial" panose="020B0604020202020204" pitchFamily="34" charset="0"/>
              <a:buChar char="•"/>
            </a:pPr>
            <a:r>
              <a:rPr lang="en-US" sz="2000" dirty="0" smtClean="0"/>
              <a:t>These </a:t>
            </a:r>
            <a:r>
              <a:rPr lang="en-US" sz="2000" dirty="0"/>
              <a:t>computers were designed by using vacuum tubes.</a:t>
            </a:r>
          </a:p>
          <a:p>
            <a:pPr marL="342900" indent="-342900">
              <a:buFont typeface="Arial" panose="020B0604020202020204" pitchFamily="34" charset="0"/>
              <a:buChar char="•"/>
            </a:pPr>
            <a:r>
              <a:rPr lang="en-US" sz="2000" dirty="0"/>
              <a:t>These generations’ computers were simple architecture.</a:t>
            </a:r>
          </a:p>
          <a:p>
            <a:pPr marL="342900" indent="-342900">
              <a:buFont typeface="Arial" panose="020B0604020202020204" pitchFamily="34" charset="0"/>
              <a:buChar char="•"/>
            </a:pPr>
            <a:r>
              <a:rPr lang="en-US" sz="2000" dirty="0"/>
              <a:t>These computers calculate data in a millisecond.</a:t>
            </a:r>
          </a:p>
          <a:p>
            <a:pPr marL="342900" indent="-342900">
              <a:buFont typeface="Arial" panose="020B0604020202020204" pitchFamily="34" charset="0"/>
              <a:buChar char="•"/>
            </a:pPr>
            <a:r>
              <a:rPr lang="en-US" sz="2000" dirty="0"/>
              <a:t>This computer is used for scientific purposes</a:t>
            </a:r>
          </a:p>
          <a:p>
            <a:r>
              <a:rPr lang="en-US" sz="2000" b="1" dirty="0" smtClean="0">
                <a:solidFill>
                  <a:srgbClr val="292929"/>
                </a:solidFill>
                <a:latin typeface="medium-content-sans-serif-font"/>
              </a:rPr>
              <a:t>Disadvantages </a:t>
            </a:r>
            <a:r>
              <a:rPr lang="en-US" sz="2000" b="1" dirty="0">
                <a:solidFill>
                  <a:srgbClr val="292929"/>
                </a:solidFill>
                <a:latin typeface="medium-content-sans-serif-font"/>
              </a:rPr>
              <a:t>Of The First Generation Of The </a:t>
            </a:r>
            <a:r>
              <a:rPr lang="en-US" sz="2000" b="1" dirty="0" smtClean="0">
                <a:solidFill>
                  <a:srgbClr val="292929"/>
                </a:solidFill>
                <a:latin typeface="medium-content-sans-serif-font"/>
              </a:rPr>
              <a:t>Computer</a:t>
            </a:r>
          </a:p>
          <a:p>
            <a:pPr marL="342900" indent="-342900">
              <a:buFont typeface="Arial" panose="020B0604020202020204" pitchFamily="34" charset="0"/>
              <a:buChar char="•"/>
            </a:pPr>
            <a:r>
              <a:rPr lang="en-US" sz="2000" dirty="0" smtClean="0"/>
              <a:t>The </a:t>
            </a:r>
            <a:r>
              <a:rPr lang="en-US" sz="2000" dirty="0"/>
              <a:t>computer was very costly.</a:t>
            </a:r>
          </a:p>
          <a:p>
            <a:pPr marL="342900" indent="-342900">
              <a:buFont typeface="Arial" panose="020B0604020202020204" pitchFamily="34" charset="0"/>
              <a:buChar char="•"/>
            </a:pPr>
            <a:r>
              <a:rPr lang="en-US" sz="2000" dirty="0"/>
              <a:t>Very large in size.</a:t>
            </a:r>
          </a:p>
          <a:p>
            <a:pPr marL="342900" indent="-342900">
              <a:buFont typeface="Arial" panose="020B0604020202020204" pitchFamily="34" charset="0"/>
              <a:buChar char="•"/>
            </a:pPr>
            <a:r>
              <a:rPr lang="en-US" sz="2000" dirty="0"/>
              <a:t>It takes up a lot of space and electricity</a:t>
            </a:r>
          </a:p>
          <a:p>
            <a:pPr marL="342900" indent="-342900">
              <a:buFont typeface="Arial" panose="020B0604020202020204" pitchFamily="34" charset="0"/>
              <a:buChar char="•"/>
            </a:pPr>
            <a:r>
              <a:rPr lang="en-US" sz="2000" dirty="0" smtClean="0"/>
              <a:t>It </a:t>
            </a:r>
            <a:r>
              <a:rPr lang="en-US" sz="2000" dirty="0"/>
              <a:t>is used for commercial purposes.</a:t>
            </a:r>
          </a:p>
          <a:p>
            <a:pPr marL="342900" indent="-342900">
              <a:buFont typeface="Arial" panose="020B0604020202020204" pitchFamily="34" charset="0"/>
              <a:buChar char="•"/>
            </a:pPr>
            <a:r>
              <a:rPr lang="en-US" sz="2000" dirty="0"/>
              <a:t>It is very expensive.</a:t>
            </a:r>
          </a:p>
          <a:p>
            <a:pPr marL="342900" indent="-342900">
              <a:buFont typeface="Arial" panose="020B0604020202020204" pitchFamily="34" charset="0"/>
              <a:buChar char="•"/>
            </a:pPr>
            <a:r>
              <a:rPr lang="en-US" sz="2000" dirty="0"/>
              <a:t>These computers heat a lot.</a:t>
            </a:r>
          </a:p>
          <a:p>
            <a:pPr marL="342900" indent="-342900">
              <a:buFont typeface="Arial" panose="020B0604020202020204" pitchFamily="34" charset="0"/>
              <a:buChar char="•"/>
            </a:pPr>
            <a:r>
              <a:rPr lang="en-US" sz="2000" dirty="0"/>
              <a:t>Cooling is needed to operate these computers because it heats up very quickly</a:t>
            </a:r>
            <a:r>
              <a:rPr lang="en-US" sz="2400" dirty="0"/>
              <a:t>.</a:t>
            </a:r>
          </a:p>
        </p:txBody>
      </p:sp>
      <p:sp>
        <p:nvSpPr>
          <p:cNvPr id="5" name="Rectangle 4"/>
          <p:cNvSpPr/>
          <p:nvPr/>
        </p:nvSpPr>
        <p:spPr>
          <a:xfrm>
            <a:off x="526209" y="547301"/>
            <a:ext cx="8419381" cy="369332"/>
          </a:xfrm>
          <a:prstGeom prst="rect">
            <a:avLst/>
          </a:prstGeom>
        </p:spPr>
        <p:txBody>
          <a:bodyPr wrap="square">
            <a:spAutoFit/>
          </a:bodyPr>
          <a:lstStyle/>
          <a:p>
            <a:r>
              <a:rPr lang="en-US" b="1" dirty="0">
                <a:solidFill>
                  <a:srgbClr val="292929"/>
                </a:solidFill>
                <a:latin typeface="medium-content-sans-serif-font"/>
              </a:rPr>
              <a:t>First Generation Of Computer: Vacuum Tubes (1940–1956)</a:t>
            </a:r>
          </a:p>
        </p:txBody>
      </p:sp>
    </p:spTree>
    <p:extLst>
      <p:ext uri="{BB962C8B-B14F-4D97-AF65-F5344CB8AC3E}">
        <p14:creationId xmlns:p14="http://schemas.microsoft.com/office/powerpoint/2010/main" val="344057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9" y="512796"/>
            <a:ext cx="8453887" cy="369332"/>
          </a:xfrm>
          <a:prstGeom prst="rect">
            <a:avLst/>
          </a:prstGeom>
        </p:spPr>
        <p:txBody>
          <a:bodyPr wrap="square">
            <a:spAutoFit/>
          </a:bodyPr>
          <a:lstStyle/>
          <a:p>
            <a:r>
              <a:rPr lang="en-US" b="1" dirty="0">
                <a:solidFill>
                  <a:srgbClr val="292929"/>
                </a:solidFill>
                <a:latin typeface="medium-content-sans-serif-font"/>
              </a:rPr>
              <a:t>Second Generation Of Computer: Transistors (1956–1963)</a:t>
            </a:r>
            <a:endParaRPr lang="en-US" b="1" i="0" dirty="0">
              <a:solidFill>
                <a:srgbClr val="292929"/>
              </a:solidFill>
              <a:effectLst/>
              <a:latin typeface="medium-content-sans-serif-font"/>
            </a:endParaRPr>
          </a:p>
        </p:txBody>
      </p:sp>
      <p:pic>
        <p:nvPicPr>
          <p:cNvPr id="307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093" y="1698742"/>
            <a:ext cx="2737758" cy="17672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057" y="1697824"/>
            <a:ext cx="6068684" cy="4278094"/>
          </a:xfrm>
          <a:prstGeom prst="rect">
            <a:avLst/>
          </a:prstGeom>
        </p:spPr>
        <p:txBody>
          <a:bodyPr wrap="square">
            <a:spAutoFit/>
          </a:bodyPr>
          <a:lstStyle/>
          <a:p>
            <a:pPr algn="just"/>
            <a:r>
              <a:rPr lang="en-US" sz="1600" dirty="0" smtClean="0">
                <a:solidFill>
                  <a:srgbClr val="292929"/>
                </a:solidFill>
                <a:latin typeface="medium-content-serif-font"/>
              </a:rPr>
              <a:t>Transistors were used in the second generation of the computer and transistors replaced the vacuum tubes. The first transistor was invented in 1947 but didn’t use in the computer till 1950. Transistors are superior to the vacuum tube because due to the transistors computer becomes smaller, cheaper and faster. It is very reliable than the first generation of the computer. Transistors were also produced the large amount of heat that subjected the computer to damage. But some improvement was shown that in the second generation of the computer. The input was based on the punched cards and paper tapes and outputs were displayed on the printouts which were the same as the first generation of computer. The second generation of computer moved to the symbolic or assembly language from the cryptic binary machine language. This language allowed the programmers to specify the input or instructions in words. High-level programming languages were also developed at the same time. The first computer of the second generation was developed for the atomic energy industry.</a:t>
            </a:r>
            <a:endParaRPr lang="en-IN" sz="1600" dirty="0"/>
          </a:p>
        </p:txBody>
      </p:sp>
      <p:sp>
        <p:nvSpPr>
          <p:cNvPr id="2" name="Rectangle 1"/>
          <p:cNvSpPr/>
          <p:nvPr/>
        </p:nvSpPr>
        <p:spPr>
          <a:xfrm>
            <a:off x="6363918" y="3349437"/>
            <a:ext cx="2721345" cy="2862322"/>
          </a:xfrm>
          <a:prstGeom prst="rect">
            <a:avLst/>
          </a:prstGeom>
        </p:spPr>
        <p:txBody>
          <a:bodyPr wrap="square">
            <a:spAutoFit/>
          </a:bodyPr>
          <a:lstStyle/>
          <a:p>
            <a:r>
              <a:rPr lang="en-US" dirty="0">
                <a:solidFill>
                  <a:srgbClr val="2D3748"/>
                </a:solidFill>
                <a:latin typeface="Noto Sans Buginese"/>
              </a:rPr>
              <a:t>A transistor is a semiconductor device used to amplify or switch electronic signals or opens or close a circuit. It is invented in bell labs, The transistors become the key ingredient of all digital circuits, including computers.</a:t>
            </a:r>
            <a:endParaRPr lang="en-US" dirty="0"/>
          </a:p>
        </p:txBody>
      </p:sp>
    </p:spTree>
    <p:extLst>
      <p:ext uri="{BB962C8B-B14F-4D97-AF65-F5344CB8AC3E}">
        <p14:creationId xmlns:p14="http://schemas.microsoft.com/office/powerpoint/2010/main" val="3298858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4151</TotalTime>
  <Words>2693</Words>
  <Application>Microsoft Office PowerPoint</Application>
  <PresentationFormat>On-screen Show (4:3)</PresentationFormat>
  <Paragraphs>201</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Arabic Typesetting</vt:lpstr>
      <vt:lpstr>Arial</vt:lpstr>
      <vt:lpstr>Calibri</vt:lpstr>
      <vt:lpstr>inherit</vt:lpstr>
      <vt:lpstr>Mangal</vt:lpstr>
      <vt:lpstr>medium-content-sans-serif-font</vt:lpstr>
      <vt:lpstr>medium-content-serif-font</vt:lpstr>
      <vt:lpstr>Noto Sans Buginese</vt:lpstr>
      <vt:lpstr>Times New Roman</vt:lpstr>
      <vt:lpstr>Trebuchet MS</vt:lpstr>
      <vt:lpstr>Tw Cen MT</vt:lpstr>
      <vt:lpstr>Wingdings</vt:lpstr>
      <vt:lpstr>Wingdings 2</vt:lpstr>
      <vt:lpstr>Median</vt:lpstr>
      <vt:lpstr>      </vt:lpstr>
      <vt:lpstr>  </vt:lpstr>
      <vt:lpstr>Generation of Computer</vt:lpstr>
      <vt:lpstr>PowerPoint Presentation</vt:lpstr>
      <vt:lpstr>Vacuum Tube</vt:lpstr>
      <vt:lpstr>First Generation Of Computer: Vacuum Tubes (1940–1956) </vt:lpstr>
      <vt:lpstr>PowerPoint Presentation</vt:lpstr>
      <vt:lpstr>PowerPoint Presentation</vt:lpstr>
      <vt:lpstr>PowerPoint Presentation</vt:lpstr>
      <vt:lpstr>PowerPoint Presentation</vt:lpstr>
      <vt:lpstr>Second Generation Of Computer: Transistors (1956–1963) </vt:lpstr>
      <vt:lpstr>PowerPoint Presentation</vt:lpstr>
      <vt:lpstr>PowerPoint Presentation</vt:lpstr>
      <vt:lpstr>Third Generation Of The Computer: Integrated Circuits (1964–1971)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Generation of computers</vt:lpstr>
      <vt:lpstr>Generation of computers</vt:lpstr>
      <vt:lpstr>On the basis of size, the computer can be of five types: </vt:lpstr>
      <vt:lpstr>2. Mainframe computer </vt:lpstr>
      <vt:lpstr>3. Miniframe or Minicomputer </vt:lpstr>
      <vt:lpstr>4. Workstation</vt:lpstr>
      <vt:lpstr>5. Microcomputer</vt:lpstr>
      <vt:lpstr>Basic Parts of Computer </vt:lpstr>
      <vt:lpstr>Basic Parts of Computer</vt:lpstr>
      <vt:lpstr>Basic Parts of Computer</vt:lpstr>
      <vt:lpstr>Central Processing Unit (CPU)</vt:lpstr>
      <vt:lpstr>Functions of Computer</vt:lpstr>
      <vt:lpstr>Uses of Computer</vt:lpstr>
      <vt:lpstr> Hardware </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Windows User</cp:lastModifiedBy>
  <cp:revision>599</cp:revision>
  <dcterms:created xsi:type="dcterms:W3CDTF">2012-06-13T19:20:26Z</dcterms:created>
  <dcterms:modified xsi:type="dcterms:W3CDTF">2023-05-03T03:50:49Z</dcterms:modified>
</cp:coreProperties>
</file>