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9"/>
  </p:notesMasterIdLst>
  <p:sldIdLst>
    <p:sldId id="488" r:id="rId2"/>
    <p:sldId id="869" r:id="rId3"/>
    <p:sldId id="865" r:id="rId4"/>
    <p:sldId id="866" r:id="rId5"/>
    <p:sldId id="867" r:id="rId6"/>
    <p:sldId id="868" r:id="rId7"/>
    <p:sldId id="718"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988" autoAdjust="0"/>
  </p:normalViewPr>
  <p:slideViewPr>
    <p:cSldViewPr snapToGrid="0" snapToObjects="1">
      <p:cViewPr varScale="1">
        <p:scale>
          <a:sx n="105" d="100"/>
          <a:sy n="105" d="100"/>
        </p:scale>
        <p:origin x="176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14B42B-45D6-4867-BAAC-3D635044A7ED}" type="datetimeFigureOut">
              <a:rPr lang="en-IN" smtClean="0"/>
              <a:pPr/>
              <a:t>09-11-2022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0D56B3-733C-46CB-B2B1-6A7610AF46B6}" type="slidenum">
              <a:rPr lang="en-IN" smtClean="0"/>
              <a:pPr/>
              <a:t>‹#›</a:t>
            </a:fld>
            <a:endParaRPr lang="en-IN"/>
          </a:p>
        </p:txBody>
      </p:sp>
    </p:spTree>
    <p:extLst>
      <p:ext uri="{BB962C8B-B14F-4D97-AF65-F5344CB8AC3E}">
        <p14:creationId xmlns:p14="http://schemas.microsoft.com/office/powerpoint/2010/main" val="346634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C0D56B3-733C-46CB-B2B1-6A7610AF46B6}" type="slidenum">
              <a:rPr lang="en-IN" smtClean="0"/>
              <a:pPr/>
              <a:t>1</a:t>
            </a:fld>
            <a:endParaRPr lang="en-IN"/>
          </a:p>
        </p:txBody>
      </p:sp>
    </p:spTree>
    <p:extLst>
      <p:ext uri="{BB962C8B-B14F-4D97-AF65-F5344CB8AC3E}">
        <p14:creationId xmlns:p14="http://schemas.microsoft.com/office/powerpoint/2010/main" val="1809492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06F527C0-E35F-7247-8D91-9A36BC653510}" type="datetimeFigureOut">
              <a:rPr lang="en-US" smtClean="0"/>
              <a:pPr/>
              <a:t>09-Nov-22</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9920A884-552D-AA47-AB99-368ACED1FCF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6F527C0-E35F-7247-8D91-9A36BC653510}" type="datetimeFigureOut">
              <a:rPr lang="en-US" smtClean="0"/>
              <a:pPr/>
              <a:t>09-Nov-22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20A884-552D-AA47-AB99-368ACED1FCF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06F527C0-E35F-7247-8D91-9A36BC653510}" type="datetimeFigureOut">
              <a:rPr lang="en-US" smtClean="0"/>
              <a:pPr/>
              <a:t>09-Nov-22</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9920A884-552D-AA47-AB99-368ACED1FCF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06F527C0-E35F-7247-8D91-9A36BC653510}" type="datetimeFigureOut">
              <a:rPr lang="en-US" smtClean="0"/>
              <a:pPr/>
              <a:t>09-Nov-22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9920A884-552D-AA47-AB99-368ACED1FCFF}"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06F527C0-E35F-7247-8D91-9A36BC653510}" type="datetimeFigureOut">
              <a:rPr lang="en-US" smtClean="0"/>
              <a:pPr/>
              <a:t>09-Nov-22</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9920A884-552D-AA47-AB99-368ACED1FCFF}"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06F527C0-E35F-7247-8D91-9A36BC653510}" type="datetimeFigureOut">
              <a:rPr lang="en-US" smtClean="0"/>
              <a:pPr/>
              <a:t>09-Nov-22</a:t>
            </a:fld>
            <a:endParaRPr lang="en-US"/>
          </a:p>
        </p:txBody>
      </p:sp>
      <p:sp>
        <p:nvSpPr>
          <p:cNvPr id="10" name="Slide Number Placeholder 9"/>
          <p:cNvSpPr>
            <a:spLocks noGrp="1"/>
          </p:cNvSpPr>
          <p:nvPr>
            <p:ph type="sldNum" sz="quarter" idx="16"/>
          </p:nvPr>
        </p:nvSpPr>
        <p:spPr/>
        <p:txBody>
          <a:bodyPr rtlCol="0"/>
          <a:lstStyle/>
          <a:p>
            <a:fld id="{9920A884-552D-AA47-AB99-368ACED1FCFF}"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06F527C0-E35F-7247-8D91-9A36BC653510}" type="datetimeFigureOut">
              <a:rPr lang="en-US" smtClean="0"/>
              <a:pPr/>
              <a:t>09-Nov-22</a:t>
            </a:fld>
            <a:endParaRPr lang="en-US"/>
          </a:p>
        </p:txBody>
      </p:sp>
      <p:sp>
        <p:nvSpPr>
          <p:cNvPr id="12" name="Slide Number Placeholder 11"/>
          <p:cNvSpPr>
            <a:spLocks noGrp="1"/>
          </p:cNvSpPr>
          <p:nvPr>
            <p:ph type="sldNum" sz="quarter" idx="16"/>
          </p:nvPr>
        </p:nvSpPr>
        <p:spPr/>
        <p:txBody>
          <a:bodyPr rtlCol="0"/>
          <a:lstStyle/>
          <a:p>
            <a:fld id="{9920A884-552D-AA47-AB99-368ACED1FCFF}"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06F527C0-E35F-7247-8D91-9A36BC653510}" type="datetimeFigureOut">
              <a:rPr lang="en-US" smtClean="0"/>
              <a:pPr/>
              <a:t>09-Nov-22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9920A884-552D-AA47-AB99-368ACED1FCF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F527C0-E35F-7247-8D91-9A36BC653510}" type="datetimeFigureOut">
              <a:rPr lang="en-US" smtClean="0"/>
              <a:pPr/>
              <a:t>09-Nov-22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9920A884-552D-AA47-AB99-368ACED1FCF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06F527C0-E35F-7247-8D91-9A36BC653510}" type="datetimeFigureOut">
              <a:rPr lang="en-US" smtClean="0"/>
              <a:pPr/>
              <a:t>09-Nov-22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9920A884-552D-AA47-AB99-368ACED1FCFF}"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06F527C0-E35F-7247-8D91-9A36BC653510}" type="datetimeFigureOut">
              <a:rPr lang="en-US" smtClean="0"/>
              <a:pPr/>
              <a:t>09-Nov-22</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9920A884-552D-AA47-AB99-368ACED1FCFF}"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Drag picture to placeholder or click icon to add</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eaLnBrk="1" latinLnBrk="0" hangingPunct="1"/>
            <a:fld id="{23A271A1-F6D6-438B-A432-4747EE7ECD40}" type="datetimeFigureOut">
              <a:rPr lang="en-US" smtClean="0"/>
              <a:pPr eaLnBrk="1" latinLnBrk="0" hangingPunct="1"/>
              <a:t>09-Nov-22</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1400" b="1" dirty="0">
              <a:solidFill>
                <a:srgbClr val="FFFFFF"/>
              </a:solidFill>
            </a:endParaRPr>
          </a:p>
        </p:txBody>
      </p:sp>
      <p:pic>
        <p:nvPicPr>
          <p:cNvPr id="10" name="Picture 9" descr="UCMercedLogoWhite.ai"/>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987576" y="6440447"/>
            <a:ext cx="960847" cy="320282"/>
          </a:xfrm>
          <a:prstGeom prst="rect">
            <a:avLst/>
          </a:prstGeom>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9E5AFD9E-F4A2-4A84-8A6E-45978934CD5E}"/>
              </a:ext>
            </a:extLst>
          </p:cNvPr>
          <p:cNvSpPr/>
          <p:nvPr/>
        </p:nvSpPr>
        <p:spPr>
          <a:xfrm>
            <a:off x="106771" y="5919172"/>
            <a:ext cx="2002471"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NIELIT</a:t>
            </a:r>
          </a:p>
        </p:txBody>
      </p:sp>
      <p:pic>
        <p:nvPicPr>
          <p:cNvPr id="4" name="Picture 3">
            <a:extLst>
              <a:ext uri="{FF2B5EF4-FFF2-40B4-BE49-F238E27FC236}">
                <a16:creationId xmlns:a16="http://schemas.microsoft.com/office/drawing/2014/main" xmlns="" id="{9889C4F1-9187-49BB-9C0F-6C0CFD1726DA}"/>
              </a:ext>
            </a:extLst>
          </p:cNvPr>
          <p:cNvPicPr>
            <a:picLocks noChangeAspect="1"/>
          </p:cNvPicPr>
          <p:nvPr/>
        </p:nvPicPr>
        <p:blipFill>
          <a:blip r:embed="rId3"/>
          <a:stretch>
            <a:fillRect/>
          </a:stretch>
        </p:blipFill>
        <p:spPr>
          <a:xfrm>
            <a:off x="196508" y="281641"/>
            <a:ext cx="1645178" cy="11776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Rectangle 7">
            <a:extLst>
              <a:ext uri="{FF2B5EF4-FFF2-40B4-BE49-F238E27FC236}">
                <a16:creationId xmlns:a16="http://schemas.microsoft.com/office/drawing/2014/main" xmlns="" id="{CD6AB187-6CE5-4F7A-B9DE-DED37A7555B9}"/>
              </a:ext>
            </a:extLst>
          </p:cNvPr>
          <p:cNvSpPr/>
          <p:nvPr/>
        </p:nvSpPr>
        <p:spPr>
          <a:xfrm>
            <a:off x="196508" y="1460177"/>
            <a:ext cx="8885500" cy="4154984"/>
          </a:xfrm>
          <a:prstGeom prst="rect">
            <a:avLst/>
          </a:prstGeom>
        </p:spPr>
        <p:txBody>
          <a:bodyPr wrap="square">
            <a:spAutoFit/>
          </a:bodyPr>
          <a:lstStyle/>
          <a:p>
            <a:endParaRPr lang="en-US" sz="2400" b="1" baseline="30000" dirty="0">
              <a:solidFill>
                <a:srgbClr val="FFFF00"/>
              </a:solidFill>
              <a:latin typeface="+mj-lt"/>
              <a:cs typeface="Arabic Typesetting" panose="03020402040406030203" pitchFamily="66" charset="-78"/>
            </a:endParaRPr>
          </a:p>
          <a:p>
            <a:r>
              <a:rPr lang="en-IN" sz="2400" dirty="0" smtClean="0">
                <a:solidFill>
                  <a:srgbClr val="FFFF00"/>
                </a:solidFill>
                <a:latin typeface="+mj-lt"/>
              </a:rPr>
              <a:t>TOPIC- </a:t>
            </a:r>
            <a:r>
              <a:rPr lang="en-IN" sz="2400" dirty="0" err="1" smtClean="0">
                <a:latin typeface="+mj-lt"/>
              </a:rPr>
              <a:t>LibreOffice</a:t>
            </a:r>
            <a:r>
              <a:rPr lang="en-IN" sz="2400" dirty="0" smtClean="0">
                <a:latin typeface="+mj-lt"/>
              </a:rPr>
              <a:t> Calc</a:t>
            </a:r>
            <a:endParaRPr lang="en-IN" sz="2400" b="1" baseline="30000" dirty="0" smtClean="0">
              <a:latin typeface="Trebuchet MS"/>
              <a:cs typeface="Arabic Typesetting" panose="03020402040406030203" pitchFamily="66" charset="-78"/>
            </a:endParaRPr>
          </a:p>
          <a:p>
            <a:endParaRPr lang="en-IN" sz="2400" dirty="0" smtClean="0">
              <a:latin typeface="+mj-lt"/>
            </a:endParaRPr>
          </a:p>
          <a:p>
            <a:endParaRPr lang="en-US" sz="2400" dirty="0" smtClean="0">
              <a:solidFill>
                <a:srgbClr val="FFFF00"/>
              </a:solidFill>
              <a:latin typeface="+mj-lt"/>
            </a:endParaRPr>
          </a:p>
          <a:p>
            <a:r>
              <a:rPr lang="en-US" sz="2400" dirty="0" smtClean="0">
                <a:solidFill>
                  <a:srgbClr val="FFFF00"/>
                </a:solidFill>
                <a:latin typeface="+mj-lt"/>
              </a:rPr>
              <a:t>COURSE</a:t>
            </a:r>
            <a:r>
              <a:rPr lang="en-US" sz="2400" dirty="0">
                <a:solidFill>
                  <a:srgbClr val="FFFF00"/>
                </a:solidFill>
                <a:latin typeface="+mj-lt"/>
              </a:rPr>
              <a:t>:</a:t>
            </a:r>
            <a:r>
              <a:rPr lang="en-US" sz="2400" dirty="0">
                <a:latin typeface="+mj-lt"/>
              </a:rPr>
              <a:t> </a:t>
            </a:r>
            <a:r>
              <a:rPr lang="en-US" sz="2400" dirty="0" smtClean="0">
                <a:latin typeface="+mj-lt"/>
              </a:rPr>
              <a:t>CCC</a:t>
            </a:r>
            <a:endParaRPr lang="en-IN" sz="2400" dirty="0" smtClean="0">
              <a:latin typeface="+mj-lt"/>
            </a:endParaRPr>
          </a:p>
          <a:p>
            <a:endParaRPr lang="en-IN" sz="2400" dirty="0">
              <a:latin typeface="+mj-lt"/>
            </a:endParaRPr>
          </a:p>
          <a:p>
            <a:endParaRPr lang="en-US" sz="2400" dirty="0" smtClean="0">
              <a:solidFill>
                <a:srgbClr val="FFFF00"/>
              </a:solidFill>
              <a:latin typeface="+mj-lt"/>
            </a:endParaRPr>
          </a:p>
          <a:p>
            <a:r>
              <a:rPr lang="en-US" sz="2400" dirty="0" smtClean="0">
                <a:solidFill>
                  <a:srgbClr val="FFFF00"/>
                </a:solidFill>
                <a:latin typeface="+mj-lt"/>
              </a:rPr>
              <a:t>CHAPTER: 03 </a:t>
            </a:r>
            <a:r>
              <a:rPr lang="en-US" sz="2400" dirty="0" smtClean="0"/>
              <a:t>(</a:t>
            </a:r>
            <a:r>
              <a:rPr lang="en-IN" sz="2400" dirty="0" smtClean="0">
                <a:latin typeface="+mj-lt"/>
              </a:rPr>
              <a:t>CALC</a:t>
            </a:r>
            <a:r>
              <a:rPr lang="en-IN" sz="2400" dirty="0" smtClean="0"/>
              <a:t>) </a:t>
            </a:r>
            <a:r>
              <a:rPr lang="en-US" sz="2400" dirty="0" smtClean="0"/>
              <a:t> </a:t>
            </a:r>
            <a:r>
              <a:rPr lang="en-US" sz="2400" dirty="0">
                <a:solidFill>
                  <a:srgbClr val="FFFF00"/>
                </a:solidFill>
                <a:latin typeface="+mj-lt"/>
              </a:rPr>
              <a:t/>
            </a:r>
            <a:br>
              <a:rPr lang="en-US" sz="2400" dirty="0">
                <a:solidFill>
                  <a:srgbClr val="FFFF00"/>
                </a:solidFill>
                <a:latin typeface="+mj-lt"/>
              </a:rPr>
            </a:br>
            <a:endParaRPr lang="en-IN" sz="2400" dirty="0">
              <a:solidFill>
                <a:srgbClr val="FFFF00"/>
              </a:solidFill>
              <a:latin typeface="+mj-lt"/>
            </a:endParaRPr>
          </a:p>
          <a:p>
            <a:pPr algn="ctr"/>
            <a:endParaRPr lang="en-IN" sz="2800" dirty="0"/>
          </a:p>
          <a:p>
            <a:pPr algn="ctr"/>
            <a:endParaRPr lang="en-IN" sz="2800" dirty="0" smtClean="0"/>
          </a:p>
        </p:txBody>
      </p:sp>
      <p:sp>
        <p:nvSpPr>
          <p:cNvPr id="10" name="Rectangle 9">
            <a:extLst>
              <a:ext uri="{FF2B5EF4-FFF2-40B4-BE49-F238E27FC236}">
                <a16:creationId xmlns:a16="http://schemas.microsoft.com/office/drawing/2014/main" xmlns="" id="{EB342190-62C6-4FD4-B62E-A7A1F393BFAE}"/>
              </a:ext>
            </a:extLst>
          </p:cNvPr>
          <p:cNvSpPr/>
          <p:nvPr/>
        </p:nvSpPr>
        <p:spPr>
          <a:xfrm>
            <a:off x="5004254" y="6150004"/>
            <a:ext cx="4077754" cy="461665"/>
          </a:xfrm>
          <a:prstGeom prst="rect">
            <a:avLst/>
          </a:prstGeom>
          <a:noFill/>
        </p:spPr>
        <p:txBody>
          <a:bodyPr wrap="square" lIns="91440" tIns="45720" rIns="91440" bIns="45720">
            <a:spAutoFit/>
          </a:bodyPr>
          <a:lstStyle/>
          <a:p>
            <a:pPr algn="r"/>
            <a:r>
              <a:rPr lang="en-US" sz="2400" dirty="0">
                <a:ln w="0"/>
                <a:effectLst>
                  <a:outerShdw blurRad="38100" dist="19050" dir="2700000" algn="tl" rotWithShape="0">
                    <a:schemeClr val="dk1">
                      <a:alpha val="40000"/>
                    </a:schemeClr>
                  </a:outerShdw>
                </a:effectLst>
              </a:rPr>
              <a:t>Presentation </a:t>
            </a:r>
            <a:r>
              <a:rPr lang="en-US" sz="2400" dirty="0" smtClean="0">
                <a:ln w="0"/>
                <a:effectLst>
                  <a:outerShdw blurRad="38100" dist="19050" dir="2700000" algn="tl" rotWithShape="0">
                    <a:schemeClr val="dk1">
                      <a:alpha val="40000"/>
                    </a:schemeClr>
                  </a:outerShdw>
                </a:effectLst>
              </a:rPr>
              <a:t>By : </a:t>
            </a:r>
            <a:r>
              <a:rPr lang="en-US" sz="2400" dirty="0" err="1" smtClean="0">
                <a:ln w="0"/>
                <a:effectLst>
                  <a:outerShdw blurRad="38100" dist="19050" dir="2700000" algn="tl" rotWithShape="0">
                    <a:schemeClr val="dk1">
                      <a:alpha val="40000"/>
                    </a:schemeClr>
                  </a:outerShdw>
                </a:effectLst>
              </a:rPr>
              <a:t>Shruti</a:t>
            </a:r>
            <a:r>
              <a:rPr lang="en-US" sz="2400" dirty="0" smtClean="0">
                <a:ln w="0"/>
                <a:effectLst>
                  <a:outerShdw blurRad="38100" dist="19050" dir="2700000" algn="tl" rotWithShape="0">
                    <a:schemeClr val="dk1">
                      <a:alpha val="40000"/>
                    </a:schemeClr>
                  </a:outerShdw>
                </a:effectLst>
              </a:rPr>
              <a:t> </a:t>
            </a:r>
            <a:r>
              <a:rPr lang="en-US" sz="2400" smtClean="0">
                <a:ln w="0"/>
                <a:effectLst>
                  <a:outerShdw blurRad="38100" dist="19050" dir="2700000" algn="tl" rotWithShape="0">
                    <a:schemeClr val="dk1">
                      <a:alpha val="40000"/>
                    </a:schemeClr>
                  </a:outerShdw>
                </a:effectLst>
              </a:rPr>
              <a:t>Dubey</a:t>
            </a:r>
            <a:endParaRPr lang="en-US" sz="2400" dirty="0">
              <a:ln w="0"/>
              <a:solidFill>
                <a:srgbClr val="FFFF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83515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Syllabus </a:t>
            </a:r>
          </a:p>
        </p:txBody>
      </p:sp>
      <p:sp>
        <p:nvSpPr>
          <p:cNvPr id="3" name="Content Placeholder 2"/>
          <p:cNvSpPr>
            <a:spLocks noGrp="1"/>
          </p:cNvSpPr>
          <p:nvPr>
            <p:ph sz="quarter" idx="1"/>
          </p:nvPr>
        </p:nvSpPr>
        <p:spPr>
          <a:xfrm>
            <a:off x="612648" y="1600200"/>
            <a:ext cx="8153400" cy="5180846"/>
          </a:xfrm>
        </p:spPr>
        <p:txBody>
          <a:bodyPr>
            <a:normAutofit fontScale="70000" lnSpcReduction="20000"/>
          </a:bodyPr>
          <a:lstStyle/>
          <a:p>
            <a:pPr marL="0" indent="0" algn="just">
              <a:lnSpc>
                <a:spcPct val="170000"/>
              </a:lnSpc>
              <a:buNone/>
            </a:pPr>
            <a:r>
              <a:rPr lang="en-US" dirty="0"/>
              <a:t>Elements of Spread Sheet, Creating of Spread Sheet, Concept of Cell Address </a:t>
            </a:r>
            <a:r>
              <a:rPr lang="en-US" dirty="0" smtClean="0"/>
              <a:t>[</a:t>
            </a:r>
            <a:r>
              <a:rPr lang="en-US" dirty="0"/>
              <a:t>Row and Column] and selecting a Cell, Entering Data [text, number, date] in </a:t>
            </a:r>
            <a:r>
              <a:rPr lang="en-US" dirty="0" smtClean="0"/>
              <a:t>Cells</a:t>
            </a:r>
            <a:r>
              <a:rPr lang="en-US" dirty="0"/>
              <a:t>, Page Setup, Printing of Sheet, Saving Spreadsheet, Opening and Closing, </a:t>
            </a:r>
            <a:r>
              <a:rPr lang="en-US" dirty="0" smtClean="0"/>
              <a:t> Manipulation </a:t>
            </a:r>
            <a:r>
              <a:rPr lang="en-US" dirty="0"/>
              <a:t>of Cells &amp; Sheet, Modifying / Editing Cell Content , Formatting </a:t>
            </a:r>
            <a:r>
              <a:rPr lang="en-US" dirty="0" smtClean="0"/>
              <a:t>Cell </a:t>
            </a:r>
            <a:r>
              <a:rPr lang="en-US" dirty="0"/>
              <a:t>(Font, Alignment, Style ), Cut, Copy, Paste &amp; Paste Special, Changing Cell </a:t>
            </a:r>
            <a:r>
              <a:rPr lang="en-US" dirty="0" smtClean="0"/>
              <a:t> Height </a:t>
            </a:r>
            <a:r>
              <a:rPr lang="en-US" dirty="0"/>
              <a:t>and Width, Inserting and Deleting Rows, Column, AutoFill, Sorting &amp; </a:t>
            </a:r>
            <a:r>
              <a:rPr lang="en-US" dirty="0" smtClean="0"/>
              <a:t>Filtering</a:t>
            </a:r>
            <a:r>
              <a:rPr lang="en-US" dirty="0"/>
              <a:t>, Freezing panes, Formulas, Functions and Charts, Using Formulas for </a:t>
            </a:r>
            <a:r>
              <a:rPr lang="en-US" dirty="0" smtClean="0"/>
              <a:t>Numbers </a:t>
            </a:r>
            <a:r>
              <a:rPr lang="en-US" dirty="0"/>
              <a:t>(Addition, Subtraction, Multiplication &amp; Division), AutoSum, </a:t>
            </a:r>
            <a:r>
              <a:rPr lang="en-US" dirty="0" smtClean="0"/>
              <a:t> Functions </a:t>
            </a:r>
            <a:r>
              <a:rPr lang="en-US" dirty="0"/>
              <a:t>(Sum, Count, MAX, MIN, AVERAGE</a:t>
            </a:r>
            <a:r>
              <a:rPr lang="en-US" dirty="0" smtClean="0"/>
              <a:t>), Sort</a:t>
            </a:r>
            <a:r>
              <a:rPr lang="en-US" dirty="0"/>
              <a:t>, Filter, Advanced Filter, </a:t>
            </a:r>
            <a:r>
              <a:rPr lang="en-US" dirty="0" smtClean="0"/>
              <a:t>Database </a:t>
            </a:r>
            <a:r>
              <a:rPr lang="en-US" dirty="0"/>
              <a:t>Functions ( DSUM, DMIN</a:t>
            </a:r>
            <a:r>
              <a:rPr lang="en-US" dirty="0" smtClean="0"/>
              <a:t>, DMAX</a:t>
            </a:r>
            <a:r>
              <a:rPr lang="en-US" dirty="0"/>
              <a:t>, DCOUNT, DCOUNTA), </a:t>
            </a:r>
            <a:r>
              <a:rPr lang="en-US" dirty="0" smtClean="0"/>
              <a:t>What-if M Analysis</a:t>
            </a:r>
            <a:r>
              <a:rPr lang="en-US" dirty="0"/>
              <a:t>, Pivot table Charts (Bar, Column, Pie, Line), Data Validation.</a:t>
            </a:r>
          </a:p>
        </p:txBody>
      </p:sp>
    </p:spTree>
    <p:extLst>
      <p:ext uri="{BB962C8B-B14F-4D97-AF65-F5344CB8AC3E}">
        <p14:creationId xmlns:p14="http://schemas.microsoft.com/office/powerpoint/2010/main" val="3308208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Menu</a:t>
            </a:r>
            <a:endParaRPr lang="en-US" dirty="0"/>
          </a:p>
        </p:txBody>
      </p:sp>
      <p:sp>
        <p:nvSpPr>
          <p:cNvPr id="4" name="Rectangle 3"/>
          <p:cNvSpPr/>
          <p:nvPr/>
        </p:nvSpPr>
        <p:spPr>
          <a:xfrm>
            <a:off x="612648" y="1652847"/>
            <a:ext cx="8431764" cy="4524315"/>
          </a:xfrm>
          <a:prstGeom prst="rect">
            <a:avLst/>
          </a:prstGeom>
        </p:spPr>
        <p:txBody>
          <a:bodyPr wrap="square">
            <a:spAutoFit/>
          </a:bodyPr>
          <a:lstStyle/>
          <a:p>
            <a:pPr>
              <a:lnSpc>
                <a:spcPct val="150000"/>
              </a:lnSpc>
            </a:pPr>
            <a:r>
              <a:rPr lang="en-US" sz="1600" dirty="0"/>
              <a:t>The Tools Menu contains commands to check spelling, to trace sheet references, to find mistakes and to define scenarios. You can also create and assign macros and configure the look and feel of toolbars, menus, keyboard, and set the default options for </a:t>
            </a:r>
            <a:r>
              <a:rPr lang="en-US" sz="1600" dirty="0" err="1" smtClean="0"/>
              <a:t>Libre</a:t>
            </a:r>
            <a:r>
              <a:rPr lang="en-US" sz="1600" dirty="0" smtClean="0"/>
              <a:t> Office </a:t>
            </a:r>
            <a:r>
              <a:rPr lang="en-US" sz="1600" dirty="0"/>
              <a:t>applications. </a:t>
            </a:r>
            <a:endParaRPr lang="en-US" sz="1600" dirty="0" smtClean="0"/>
          </a:p>
          <a:p>
            <a:pPr>
              <a:lnSpc>
                <a:spcPct val="150000"/>
              </a:lnSpc>
            </a:pPr>
            <a:r>
              <a:rPr lang="en-US" sz="1600" b="1" dirty="0" smtClean="0"/>
              <a:t>Spelling</a:t>
            </a:r>
            <a:endParaRPr lang="en-US" sz="1600" b="1" dirty="0"/>
          </a:p>
          <a:p>
            <a:pPr>
              <a:lnSpc>
                <a:spcPct val="150000"/>
              </a:lnSpc>
            </a:pPr>
            <a:r>
              <a:rPr lang="en-US" sz="1600" dirty="0"/>
              <a:t>Checks spelling manually.</a:t>
            </a:r>
          </a:p>
          <a:p>
            <a:pPr>
              <a:lnSpc>
                <a:spcPct val="150000"/>
              </a:lnSpc>
            </a:pPr>
            <a:r>
              <a:rPr lang="en-US" sz="1600" b="1" dirty="0"/>
              <a:t>Automatic Spell Checking On/Off</a:t>
            </a:r>
          </a:p>
          <a:p>
            <a:pPr>
              <a:lnSpc>
                <a:spcPct val="150000"/>
              </a:lnSpc>
            </a:pPr>
            <a:r>
              <a:rPr lang="en-US" sz="1600" dirty="0"/>
              <a:t>Automatic Spell Checking On/Off Automatically checks spelling as </a:t>
            </a:r>
            <a:r>
              <a:rPr lang="en-US" sz="1600" dirty="0" smtClean="0"/>
              <a:t>you type</a:t>
            </a:r>
            <a:r>
              <a:rPr lang="en-US" sz="1600" dirty="0"/>
              <a:t>, </a:t>
            </a:r>
            <a:r>
              <a:rPr lang="en-US" sz="1600" dirty="0" smtClean="0"/>
              <a:t>and underlines </a:t>
            </a:r>
            <a:r>
              <a:rPr lang="en-US" sz="1600" dirty="0"/>
              <a:t>errors. Automatic Spell Checking On/Off Typing </a:t>
            </a:r>
            <a:r>
              <a:rPr lang="en-US" sz="1600" dirty="0" smtClean="0"/>
              <a:t>errors are </a:t>
            </a:r>
            <a:r>
              <a:rPr lang="en-US" sz="1600" dirty="0"/>
              <a:t>highlighted in the document with a </a:t>
            </a:r>
            <a:r>
              <a:rPr lang="en-US" sz="1600" dirty="0" smtClean="0"/>
              <a:t>red underline.</a:t>
            </a:r>
          </a:p>
          <a:p>
            <a:pPr>
              <a:lnSpc>
                <a:spcPct val="150000"/>
              </a:lnSpc>
            </a:pPr>
            <a:r>
              <a:rPr lang="en-US" sz="1600" b="1" dirty="0" smtClean="0"/>
              <a:t>Thesaurus</a:t>
            </a:r>
            <a:endParaRPr lang="en-US" sz="1600" b="1" dirty="0"/>
          </a:p>
          <a:p>
            <a:pPr>
              <a:lnSpc>
                <a:spcPct val="150000"/>
              </a:lnSpc>
            </a:pPr>
            <a:r>
              <a:rPr lang="en-US" sz="1600" dirty="0"/>
              <a:t>Thesaurus Opens a dialog box to replace the current word with a synonym,</a:t>
            </a:r>
          </a:p>
          <a:p>
            <a:pPr>
              <a:lnSpc>
                <a:spcPct val="150000"/>
              </a:lnSpc>
            </a:pPr>
            <a:r>
              <a:rPr lang="en-US" sz="1600" dirty="0"/>
              <a:t>or a related term. To access this command... Choose Tools - Language -</a:t>
            </a:r>
          </a:p>
          <a:p>
            <a:pPr>
              <a:lnSpc>
                <a:spcPct val="150000"/>
              </a:lnSpc>
            </a:pPr>
            <a:r>
              <a:rPr lang="en-US" sz="1600" dirty="0"/>
              <a:t>Thesaurus. </a:t>
            </a:r>
            <a:r>
              <a:rPr lang="en-US" sz="1600" dirty="0" smtClean="0"/>
              <a:t>Command Ctrl+F7</a:t>
            </a:r>
            <a:endParaRPr lang="en-US" sz="1600" dirty="0"/>
          </a:p>
        </p:txBody>
      </p:sp>
    </p:spTree>
    <p:extLst>
      <p:ext uri="{BB962C8B-B14F-4D97-AF65-F5344CB8AC3E}">
        <p14:creationId xmlns:p14="http://schemas.microsoft.com/office/powerpoint/2010/main" val="4229587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2648" y="1600200"/>
            <a:ext cx="8153400" cy="5257800"/>
          </a:xfrm>
        </p:spPr>
        <p:txBody>
          <a:bodyPr>
            <a:normAutofit fontScale="85000" lnSpcReduction="20000"/>
          </a:bodyPr>
          <a:lstStyle/>
          <a:p>
            <a:pPr marL="0" indent="0">
              <a:buNone/>
            </a:pPr>
            <a:r>
              <a:rPr lang="en-US" b="1" dirty="0"/>
              <a:t>Language</a:t>
            </a:r>
          </a:p>
          <a:p>
            <a:pPr marL="0" indent="0">
              <a:buNone/>
            </a:pPr>
            <a:r>
              <a:rPr lang="en-US" dirty="0"/>
              <a:t>Opens a submenu where you can choose language specific commands.</a:t>
            </a:r>
          </a:p>
          <a:p>
            <a:pPr marL="0" indent="0">
              <a:buNone/>
            </a:pPr>
            <a:r>
              <a:rPr lang="en-US" b="1" dirty="0"/>
              <a:t>AutoCorrect Options</a:t>
            </a:r>
          </a:p>
          <a:p>
            <a:pPr marL="0" indent="0">
              <a:buNone/>
            </a:pPr>
            <a:r>
              <a:rPr lang="en-US" dirty="0"/>
              <a:t>Sets the options for automatically replacing text as you type.</a:t>
            </a:r>
          </a:p>
          <a:p>
            <a:pPr marL="0" indent="0">
              <a:buNone/>
            </a:pPr>
            <a:r>
              <a:rPr lang="en-US" b="1" dirty="0" smtClean="0"/>
              <a:t>Auto Input</a:t>
            </a:r>
            <a:endParaRPr lang="en-US" b="1" dirty="0"/>
          </a:p>
          <a:p>
            <a:pPr marL="0" indent="0">
              <a:buNone/>
            </a:pPr>
            <a:r>
              <a:rPr lang="en-US" dirty="0"/>
              <a:t>Switches the </a:t>
            </a:r>
            <a:r>
              <a:rPr lang="en-US" dirty="0" smtClean="0"/>
              <a:t>Auto Input </a:t>
            </a:r>
            <a:r>
              <a:rPr lang="en-US" dirty="0"/>
              <a:t>function on and off, which automatically completes </a:t>
            </a:r>
            <a:r>
              <a:rPr lang="en-US" dirty="0" smtClean="0"/>
              <a:t>entries, based </a:t>
            </a:r>
            <a:r>
              <a:rPr lang="en-US" dirty="0"/>
              <a:t>on other entries in the same column. The column is scanned up to a </a:t>
            </a:r>
            <a:r>
              <a:rPr lang="en-US" dirty="0" smtClean="0"/>
              <a:t>maximum of </a:t>
            </a:r>
            <a:r>
              <a:rPr lang="en-US" dirty="0"/>
              <a:t>2000 cells or 200 different strings.</a:t>
            </a:r>
          </a:p>
          <a:p>
            <a:pPr marL="0" indent="0">
              <a:buNone/>
            </a:pPr>
            <a:r>
              <a:rPr lang="en-US" b="1" dirty="0" smtClean="0"/>
              <a:t>Image Map</a:t>
            </a:r>
            <a:endParaRPr lang="en-US" b="1" dirty="0"/>
          </a:p>
          <a:p>
            <a:pPr marL="0" indent="0">
              <a:buNone/>
            </a:pPr>
            <a:r>
              <a:rPr lang="en-US" dirty="0"/>
              <a:t>Allows you to attach URLs to specific areas, called hotspots, on a graphic or a </a:t>
            </a:r>
            <a:r>
              <a:rPr lang="en-US" dirty="0" smtClean="0"/>
              <a:t>group of </a:t>
            </a:r>
            <a:r>
              <a:rPr lang="en-US" dirty="0"/>
              <a:t>graphics. An image map is a group of one or more hotspots</a:t>
            </a:r>
          </a:p>
        </p:txBody>
      </p:sp>
      <p:sp>
        <p:nvSpPr>
          <p:cNvPr id="4" name="Title 1"/>
          <p:cNvSpPr>
            <a:spLocks noGrp="1"/>
          </p:cNvSpPr>
          <p:nvPr>
            <p:ph type="title"/>
          </p:nvPr>
        </p:nvSpPr>
        <p:spPr/>
        <p:txBody>
          <a:bodyPr/>
          <a:lstStyle/>
          <a:p>
            <a:r>
              <a:rPr lang="en-US" dirty="0" smtClean="0"/>
              <a:t>Tools Menu</a:t>
            </a:r>
            <a:endParaRPr lang="en-US" dirty="0"/>
          </a:p>
        </p:txBody>
      </p:sp>
    </p:spTree>
    <p:extLst>
      <p:ext uri="{BB962C8B-B14F-4D97-AF65-F5344CB8AC3E}">
        <p14:creationId xmlns:p14="http://schemas.microsoft.com/office/powerpoint/2010/main" val="2248783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2648" y="1600200"/>
            <a:ext cx="8153400" cy="5257800"/>
          </a:xfrm>
        </p:spPr>
        <p:txBody>
          <a:bodyPr>
            <a:normAutofit fontScale="85000" lnSpcReduction="10000"/>
          </a:bodyPr>
          <a:lstStyle/>
          <a:p>
            <a:pPr marL="0" indent="0">
              <a:buNone/>
            </a:pPr>
            <a:r>
              <a:rPr lang="en-US" b="1" dirty="0"/>
              <a:t>Goal Seek</a:t>
            </a:r>
          </a:p>
          <a:p>
            <a:pPr marL="0" indent="0">
              <a:buNone/>
            </a:pPr>
            <a:r>
              <a:rPr lang="en-US" dirty="0"/>
              <a:t>Opens a dialog where you can solve an equation with a variable.</a:t>
            </a:r>
          </a:p>
          <a:p>
            <a:pPr marL="0" indent="0">
              <a:buNone/>
            </a:pPr>
            <a:r>
              <a:rPr lang="en-US" b="1" dirty="0"/>
              <a:t>Solver</a:t>
            </a:r>
          </a:p>
          <a:p>
            <a:pPr marL="0" indent="0">
              <a:buNone/>
            </a:pPr>
            <a:r>
              <a:rPr lang="en-US" dirty="0"/>
              <a:t>Opens the Solver dialog. A solver allows you to solve mathematical problems </a:t>
            </a:r>
            <a:r>
              <a:rPr lang="en-US" dirty="0" smtClean="0"/>
              <a:t>with multiple </a:t>
            </a:r>
            <a:r>
              <a:rPr lang="en-US" dirty="0"/>
              <a:t>unknown variables and a set of constraints on the variables by </a:t>
            </a:r>
            <a:r>
              <a:rPr lang="en-US" dirty="0" smtClean="0"/>
              <a:t>goal-seeking methods</a:t>
            </a:r>
            <a:r>
              <a:rPr lang="en-US" dirty="0"/>
              <a:t>.</a:t>
            </a:r>
          </a:p>
          <a:p>
            <a:pPr marL="0" indent="0">
              <a:buNone/>
            </a:pPr>
            <a:r>
              <a:rPr lang="en-US" b="1" dirty="0"/>
              <a:t>Detective</a:t>
            </a:r>
          </a:p>
          <a:p>
            <a:pPr marL="0" indent="0">
              <a:buNone/>
            </a:pPr>
            <a:r>
              <a:rPr lang="en-US" dirty="0"/>
              <a:t>This command activates the Spreadsheet Detective. With the Detective, you </a:t>
            </a:r>
            <a:r>
              <a:rPr lang="en-US" dirty="0" smtClean="0"/>
              <a:t>can trace </a:t>
            </a:r>
            <a:r>
              <a:rPr lang="en-US" dirty="0"/>
              <a:t>the dependencies from the current formula cell to the cells in the spreadsheet.</a:t>
            </a:r>
          </a:p>
          <a:p>
            <a:pPr marL="0" indent="0">
              <a:buNone/>
            </a:pPr>
            <a:r>
              <a:rPr lang="en-US" b="1" dirty="0"/>
              <a:t>Scenarios</a:t>
            </a:r>
          </a:p>
          <a:p>
            <a:pPr marL="0" indent="0">
              <a:buNone/>
            </a:pPr>
            <a:r>
              <a:rPr lang="en-US" dirty="0"/>
              <a:t>Defines a scenario for the selected sheet area.</a:t>
            </a:r>
          </a:p>
        </p:txBody>
      </p:sp>
      <p:sp>
        <p:nvSpPr>
          <p:cNvPr id="4" name="Title 1"/>
          <p:cNvSpPr>
            <a:spLocks noGrp="1"/>
          </p:cNvSpPr>
          <p:nvPr>
            <p:ph type="title"/>
          </p:nvPr>
        </p:nvSpPr>
        <p:spPr/>
        <p:txBody>
          <a:bodyPr/>
          <a:lstStyle/>
          <a:p>
            <a:r>
              <a:rPr lang="en-US" dirty="0" smtClean="0"/>
              <a:t>Tools Menu</a:t>
            </a:r>
            <a:endParaRPr lang="en-US" dirty="0"/>
          </a:p>
        </p:txBody>
      </p:sp>
    </p:spTree>
    <p:extLst>
      <p:ext uri="{BB962C8B-B14F-4D97-AF65-F5344CB8AC3E}">
        <p14:creationId xmlns:p14="http://schemas.microsoft.com/office/powerpoint/2010/main" val="1454397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2648" y="1600200"/>
            <a:ext cx="8153400" cy="5257800"/>
          </a:xfrm>
        </p:spPr>
        <p:txBody>
          <a:bodyPr>
            <a:normAutofit fontScale="85000" lnSpcReduction="20000"/>
          </a:bodyPr>
          <a:lstStyle/>
          <a:p>
            <a:pPr marL="0" indent="0">
              <a:buNone/>
            </a:pPr>
            <a:r>
              <a:rPr lang="en-US" b="1" dirty="0"/>
              <a:t>Macros</a:t>
            </a:r>
          </a:p>
          <a:p>
            <a:pPr marL="0" indent="0">
              <a:buNone/>
            </a:pPr>
            <a:r>
              <a:rPr lang="en-US" dirty="0"/>
              <a:t>Lets you record or organize and edit macros.</a:t>
            </a:r>
          </a:p>
          <a:p>
            <a:pPr marL="0" indent="0">
              <a:buNone/>
            </a:pPr>
            <a:r>
              <a:rPr lang="en-US" b="1" dirty="0"/>
              <a:t>Extension Manager</a:t>
            </a:r>
          </a:p>
          <a:p>
            <a:pPr marL="0" indent="0">
              <a:buNone/>
            </a:pPr>
            <a:r>
              <a:rPr lang="en-US" dirty="0"/>
              <a:t>The Extension Manager adds, removes, disables, enables, and updates </a:t>
            </a:r>
            <a:r>
              <a:rPr lang="en-US" dirty="0" err="1" smtClean="0"/>
              <a:t>Libre</a:t>
            </a:r>
            <a:r>
              <a:rPr lang="en-US" smtClean="0"/>
              <a:t> Office </a:t>
            </a:r>
            <a:r>
              <a:rPr lang="en-US" dirty="0" smtClean="0"/>
              <a:t>extensions</a:t>
            </a:r>
            <a:r>
              <a:rPr lang="en-US" dirty="0"/>
              <a:t>.</a:t>
            </a:r>
          </a:p>
          <a:p>
            <a:pPr marL="0" indent="0">
              <a:buNone/>
            </a:pPr>
            <a:r>
              <a:rPr lang="en-US" b="1" dirty="0"/>
              <a:t>XML Filter Settings</a:t>
            </a:r>
          </a:p>
          <a:p>
            <a:pPr marL="0" indent="0">
              <a:buNone/>
            </a:pPr>
            <a:r>
              <a:rPr lang="en-US" dirty="0"/>
              <a:t>Opens the XML Filter Settings dialog, where you can create, edit, delete, and </a:t>
            </a:r>
            <a:r>
              <a:rPr lang="en-US" dirty="0" smtClean="0"/>
              <a:t>test filters </a:t>
            </a:r>
            <a:r>
              <a:rPr lang="en-US" dirty="0"/>
              <a:t>to import and to export XML files.</a:t>
            </a:r>
          </a:p>
          <a:p>
            <a:pPr marL="0" indent="0">
              <a:buNone/>
            </a:pPr>
            <a:r>
              <a:rPr lang="en-US" b="1" dirty="0"/>
              <a:t>Customize</a:t>
            </a:r>
          </a:p>
          <a:p>
            <a:pPr marL="0" indent="0">
              <a:buNone/>
            </a:pPr>
            <a:r>
              <a:rPr lang="en-US" dirty="0"/>
              <a:t>Customizes </a:t>
            </a:r>
            <a:r>
              <a:rPr lang="en-US" dirty="0" err="1" smtClean="0"/>
              <a:t>Libre</a:t>
            </a:r>
            <a:r>
              <a:rPr lang="en-US" dirty="0" smtClean="0"/>
              <a:t> Office </a:t>
            </a:r>
            <a:r>
              <a:rPr lang="en-US" dirty="0"/>
              <a:t>menus, context menus, shortcut keys, toolbars, and </a:t>
            </a:r>
            <a:r>
              <a:rPr lang="en-US" dirty="0" smtClean="0"/>
              <a:t>macro assignments </a:t>
            </a:r>
            <a:r>
              <a:rPr lang="en-US" dirty="0"/>
              <a:t>to events.</a:t>
            </a:r>
          </a:p>
          <a:p>
            <a:pPr marL="0" indent="0">
              <a:buNone/>
            </a:pPr>
            <a:r>
              <a:rPr lang="en-US" b="1" dirty="0"/>
              <a:t>Options</a:t>
            </a:r>
          </a:p>
          <a:p>
            <a:pPr marL="0" indent="0">
              <a:buNone/>
            </a:pPr>
            <a:r>
              <a:rPr lang="en-US" dirty="0"/>
              <a:t>This command opens a dialog for a customized program configuration.</a:t>
            </a:r>
          </a:p>
        </p:txBody>
      </p:sp>
      <p:sp>
        <p:nvSpPr>
          <p:cNvPr id="4" name="Title 1"/>
          <p:cNvSpPr>
            <a:spLocks noGrp="1"/>
          </p:cNvSpPr>
          <p:nvPr>
            <p:ph type="title"/>
          </p:nvPr>
        </p:nvSpPr>
        <p:spPr/>
        <p:txBody>
          <a:bodyPr/>
          <a:lstStyle/>
          <a:p>
            <a:r>
              <a:rPr lang="en-US" dirty="0" smtClean="0"/>
              <a:t>Tools Menu</a:t>
            </a:r>
            <a:endParaRPr lang="en-US" dirty="0"/>
          </a:p>
        </p:txBody>
      </p:sp>
    </p:spTree>
    <p:extLst>
      <p:ext uri="{BB962C8B-B14F-4D97-AF65-F5344CB8AC3E}">
        <p14:creationId xmlns:p14="http://schemas.microsoft.com/office/powerpoint/2010/main" val="4229504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9E5AFD9E-F4A2-4A84-8A6E-45978934CD5E}"/>
              </a:ext>
            </a:extLst>
          </p:cNvPr>
          <p:cNvSpPr/>
          <p:nvPr/>
        </p:nvSpPr>
        <p:spPr>
          <a:xfrm>
            <a:off x="106771" y="5919172"/>
            <a:ext cx="2002471"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NIELIT</a:t>
            </a:r>
          </a:p>
        </p:txBody>
      </p:sp>
      <p:pic>
        <p:nvPicPr>
          <p:cNvPr id="4" name="Picture 3">
            <a:extLst>
              <a:ext uri="{FF2B5EF4-FFF2-40B4-BE49-F238E27FC236}">
                <a16:creationId xmlns:a16="http://schemas.microsoft.com/office/drawing/2014/main" xmlns="" id="{9889C4F1-9187-49BB-9C0F-6C0CFD1726DA}"/>
              </a:ext>
            </a:extLst>
          </p:cNvPr>
          <p:cNvPicPr>
            <a:picLocks noChangeAspect="1"/>
          </p:cNvPicPr>
          <p:nvPr/>
        </p:nvPicPr>
        <p:blipFill>
          <a:blip r:embed="rId2"/>
          <a:stretch>
            <a:fillRect/>
          </a:stretch>
        </p:blipFill>
        <p:spPr>
          <a:xfrm>
            <a:off x="196508" y="281641"/>
            <a:ext cx="1645178" cy="11776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Rectangle 7">
            <a:extLst>
              <a:ext uri="{FF2B5EF4-FFF2-40B4-BE49-F238E27FC236}">
                <a16:creationId xmlns:a16="http://schemas.microsoft.com/office/drawing/2014/main" xmlns="" id="{CD6AB187-6CE5-4F7A-B9DE-DED37A7555B9}"/>
              </a:ext>
            </a:extLst>
          </p:cNvPr>
          <p:cNvSpPr/>
          <p:nvPr/>
        </p:nvSpPr>
        <p:spPr>
          <a:xfrm>
            <a:off x="1706132" y="1995020"/>
            <a:ext cx="8885500" cy="4154984"/>
          </a:xfrm>
          <a:prstGeom prst="rect">
            <a:avLst/>
          </a:prstGeom>
        </p:spPr>
        <p:txBody>
          <a:bodyPr wrap="square">
            <a:spAutoFit/>
          </a:bodyPr>
          <a:lstStyle/>
          <a:p>
            <a:endParaRPr lang="en-US" sz="2400" b="1" baseline="30000" dirty="0">
              <a:solidFill>
                <a:srgbClr val="FFFF00"/>
              </a:solidFill>
              <a:latin typeface="+mj-lt"/>
              <a:cs typeface="Arabic Typesetting" panose="03020402040406030203" pitchFamily="66" charset="-78"/>
            </a:endParaRPr>
          </a:p>
          <a:p>
            <a:r>
              <a:rPr lang="en-IN" sz="9600" dirty="0" smtClean="0">
                <a:solidFill>
                  <a:srgbClr val="FFFF00"/>
                </a:solidFill>
                <a:latin typeface="+mj-lt"/>
              </a:rPr>
              <a:t>Thank You</a:t>
            </a:r>
            <a:r>
              <a:rPr lang="en-US" sz="9600" dirty="0">
                <a:solidFill>
                  <a:srgbClr val="FFFF00"/>
                </a:solidFill>
                <a:latin typeface="+mj-lt"/>
              </a:rPr>
              <a:t/>
            </a:r>
            <a:br>
              <a:rPr lang="en-US" sz="9600" dirty="0">
                <a:solidFill>
                  <a:srgbClr val="FFFF00"/>
                </a:solidFill>
                <a:latin typeface="+mj-lt"/>
              </a:rPr>
            </a:br>
            <a:endParaRPr lang="en-IN" sz="9600" dirty="0">
              <a:solidFill>
                <a:srgbClr val="FFFF00"/>
              </a:solidFill>
              <a:latin typeface="+mj-lt"/>
            </a:endParaRPr>
          </a:p>
          <a:p>
            <a:pPr algn="ctr"/>
            <a:endParaRPr lang="en-IN" sz="2800" dirty="0"/>
          </a:p>
          <a:p>
            <a:pPr algn="ctr"/>
            <a:endParaRPr lang="en-IN" sz="2800" dirty="0" smtClean="0"/>
          </a:p>
        </p:txBody>
      </p:sp>
      <p:sp>
        <p:nvSpPr>
          <p:cNvPr id="6" name="Rectangle 5">
            <a:extLst>
              <a:ext uri="{FF2B5EF4-FFF2-40B4-BE49-F238E27FC236}">
                <a16:creationId xmlns:a16="http://schemas.microsoft.com/office/drawing/2014/main" xmlns="" id="{EB342190-62C6-4FD4-B62E-A7A1F393BFAE}"/>
              </a:ext>
            </a:extLst>
          </p:cNvPr>
          <p:cNvSpPr/>
          <p:nvPr/>
        </p:nvSpPr>
        <p:spPr>
          <a:xfrm>
            <a:off x="5004254" y="6150004"/>
            <a:ext cx="4077754" cy="461665"/>
          </a:xfrm>
          <a:prstGeom prst="rect">
            <a:avLst/>
          </a:prstGeom>
          <a:noFill/>
        </p:spPr>
        <p:txBody>
          <a:bodyPr wrap="square" lIns="91440" tIns="45720" rIns="91440" bIns="45720">
            <a:spAutoFit/>
          </a:bodyPr>
          <a:lstStyle/>
          <a:p>
            <a:pPr algn="r"/>
            <a:r>
              <a:rPr lang="en-US" sz="2400" dirty="0">
                <a:ln w="0"/>
                <a:effectLst>
                  <a:outerShdw blurRad="38100" dist="19050" dir="2700000" algn="tl" rotWithShape="0">
                    <a:schemeClr val="dk1">
                      <a:alpha val="40000"/>
                    </a:schemeClr>
                  </a:outerShdw>
                </a:effectLst>
              </a:rPr>
              <a:t>Presentation </a:t>
            </a:r>
            <a:r>
              <a:rPr lang="en-US" sz="2400" dirty="0" smtClean="0">
                <a:ln w="0"/>
                <a:effectLst>
                  <a:outerShdw blurRad="38100" dist="19050" dir="2700000" algn="tl" rotWithShape="0">
                    <a:schemeClr val="dk1">
                      <a:alpha val="40000"/>
                    </a:schemeClr>
                  </a:outerShdw>
                </a:effectLst>
              </a:rPr>
              <a:t>By : </a:t>
            </a:r>
            <a:r>
              <a:rPr lang="en-US" sz="2400" dirty="0" err="1" smtClean="0">
                <a:ln w="0"/>
                <a:effectLst>
                  <a:outerShdw blurRad="38100" dist="19050" dir="2700000" algn="tl" rotWithShape="0">
                    <a:schemeClr val="dk1">
                      <a:alpha val="40000"/>
                    </a:schemeClr>
                  </a:outerShdw>
                </a:effectLst>
              </a:rPr>
              <a:t>Shruti</a:t>
            </a:r>
            <a:r>
              <a:rPr lang="en-US" sz="2400" dirty="0" smtClean="0">
                <a:ln w="0"/>
                <a:effectLst>
                  <a:outerShdw blurRad="38100" dist="19050" dir="2700000" algn="tl" rotWithShape="0">
                    <a:schemeClr val="dk1">
                      <a:alpha val="40000"/>
                    </a:schemeClr>
                  </a:outerShdw>
                </a:effectLst>
              </a:rPr>
              <a:t> </a:t>
            </a:r>
            <a:r>
              <a:rPr lang="en-US" sz="2400" smtClean="0">
                <a:ln w="0"/>
                <a:effectLst>
                  <a:outerShdw blurRad="38100" dist="19050" dir="2700000" algn="tl" rotWithShape="0">
                    <a:schemeClr val="dk1">
                      <a:alpha val="40000"/>
                    </a:schemeClr>
                  </a:outerShdw>
                </a:effectLst>
              </a:rPr>
              <a:t>Dubey</a:t>
            </a:r>
            <a:endParaRPr lang="en-US" sz="2400" dirty="0">
              <a:ln w="0"/>
              <a:solidFill>
                <a:srgbClr val="FFFF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5686775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Median.thmx</Template>
  <TotalTime>3908</TotalTime>
  <Words>611</Words>
  <Application>Microsoft Office PowerPoint</Application>
  <PresentationFormat>On-screen Show (4:3)</PresentationFormat>
  <Paragraphs>56</Paragraphs>
  <Slides>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Arabic Typesetting</vt:lpstr>
      <vt:lpstr>Calibri</vt:lpstr>
      <vt:lpstr>Trebuchet MS</vt:lpstr>
      <vt:lpstr>Tw Cen MT</vt:lpstr>
      <vt:lpstr>Wingdings</vt:lpstr>
      <vt:lpstr>Wingdings 2</vt:lpstr>
      <vt:lpstr>Median</vt:lpstr>
      <vt:lpstr>PowerPoint Presentation</vt:lpstr>
      <vt:lpstr>Syllabus </vt:lpstr>
      <vt:lpstr>Tools Menu</vt:lpstr>
      <vt:lpstr>Tools Menu</vt:lpstr>
      <vt:lpstr>Tools Menu</vt:lpstr>
      <vt:lpstr>Tools Menu</vt:lpstr>
      <vt:lpstr>PowerPoint Presentation</vt:lpstr>
    </vt:vector>
  </TitlesOfParts>
  <Company>University of California, Merced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NIELIT HARIDWAR</dc:creator>
  <cp:lastModifiedBy>Administrator</cp:lastModifiedBy>
  <cp:revision>532</cp:revision>
  <dcterms:created xsi:type="dcterms:W3CDTF">2012-06-13T19:20:26Z</dcterms:created>
  <dcterms:modified xsi:type="dcterms:W3CDTF">2022-11-09T07:37:53Z</dcterms:modified>
</cp:coreProperties>
</file>