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256" r:id="rId2"/>
    <p:sldId id="763" r:id="rId3"/>
    <p:sldId id="762" r:id="rId4"/>
    <p:sldId id="407" r:id="rId5"/>
    <p:sldId id="410" r:id="rId6"/>
    <p:sldId id="411" r:id="rId7"/>
    <p:sldId id="412" r:id="rId8"/>
    <p:sldId id="730" r:id="rId9"/>
    <p:sldId id="413" r:id="rId10"/>
    <p:sldId id="764" r:id="rId11"/>
    <p:sldId id="765" r:id="rId12"/>
    <p:sldId id="743" r:id="rId13"/>
    <p:sldId id="766" r:id="rId14"/>
    <p:sldId id="767" r:id="rId15"/>
    <p:sldId id="768" r:id="rId16"/>
    <p:sldId id="769" r:id="rId17"/>
    <p:sldId id="770" r:id="rId18"/>
    <p:sldId id="771" r:id="rId19"/>
    <p:sldId id="772" r:id="rId20"/>
    <p:sldId id="773" r:id="rId21"/>
    <p:sldId id="774" r:id="rId22"/>
    <p:sldId id="775" r:id="rId23"/>
    <p:sldId id="776" r:id="rId24"/>
    <p:sldId id="777" r:id="rId25"/>
    <p:sldId id="778" r:id="rId26"/>
    <p:sldId id="779" r:id="rId27"/>
    <p:sldId id="781" r:id="rId28"/>
    <p:sldId id="782" r:id="rId29"/>
    <p:sldId id="783" r:id="rId30"/>
    <p:sldId id="784" r:id="rId31"/>
    <p:sldId id="785" r:id="rId32"/>
    <p:sldId id="833" r:id="rId33"/>
    <p:sldId id="71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07-05-2022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5/7/2022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5/7/2022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5/7/2022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5/7/2022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5/7/2022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5/7/2022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5/7/2022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lcd-full-form" TargetMode="External"/><Relationship Id="rId2" Type="http://schemas.openxmlformats.org/officeDocument/2006/relationships/hyperlink" Target="https://www.javatpoint.com/central-processing-unit"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www.javatpoint.com/computer-mem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javatpoint.com/biometrics-tutori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08" y="965812"/>
            <a:ext cx="8947492" cy="4399818"/>
          </a:xfrm>
        </p:spPr>
        <p:txBody>
          <a:bodyPr>
            <a:normAutofit/>
          </a:bodyPr>
          <a:lstStyle/>
          <a:p>
            <a:r>
              <a:rPr lang="en-US" sz="2000" cap="none" baseline="30000" dirty="0" smtClean="0">
                <a:solidFill>
                  <a:srgbClr val="FFFF00"/>
                </a:solidFill>
                <a:latin typeface="+mn-lt"/>
                <a:cs typeface="Trebuchet MS"/>
              </a:rPr>
              <a:t/>
            </a:r>
            <a:br>
              <a:rPr lang="en-US" sz="2000" cap="none" baseline="30000" dirty="0" smtClean="0">
                <a:solidFill>
                  <a:srgbClr val="FFFF00"/>
                </a:solidFill>
                <a:latin typeface="+mn-lt"/>
                <a:cs typeface="Trebuchet MS"/>
              </a:rPr>
            </a:br>
            <a:r>
              <a:rPr lang="en-US" sz="2000" cap="none" baseline="30000" dirty="0">
                <a:solidFill>
                  <a:srgbClr val="FFFF00"/>
                </a:solidFill>
                <a:latin typeface="+mn-lt"/>
                <a:cs typeface="Trebuchet MS"/>
              </a:rPr>
              <a:t/>
            </a:r>
            <a:br>
              <a:rPr lang="en-US" sz="2000" cap="none" baseline="30000" dirty="0">
                <a:solidFill>
                  <a:srgbClr val="FFFF00"/>
                </a:solidFill>
                <a:latin typeface="+mn-lt"/>
                <a:cs typeface="Trebuchet MS"/>
              </a:rPr>
            </a:br>
            <a:r>
              <a:rPr lang="en-US" sz="2000" cap="none" baseline="30000" dirty="0">
                <a:latin typeface="+mn-lt"/>
                <a:cs typeface="Trebuchet MS"/>
              </a:rPr>
              <a:t/>
            </a:r>
            <a:br>
              <a:rPr lang="en-US" sz="2000" cap="none" baseline="30000" dirty="0">
                <a:latin typeface="+mn-lt"/>
                <a:cs typeface="Trebuchet MS"/>
              </a:rPr>
            </a:br>
            <a:r>
              <a:rPr lang="en-US" sz="2000" cap="none" baseline="30000" dirty="0" smtClean="0">
                <a:cs typeface="Trebuchet MS"/>
              </a:rPr>
              <a:t/>
            </a:r>
            <a:br>
              <a:rPr lang="en-US" sz="2000" cap="none" baseline="30000" dirty="0" smtClean="0">
                <a:cs typeface="Trebuchet MS"/>
              </a:rPr>
            </a:br>
            <a:r>
              <a:rPr lang="en-US" sz="2000" cap="none" baseline="30000" dirty="0">
                <a:solidFill>
                  <a:srgbClr val="FFFF00"/>
                </a:solidFill>
                <a:latin typeface="Trebuchet MS"/>
                <a:cs typeface="Trebuchet MS"/>
              </a:rPr>
              <a:t/>
            </a:r>
            <a:br>
              <a:rPr lang="en-US" sz="2000" cap="none" baseline="30000" dirty="0">
                <a:solidFill>
                  <a:srgbClr val="FFFF00"/>
                </a:solidFill>
                <a:latin typeface="Trebuchet MS"/>
                <a:cs typeface="Trebuchet MS"/>
              </a:rPr>
            </a:br>
            <a:r>
              <a:rPr lang="en-US" sz="2000" cap="none" baseline="30000" dirty="0" smtClean="0">
                <a:solidFill>
                  <a:srgbClr val="FFFF00"/>
                </a:solidFill>
                <a:latin typeface="Trebuchet MS"/>
                <a:cs typeface="Trebuchet MS"/>
              </a:rPr>
              <a:t/>
            </a:r>
            <a:br>
              <a:rPr lang="en-US" sz="2000" cap="none" baseline="30000" dirty="0" smtClean="0">
                <a:solidFill>
                  <a:srgbClr val="FFFF00"/>
                </a:solidFill>
                <a:latin typeface="Trebuchet MS"/>
                <a:cs typeface="Trebuchet MS"/>
              </a:rPr>
            </a:br>
            <a:endParaRPr lang="en-US" sz="2000" cap="none" baseline="30000" dirty="0">
              <a:solidFill>
                <a:srgbClr val="FFFF00"/>
              </a:solidFill>
              <a:latin typeface="Trebuchet MS"/>
              <a:cs typeface="Trebuchet MS"/>
            </a:endParaRPr>
          </a:p>
        </p:txBody>
      </p:sp>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15" name="Rectangle 14">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 xmlns:a16="http://schemas.microsoft.com/office/drawing/2014/main" id="{CD6AB187-6CE5-4F7A-B9DE-DED37A7555B9}"/>
              </a:ext>
            </a:extLst>
          </p:cNvPr>
          <p:cNvSpPr/>
          <p:nvPr/>
        </p:nvSpPr>
        <p:spPr>
          <a:xfrm>
            <a:off x="196508" y="1856749"/>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a:t> Introduction to computer</a:t>
            </a:r>
            <a:endParaRPr lang="en-IN" sz="2400" dirty="0" smtClean="0">
              <a:latin typeface="+mj-lt"/>
            </a:endParaRPr>
          </a:p>
          <a:p>
            <a:endParaRPr lang="en-IN" sz="2400" dirty="0">
              <a:latin typeface="+mj-lt"/>
            </a:endParaRPr>
          </a:p>
          <a:p>
            <a:r>
              <a:rPr lang="en-US" sz="2400" dirty="0">
                <a:solidFill>
                  <a:srgbClr val="FFFF00"/>
                </a:solidFill>
                <a:latin typeface="+mj-lt"/>
              </a:rPr>
              <a:t>COURSE:</a:t>
            </a:r>
            <a:r>
              <a:rPr lang="en-US" sz="2400" dirty="0">
                <a:latin typeface="+mj-lt"/>
              </a:rPr>
              <a:t> </a:t>
            </a:r>
            <a:r>
              <a:rPr lang="en-US" sz="2400" dirty="0" smtClean="0">
                <a:latin typeface="+mj-lt"/>
              </a:rPr>
              <a:t>CCC Concept</a:t>
            </a:r>
            <a:endParaRPr lang="en-IN" sz="2400" dirty="0" smtClean="0">
              <a:latin typeface="+mj-lt"/>
            </a:endParaRPr>
          </a:p>
          <a:p>
            <a:endParaRPr lang="en-IN" sz="2400" dirty="0">
              <a:latin typeface="+mj-lt"/>
            </a:endParaRPr>
          </a:p>
          <a:p>
            <a:r>
              <a:rPr lang="en-US" sz="2400" dirty="0" smtClean="0">
                <a:solidFill>
                  <a:srgbClr val="FFFF00"/>
                </a:solidFill>
                <a:latin typeface="+mj-lt"/>
              </a:rPr>
              <a:t>CHAPTER: 01 </a:t>
            </a:r>
            <a:r>
              <a:rPr lang="en-US" sz="2400" dirty="0">
                <a:latin typeface="+mj-lt"/>
              </a:rPr>
              <a:t>(</a:t>
            </a:r>
            <a:r>
              <a:rPr lang="en-IN" sz="2400" dirty="0">
                <a:latin typeface="+mj-lt"/>
              </a:rPr>
              <a:t>Introduction to computer</a:t>
            </a:r>
            <a:r>
              <a:rPr lang="en-IN" sz="2400" dirty="0" smtClean="0">
                <a:latin typeface="+mj-lt"/>
              </a:rPr>
              <a:t>)</a:t>
            </a:r>
          </a:p>
          <a:p>
            <a:endParaRPr lang="en-IN" sz="2400" dirty="0">
              <a:latin typeface="+mj-lt"/>
            </a:endParaRPr>
          </a:p>
          <a:p>
            <a:r>
              <a:rPr lang="en-IN" sz="2400" dirty="0" smtClean="0">
                <a:solidFill>
                  <a:srgbClr val="FFFF00"/>
                </a:solidFill>
                <a:latin typeface="+mj-lt"/>
              </a:rPr>
              <a:t>DAY: </a:t>
            </a:r>
            <a:r>
              <a:rPr lang="en-IN" sz="2400" dirty="0" smtClean="0">
                <a:latin typeface="+mj-lt"/>
              </a:rPr>
              <a:t>03 </a:t>
            </a:r>
            <a:r>
              <a:rPr lang="en-US" sz="2400" dirty="0" smtClean="0">
                <a:latin typeface="+mj-lt"/>
              </a:rPr>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377662" y="289977"/>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391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61513"/>
            <a:ext cx="8153400" cy="990600"/>
          </a:xfrm>
        </p:spPr>
        <p:txBody>
          <a:bodyPr>
            <a:normAutofit fontScale="90000"/>
          </a:bodyPr>
          <a:lstStyle/>
          <a:p>
            <a:r>
              <a:rPr lang="en-US" dirty="0">
                <a:latin typeface="Arial" panose="020B0604020202020204" pitchFamily="34" charset="0"/>
              </a:rPr>
              <a:t>Keyboard</a:t>
            </a:r>
            <a:br>
              <a:rPr lang="en-US" dirty="0">
                <a:latin typeface="Arial" panose="020B0604020202020204" pitchFamily="34" charset="0"/>
              </a:rPr>
            </a:br>
            <a:endParaRPr lang="en-US" dirty="0"/>
          </a:p>
        </p:txBody>
      </p:sp>
      <p:sp>
        <p:nvSpPr>
          <p:cNvPr id="3" name="Content Placeholder 2"/>
          <p:cNvSpPr>
            <a:spLocks noGrp="1"/>
          </p:cNvSpPr>
          <p:nvPr>
            <p:ph sz="quarter" idx="1"/>
          </p:nvPr>
        </p:nvSpPr>
        <p:spPr/>
        <p:txBody>
          <a:bodyPr>
            <a:normAutofit/>
          </a:bodyPr>
          <a:lstStyle/>
          <a:p>
            <a:r>
              <a:rPr lang="en-US" sz="2400" dirty="0"/>
              <a:t>Keyboard is the most common and very popular input device which helps to input data to the computer. The layout of the keyboard is like that of traditional typewriter, although there are some additional keys provided for performing additional functions</a:t>
            </a:r>
            <a:r>
              <a:rPr lang="en-US" sz="2400" dirty="0" smtClean="0"/>
              <a:t>.</a:t>
            </a:r>
          </a:p>
          <a:p>
            <a:r>
              <a:rPr lang="en-US" sz="2400" dirty="0"/>
              <a:t>Keyboards are of two sizes 84 keys or 101/102 keys, but now keyboards with 104 keys or 108 keys are also available for Windows and Internet.</a:t>
            </a:r>
          </a:p>
          <a:p>
            <a:endParaRPr lang="en-US" dirty="0"/>
          </a:p>
        </p:txBody>
      </p:sp>
      <p:pic>
        <p:nvPicPr>
          <p:cNvPr id="18434" name="Picture 2" descr="Amazon.com: V7 Standard Full-Size Space Saving Spill Resistant USB Keyboard  for Windows Desktop PC (KC0A1-4N6P) - Black :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789" y="4578357"/>
            <a:ext cx="5918021" cy="221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5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rPr>
              <a:t>Keyboard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75465097"/>
              </p:ext>
            </p:extLst>
          </p:nvPr>
        </p:nvGraphicFramePr>
        <p:xfrm>
          <a:off x="267419" y="1549215"/>
          <a:ext cx="8678173" cy="5093126"/>
        </p:xfrm>
        <a:graphic>
          <a:graphicData uri="http://schemas.openxmlformats.org/drawingml/2006/table">
            <a:tbl>
              <a:tblPr/>
              <a:tblGrid>
                <a:gridCol w="734132"/>
                <a:gridCol w="7944041"/>
              </a:tblGrid>
              <a:tr h="748989">
                <a:tc>
                  <a:txBody>
                    <a:bodyPr/>
                    <a:lstStyle/>
                    <a:p>
                      <a:pPr algn="ctr" fontAlgn="ctr"/>
                      <a:r>
                        <a:rPr lang="en-US" sz="1100" dirty="0">
                          <a:effectLst/>
                        </a:rPr>
                        <a:t>1</a:t>
                      </a:r>
                    </a:p>
                  </a:txBody>
                  <a:tcPr marL="33057" marR="33057" marT="33057" marB="3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100" b="1" dirty="0">
                          <a:solidFill>
                            <a:srgbClr val="000000"/>
                          </a:solidFill>
                          <a:effectLst/>
                          <a:latin typeface="Arial" panose="020B0604020202020204" pitchFamily="34" charset="0"/>
                        </a:rPr>
                        <a:t>Typing Keys</a:t>
                      </a:r>
                      <a:endParaRPr lang="en-US" sz="1100" dirty="0">
                        <a:solidFill>
                          <a:srgbClr val="000000"/>
                        </a:solidFill>
                        <a:effectLst/>
                        <a:latin typeface="Arial" panose="020B0604020202020204" pitchFamily="34" charset="0"/>
                      </a:endParaRPr>
                    </a:p>
                    <a:p>
                      <a:pPr algn="just" fontAlgn="t"/>
                      <a:r>
                        <a:rPr lang="en-US" sz="1100" dirty="0">
                          <a:solidFill>
                            <a:srgbClr val="000000"/>
                          </a:solidFill>
                          <a:effectLst/>
                          <a:latin typeface="Arial" panose="020B0604020202020204" pitchFamily="34" charset="0"/>
                        </a:rPr>
                        <a:t>These keys include the letter keys (A-Z) and digit keys (09) which generally give the same layout as that of typewriters.</a:t>
                      </a:r>
                    </a:p>
                  </a:txBody>
                  <a:tcPr marL="33057" marR="33057" marT="33057" marB="3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53443">
                <a:tc>
                  <a:txBody>
                    <a:bodyPr/>
                    <a:lstStyle/>
                    <a:p>
                      <a:pPr algn="ctr" fontAlgn="ctr"/>
                      <a:r>
                        <a:rPr lang="en-US" sz="1100">
                          <a:effectLst/>
                        </a:rPr>
                        <a:t>2</a:t>
                      </a:r>
                    </a:p>
                  </a:txBody>
                  <a:tcPr marL="33057" marR="33057" marT="33057" marB="3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100" b="1">
                          <a:solidFill>
                            <a:srgbClr val="000000"/>
                          </a:solidFill>
                          <a:effectLst/>
                          <a:latin typeface="Arial" panose="020B0604020202020204" pitchFamily="34" charset="0"/>
                        </a:rPr>
                        <a:t>Numeric Keypad</a:t>
                      </a:r>
                      <a:endParaRPr lang="en-US" sz="1100">
                        <a:solidFill>
                          <a:srgbClr val="000000"/>
                        </a:solidFill>
                        <a:effectLst/>
                        <a:latin typeface="Arial" panose="020B0604020202020204" pitchFamily="34" charset="0"/>
                      </a:endParaRPr>
                    </a:p>
                    <a:p>
                      <a:pPr algn="just" fontAlgn="t"/>
                      <a:r>
                        <a:rPr lang="en-US" sz="1100">
                          <a:solidFill>
                            <a:srgbClr val="000000"/>
                          </a:solidFill>
                          <a:effectLst/>
                          <a:latin typeface="Arial" panose="020B0604020202020204" pitchFamily="34" charset="0"/>
                        </a:rPr>
                        <a:t>It is used to enter the numeric data or cursor movement. Generally, it consists of a set of 17 keys that are laid out in the same configuration used by most adding machines and calculators.</a:t>
                      </a:r>
                    </a:p>
                  </a:txBody>
                  <a:tcPr marL="33057" marR="33057" marT="33057" marB="3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53443">
                <a:tc>
                  <a:txBody>
                    <a:bodyPr/>
                    <a:lstStyle/>
                    <a:p>
                      <a:pPr algn="ctr" fontAlgn="ctr"/>
                      <a:r>
                        <a:rPr lang="en-US" sz="1100">
                          <a:effectLst/>
                        </a:rPr>
                        <a:t>3</a:t>
                      </a:r>
                    </a:p>
                  </a:txBody>
                  <a:tcPr marL="33057" marR="33057" marT="33057" marB="3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100" b="1">
                          <a:solidFill>
                            <a:srgbClr val="000000"/>
                          </a:solidFill>
                          <a:effectLst/>
                          <a:latin typeface="Arial" panose="020B0604020202020204" pitchFamily="34" charset="0"/>
                        </a:rPr>
                        <a:t>Function Keys</a:t>
                      </a:r>
                      <a:endParaRPr lang="en-US" sz="1100">
                        <a:solidFill>
                          <a:srgbClr val="000000"/>
                        </a:solidFill>
                        <a:effectLst/>
                        <a:latin typeface="Arial" panose="020B0604020202020204" pitchFamily="34" charset="0"/>
                      </a:endParaRPr>
                    </a:p>
                    <a:p>
                      <a:pPr algn="just" fontAlgn="t"/>
                      <a:r>
                        <a:rPr lang="en-US" sz="1100">
                          <a:solidFill>
                            <a:srgbClr val="000000"/>
                          </a:solidFill>
                          <a:effectLst/>
                          <a:latin typeface="Arial" panose="020B0604020202020204" pitchFamily="34" charset="0"/>
                        </a:rPr>
                        <a:t>The twelve function keys are present on the keyboard which are arranged in a row at the top of the keyboard. Each function key has a unique meaning and is used for some specific purpose.</a:t>
                      </a:r>
                    </a:p>
                  </a:txBody>
                  <a:tcPr marL="33057" marR="33057" marT="33057" marB="3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53443">
                <a:tc>
                  <a:txBody>
                    <a:bodyPr/>
                    <a:lstStyle/>
                    <a:p>
                      <a:pPr algn="ctr" fontAlgn="ctr"/>
                      <a:r>
                        <a:rPr lang="en-US" sz="1100">
                          <a:effectLst/>
                        </a:rPr>
                        <a:t>4</a:t>
                      </a:r>
                    </a:p>
                  </a:txBody>
                  <a:tcPr marL="33057" marR="33057" marT="33057" marB="3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100" b="1" dirty="0">
                          <a:solidFill>
                            <a:srgbClr val="000000"/>
                          </a:solidFill>
                          <a:effectLst/>
                          <a:latin typeface="Arial" panose="020B0604020202020204" pitchFamily="34" charset="0"/>
                        </a:rPr>
                        <a:t>Control keys</a:t>
                      </a:r>
                      <a:endParaRPr lang="en-US" sz="1100" dirty="0">
                        <a:solidFill>
                          <a:srgbClr val="000000"/>
                        </a:solidFill>
                        <a:effectLst/>
                        <a:latin typeface="Arial" panose="020B0604020202020204" pitchFamily="34" charset="0"/>
                      </a:endParaRPr>
                    </a:p>
                    <a:p>
                      <a:pPr algn="just" fontAlgn="t"/>
                      <a:r>
                        <a:rPr lang="en-US" sz="1100" dirty="0">
                          <a:solidFill>
                            <a:srgbClr val="000000"/>
                          </a:solidFill>
                          <a:effectLst/>
                          <a:latin typeface="Arial" panose="020B0604020202020204" pitchFamily="34" charset="0"/>
                        </a:rPr>
                        <a:t>These keys provide cursor and screen control. It includes four directional arrow keys. Control keys also include Home, End, Insert, Delete, Page Up, Page Down, Control(Ctrl), Alternate(Alt), Escape(Esc).</a:t>
                      </a:r>
                    </a:p>
                  </a:txBody>
                  <a:tcPr marL="33057" marR="33057" marT="33057" marB="3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3808">
                <a:tc>
                  <a:txBody>
                    <a:bodyPr/>
                    <a:lstStyle/>
                    <a:p>
                      <a:pPr algn="ctr" fontAlgn="ctr"/>
                      <a:r>
                        <a:rPr lang="en-US" sz="1100">
                          <a:effectLst/>
                        </a:rPr>
                        <a:t>5</a:t>
                      </a:r>
                    </a:p>
                  </a:txBody>
                  <a:tcPr marL="33057" marR="33057" marT="33057" marB="3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100" b="1" dirty="0">
                          <a:solidFill>
                            <a:srgbClr val="000000"/>
                          </a:solidFill>
                          <a:effectLst/>
                          <a:latin typeface="Arial" panose="020B0604020202020204" pitchFamily="34" charset="0"/>
                        </a:rPr>
                        <a:t>Special Purpose Keys</a:t>
                      </a:r>
                      <a:endParaRPr lang="en-US" sz="1100" dirty="0">
                        <a:solidFill>
                          <a:srgbClr val="000000"/>
                        </a:solidFill>
                        <a:effectLst/>
                        <a:latin typeface="Arial" panose="020B0604020202020204" pitchFamily="34" charset="0"/>
                      </a:endParaRPr>
                    </a:p>
                    <a:p>
                      <a:pPr algn="just" fontAlgn="t"/>
                      <a:r>
                        <a:rPr lang="en-US" sz="1100" dirty="0">
                          <a:solidFill>
                            <a:srgbClr val="000000"/>
                          </a:solidFill>
                          <a:effectLst/>
                          <a:latin typeface="Arial" panose="020B0604020202020204" pitchFamily="34" charset="0"/>
                        </a:rPr>
                        <a:t>Keyboard also contains some special purpose keys such as Enter, Shift, Caps Lock, </a:t>
                      </a:r>
                      <a:r>
                        <a:rPr lang="en-US" sz="1100" dirty="0" err="1">
                          <a:solidFill>
                            <a:srgbClr val="000000"/>
                          </a:solidFill>
                          <a:effectLst/>
                          <a:latin typeface="Arial" panose="020B0604020202020204" pitchFamily="34" charset="0"/>
                        </a:rPr>
                        <a:t>Num</a:t>
                      </a:r>
                      <a:r>
                        <a:rPr lang="en-US" sz="1100" dirty="0">
                          <a:solidFill>
                            <a:srgbClr val="000000"/>
                          </a:solidFill>
                          <a:effectLst/>
                          <a:latin typeface="Arial" panose="020B0604020202020204" pitchFamily="34" charset="0"/>
                        </a:rPr>
                        <a:t> Lock, Space bar, Tab, and Print Screen.</a:t>
                      </a:r>
                    </a:p>
                  </a:txBody>
                  <a:tcPr marL="33057" marR="33057" marT="33057" marB="3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229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618" y="1516430"/>
            <a:ext cx="8318500" cy="3337067"/>
          </a:xfrm>
          <a:prstGeom prst="rect">
            <a:avLst/>
          </a:prstGeom>
        </p:spPr>
        <p:txBody>
          <a:bodyPr wrap="square">
            <a:spAutoFit/>
          </a:bodyPr>
          <a:lstStyle/>
          <a:p>
            <a:pPr algn="just"/>
            <a:r>
              <a:rPr lang="en-US" dirty="0">
                <a:solidFill>
                  <a:srgbClr val="222222"/>
                </a:solidFill>
                <a:latin typeface="+mj-lt"/>
              </a:rPr>
              <a:t>A computer </a:t>
            </a:r>
            <a:r>
              <a:rPr lang="en-US" b="1" dirty="0">
                <a:solidFill>
                  <a:srgbClr val="222222"/>
                </a:solidFill>
                <a:latin typeface="+mj-lt"/>
              </a:rPr>
              <a:t>mouse</a:t>
            </a:r>
            <a:r>
              <a:rPr lang="en-US" dirty="0">
                <a:solidFill>
                  <a:srgbClr val="222222"/>
                </a:solidFill>
                <a:latin typeface="+mj-lt"/>
              </a:rPr>
              <a:t> is an input device that is used with a computer. Moving a </a:t>
            </a:r>
            <a:r>
              <a:rPr lang="en-US" b="1" dirty="0">
                <a:solidFill>
                  <a:srgbClr val="222222"/>
                </a:solidFill>
                <a:latin typeface="+mj-lt"/>
              </a:rPr>
              <a:t>mouse</a:t>
            </a:r>
            <a:r>
              <a:rPr lang="en-US" dirty="0">
                <a:solidFill>
                  <a:srgbClr val="222222"/>
                </a:solidFill>
                <a:latin typeface="+mj-lt"/>
              </a:rPr>
              <a:t> along a flat surface can move the cursor to different items on the screen. Items can be moved or selected by pressing the </a:t>
            </a:r>
            <a:r>
              <a:rPr lang="en-US" b="1" dirty="0">
                <a:solidFill>
                  <a:srgbClr val="222222"/>
                </a:solidFill>
                <a:latin typeface="+mj-lt"/>
              </a:rPr>
              <a:t>mouse</a:t>
            </a:r>
            <a:r>
              <a:rPr lang="en-US" dirty="0">
                <a:solidFill>
                  <a:srgbClr val="222222"/>
                </a:solidFill>
                <a:latin typeface="+mj-lt"/>
              </a:rPr>
              <a:t> buttons (called clicking</a:t>
            </a:r>
            <a:r>
              <a:rPr lang="en-US" dirty="0" smtClean="0">
                <a:solidFill>
                  <a:srgbClr val="222222"/>
                </a:solidFill>
                <a:latin typeface="+mj-lt"/>
              </a:rPr>
              <a:t>).</a:t>
            </a:r>
          </a:p>
          <a:p>
            <a:pPr algn="just"/>
            <a:r>
              <a:rPr lang="en-US" dirty="0">
                <a:latin typeface="+mj-lt"/>
              </a:rPr>
              <a:t>Mouse is the most popular pointing device. It is a very famous cursor-control device having a small palm size box with a round ball at its base, which senses the movement of the mouse and sends corresponding signals to the CPU when the mouse buttons are pressed.</a:t>
            </a:r>
          </a:p>
          <a:p>
            <a:pPr algn="just"/>
            <a:r>
              <a:rPr lang="en-US" dirty="0">
                <a:latin typeface="+mj-lt"/>
              </a:rPr>
              <a:t>Generally, it has two buttons called the left and the right button and a wheel is present between the buttons. A mouse can be used to control the position of the cursor on the screen, but it cannot be used to enter text into the computer.</a:t>
            </a:r>
          </a:p>
          <a:p>
            <a:pPr>
              <a:lnSpc>
                <a:spcPct val="200000"/>
              </a:lnSpc>
            </a:pPr>
            <a:endParaRPr lang="en-IN" dirty="0"/>
          </a:p>
        </p:txBody>
      </p:sp>
      <p:pic>
        <p:nvPicPr>
          <p:cNvPr id="10242" name="Picture 2" descr="What Is a Mouse? (Computer Mouse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86" y="4319548"/>
            <a:ext cx="2538452" cy="25384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4824" y="-247735"/>
            <a:ext cx="8247876" cy="1378134"/>
          </a:xfrm>
          <a:prstGeom prst="rect">
            <a:avLst/>
          </a:prstGeom>
        </p:spPr>
        <p:txBody>
          <a:bodyPr wrap="square">
            <a:spAutoFit/>
          </a:bodyPr>
          <a:lstStyle/>
          <a:p>
            <a:pPr lvl="0" algn="just">
              <a:lnSpc>
                <a:spcPct val="250000"/>
              </a:lnSpc>
            </a:pPr>
            <a:r>
              <a:rPr lang="en-IN" sz="4000" b="1" dirty="0" smtClean="0"/>
              <a:t>Mouse </a:t>
            </a:r>
            <a:endParaRPr lang="en-IN" sz="4000" b="1" dirty="0"/>
          </a:p>
        </p:txBody>
      </p:sp>
    </p:spTree>
    <p:extLst>
      <p:ext uri="{BB962C8B-B14F-4D97-AF65-F5344CB8AC3E}">
        <p14:creationId xmlns:p14="http://schemas.microsoft.com/office/powerpoint/2010/main" val="292609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09755"/>
            <a:ext cx="8153400" cy="990600"/>
          </a:xfrm>
        </p:spPr>
        <p:txBody>
          <a:bodyPr>
            <a:normAutofit fontScale="90000"/>
          </a:bodyPr>
          <a:lstStyle/>
          <a:p>
            <a:r>
              <a:rPr lang="en-US" dirty="0"/>
              <a:t>Common types of the mouse:</a:t>
            </a:r>
            <a:br>
              <a:rPr lang="en-US" dirty="0"/>
            </a:br>
            <a:endParaRPr lang="en-US" dirty="0"/>
          </a:p>
        </p:txBody>
      </p:sp>
      <p:sp>
        <p:nvSpPr>
          <p:cNvPr id="3" name="Content Placeholder 2"/>
          <p:cNvSpPr>
            <a:spLocks noGrp="1"/>
          </p:cNvSpPr>
          <p:nvPr>
            <p:ph sz="quarter" idx="1"/>
          </p:nvPr>
        </p:nvSpPr>
        <p:spPr/>
        <p:txBody>
          <a:bodyPr>
            <a:normAutofit/>
          </a:bodyPr>
          <a:lstStyle/>
          <a:p>
            <a:r>
              <a:rPr lang="en-US" b="1" dirty="0"/>
              <a:t>Trackball Mouse</a:t>
            </a:r>
            <a:r>
              <a:rPr lang="en-US" b="1" dirty="0" smtClean="0"/>
              <a:t>:</a:t>
            </a:r>
          </a:p>
          <a:p>
            <a:pPr algn="just"/>
            <a:r>
              <a:rPr lang="en-US" sz="2000" dirty="0"/>
              <a:t>It is a stationary input device that has ball mechanism to move the pointer or cursor on the screen. The ball is half inserted in the device and can be easily rolled with finger, thumb or the palm to move the pointer on the screen. The device has sensor to detect the rotation of ball. It remains stationary; you don't need to move it on the operating surface. So, it is an ideal device if you have limited desk space as you don't need to move it like a mouse</a:t>
            </a:r>
            <a:r>
              <a:rPr lang="en-US" sz="2000" dirty="0" smtClean="0"/>
              <a:t>.</a:t>
            </a:r>
            <a:endParaRPr lang="en-US" sz="2000" b="1" dirty="0" smtClean="0"/>
          </a:p>
        </p:txBody>
      </p:sp>
      <p:pic>
        <p:nvPicPr>
          <p:cNvPr id="4" name="Picture 3" descr="Trackball mouse"/>
          <p:cNvPicPr/>
          <p:nvPr/>
        </p:nvPicPr>
        <p:blipFill>
          <a:blip r:embed="rId2" cstate="print"/>
          <a:srcRect/>
          <a:stretch>
            <a:fillRect/>
          </a:stretch>
        </p:blipFill>
        <p:spPr bwMode="auto">
          <a:xfrm>
            <a:off x="3276600" y="4022306"/>
            <a:ext cx="2590800" cy="2540000"/>
          </a:xfrm>
          <a:prstGeom prst="rect">
            <a:avLst/>
          </a:prstGeom>
          <a:noFill/>
          <a:ln w="9525">
            <a:noFill/>
            <a:miter lim="800000"/>
            <a:headEnd/>
            <a:tailEnd/>
          </a:ln>
        </p:spPr>
      </p:pic>
    </p:spTree>
    <p:extLst>
      <p:ext uri="{BB962C8B-B14F-4D97-AF65-F5344CB8AC3E}">
        <p14:creationId xmlns:p14="http://schemas.microsoft.com/office/powerpoint/2010/main" val="176679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87392"/>
            <a:ext cx="8153400" cy="990600"/>
          </a:xfrm>
        </p:spPr>
        <p:txBody>
          <a:bodyPr>
            <a:normAutofit fontScale="90000"/>
          </a:bodyPr>
          <a:lstStyle/>
          <a:p>
            <a:r>
              <a:rPr lang="en-US" b="1" dirty="0"/>
              <a:t>Mechanical Mouse:</a:t>
            </a:r>
            <a:br>
              <a:rPr lang="en-US" b="1" dirty="0"/>
            </a:br>
            <a:endParaRPr lang="en-US" dirty="0"/>
          </a:p>
        </p:txBody>
      </p:sp>
      <p:sp>
        <p:nvSpPr>
          <p:cNvPr id="3" name="Content Placeholder 2"/>
          <p:cNvSpPr>
            <a:spLocks noGrp="1"/>
          </p:cNvSpPr>
          <p:nvPr>
            <p:ph sz="quarter" idx="1"/>
          </p:nvPr>
        </p:nvSpPr>
        <p:spPr/>
        <p:txBody>
          <a:bodyPr>
            <a:normAutofit/>
          </a:bodyPr>
          <a:lstStyle/>
          <a:p>
            <a:r>
              <a:rPr lang="en-US" b="1" dirty="0"/>
              <a:t>Mechanical Mouse</a:t>
            </a:r>
            <a:r>
              <a:rPr lang="en-US" b="1" dirty="0" smtClean="0"/>
              <a:t>:</a:t>
            </a:r>
          </a:p>
          <a:p>
            <a:pPr algn="just"/>
            <a:r>
              <a:rPr lang="en-US" dirty="0"/>
              <a:t>It has a system of a ball and several rollers to track its movement. It is a corded type of mouse. A mechanical mouse can be used for high performance. The drawback is that they tend to get dust into the mechanics and thus require regular cleaning.</a:t>
            </a:r>
          </a:p>
          <a:p>
            <a:endParaRPr lang="en-US" dirty="0"/>
          </a:p>
          <a:p>
            <a:endParaRPr lang="en-US" dirty="0"/>
          </a:p>
        </p:txBody>
      </p:sp>
      <p:pic>
        <p:nvPicPr>
          <p:cNvPr id="4" name="Picture 3" descr="Mechanical mouse"/>
          <p:cNvPicPr/>
          <p:nvPr/>
        </p:nvPicPr>
        <p:blipFill>
          <a:blip r:embed="rId2" cstate="print"/>
          <a:srcRect/>
          <a:stretch>
            <a:fillRect/>
          </a:stretch>
        </p:blipFill>
        <p:spPr bwMode="auto">
          <a:xfrm>
            <a:off x="3089147" y="4459857"/>
            <a:ext cx="3449675" cy="2272940"/>
          </a:xfrm>
          <a:prstGeom prst="rect">
            <a:avLst/>
          </a:prstGeom>
          <a:noFill/>
          <a:ln w="9525">
            <a:noFill/>
            <a:miter lim="800000"/>
            <a:headEnd/>
            <a:tailEnd/>
          </a:ln>
        </p:spPr>
      </p:pic>
    </p:spTree>
    <p:extLst>
      <p:ext uri="{BB962C8B-B14F-4D97-AF65-F5344CB8AC3E}">
        <p14:creationId xmlns:p14="http://schemas.microsoft.com/office/powerpoint/2010/main" val="224246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Optical Mouse:</a:t>
            </a:r>
            <a:endParaRPr lang="en-US" dirty="0"/>
          </a:p>
        </p:txBody>
      </p:sp>
      <p:sp>
        <p:nvSpPr>
          <p:cNvPr id="3" name="Content Placeholder 2"/>
          <p:cNvSpPr>
            <a:spLocks noGrp="1"/>
          </p:cNvSpPr>
          <p:nvPr>
            <p:ph sz="quarter" idx="1"/>
          </p:nvPr>
        </p:nvSpPr>
        <p:spPr/>
        <p:txBody>
          <a:bodyPr>
            <a:normAutofit/>
          </a:bodyPr>
          <a:lstStyle/>
          <a:p>
            <a:pPr algn="just"/>
            <a:r>
              <a:rPr lang="en-US" sz="2400" dirty="0"/>
              <a:t>An optical mouse uses optical electronics to track its movement. It is more reliable than a mechanical mouse and also requires less maintenance. However, its performance is affected by the surface on which it is operated. Plain non-glossy mouse mat should be used for best results. The rough surface may cause problems for the optical recognition system, and the glossy surface may reflect the light wrongly and thus may cause tracking issues.</a:t>
            </a:r>
          </a:p>
          <a:p>
            <a:pPr algn="just"/>
            <a:endParaRPr lang="en-US" sz="2400" dirty="0"/>
          </a:p>
        </p:txBody>
      </p:sp>
      <p:pic>
        <p:nvPicPr>
          <p:cNvPr id="4" name="Picture 3" descr="Optical mouse"/>
          <p:cNvPicPr/>
          <p:nvPr/>
        </p:nvPicPr>
        <p:blipFill>
          <a:blip r:embed="rId2" cstate="print"/>
          <a:srcRect/>
          <a:stretch>
            <a:fillRect/>
          </a:stretch>
        </p:blipFill>
        <p:spPr bwMode="auto">
          <a:xfrm>
            <a:off x="3062377" y="4252823"/>
            <a:ext cx="2973171" cy="2494951"/>
          </a:xfrm>
          <a:prstGeom prst="rect">
            <a:avLst/>
          </a:prstGeom>
          <a:noFill/>
          <a:ln w="9525">
            <a:noFill/>
            <a:miter lim="800000"/>
            <a:headEnd/>
            <a:tailEnd/>
          </a:ln>
        </p:spPr>
      </p:pic>
    </p:spTree>
    <p:extLst>
      <p:ext uri="{BB962C8B-B14F-4D97-AF65-F5344CB8AC3E}">
        <p14:creationId xmlns:p14="http://schemas.microsoft.com/office/powerpoint/2010/main" val="368094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Cordless or Wireless Mouse:</a:t>
            </a:r>
            <a:endParaRPr lang="en-US" dirty="0"/>
          </a:p>
        </p:txBody>
      </p:sp>
      <p:sp>
        <p:nvSpPr>
          <p:cNvPr id="3" name="Content Placeholder 2"/>
          <p:cNvSpPr>
            <a:spLocks noGrp="1"/>
          </p:cNvSpPr>
          <p:nvPr>
            <p:ph sz="quarter" idx="1"/>
          </p:nvPr>
        </p:nvSpPr>
        <p:spPr/>
        <p:txBody>
          <a:bodyPr/>
          <a:lstStyle/>
          <a:p>
            <a:pPr algn="just"/>
            <a:r>
              <a:rPr lang="en-US" dirty="0"/>
              <a:t>As the name suggests, this type of mouse lacks cable and uses wireless technology such as IrDA (infrared) or radio (Bluetooth or Wi-Fi) to control the movement of the cursor. It is used to improve the experience of using a mouse. It uses batteries for its power supply</a:t>
            </a:r>
          </a:p>
        </p:txBody>
      </p:sp>
      <p:pic>
        <p:nvPicPr>
          <p:cNvPr id="4" name="Picture 3" descr="Cordless or Wireless mouse"/>
          <p:cNvPicPr/>
          <p:nvPr/>
        </p:nvPicPr>
        <p:blipFill>
          <a:blip r:embed="rId2" cstate="print"/>
          <a:srcRect/>
          <a:stretch>
            <a:fillRect/>
          </a:stretch>
        </p:blipFill>
        <p:spPr bwMode="auto">
          <a:xfrm>
            <a:off x="3187699" y="4037162"/>
            <a:ext cx="3187221" cy="2726068"/>
          </a:xfrm>
          <a:prstGeom prst="rect">
            <a:avLst/>
          </a:prstGeom>
          <a:noFill/>
          <a:ln w="9525">
            <a:noFill/>
            <a:miter lim="800000"/>
            <a:headEnd/>
            <a:tailEnd/>
          </a:ln>
        </p:spPr>
      </p:pic>
    </p:spTree>
    <p:extLst>
      <p:ext uri="{BB962C8B-B14F-4D97-AF65-F5344CB8AC3E}">
        <p14:creationId xmlns:p14="http://schemas.microsoft.com/office/powerpoint/2010/main" val="125014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96018"/>
            <a:ext cx="8153400" cy="990600"/>
          </a:xfrm>
        </p:spPr>
        <p:txBody>
          <a:bodyPr>
            <a:normAutofit fontScale="90000"/>
          </a:bodyPr>
          <a:lstStyle/>
          <a:p>
            <a:r>
              <a:rPr lang="en-US" b="1" dirty="0">
                <a:latin typeface="Arial" panose="020B0604020202020204" pitchFamily="34" charset="0"/>
              </a:rPr>
              <a:t>Joy Stick</a:t>
            </a:r>
            <a:br>
              <a:rPr lang="en-US" b="1" dirty="0">
                <a:latin typeface="Arial" panose="020B0604020202020204" pitchFamily="34" charset="0"/>
              </a:rPr>
            </a:br>
            <a:endParaRPr lang="en-US" b="1" dirty="0"/>
          </a:p>
        </p:txBody>
      </p:sp>
      <p:sp>
        <p:nvSpPr>
          <p:cNvPr id="3" name="Content Placeholder 2"/>
          <p:cNvSpPr>
            <a:spLocks noGrp="1"/>
          </p:cNvSpPr>
          <p:nvPr>
            <p:ph sz="quarter" idx="1"/>
          </p:nvPr>
        </p:nvSpPr>
        <p:spPr/>
        <p:txBody>
          <a:bodyPr>
            <a:normAutofit/>
          </a:bodyPr>
          <a:lstStyle/>
          <a:p>
            <a:pPr algn="just"/>
            <a:r>
              <a:rPr lang="en-US" sz="1800" dirty="0"/>
              <a:t>A joystick is also a pointing input device like a mouse. It is made up of a stick with a spherical base. The base is fitted in a socket that allows free movement of the stick. The movement of stick controls the cursor or pointer on the screen.</a:t>
            </a:r>
          </a:p>
          <a:p>
            <a:pPr algn="just"/>
            <a:r>
              <a:rPr lang="en-US" sz="1800" dirty="0"/>
              <a:t>The </a:t>
            </a:r>
            <a:r>
              <a:rPr lang="en-US" sz="1800" dirty="0" err="1"/>
              <a:t>frist</a:t>
            </a:r>
            <a:r>
              <a:rPr lang="en-US" sz="1800" dirty="0"/>
              <a:t> joystick was invented by C. B. </a:t>
            </a:r>
            <a:r>
              <a:rPr lang="en-US" sz="1800" dirty="0" err="1"/>
              <a:t>Mirick</a:t>
            </a:r>
            <a:r>
              <a:rPr lang="en-US" sz="1800" dirty="0"/>
              <a:t> at the U.S. Naval Research Laboratory. A joystick can be of different types such as displacement joysticks, finger-operated joysticks, hand operated, isometric joystick, and more. In joystick, the cursor keeps moving in the direction of the joystick unless it is upright, whereas, in mouse, the cursor moves only when the mouse moves.</a:t>
            </a:r>
          </a:p>
          <a:p>
            <a:endParaRPr lang="en-US" sz="1800" dirty="0"/>
          </a:p>
        </p:txBody>
      </p:sp>
      <p:pic>
        <p:nvPicPr>
          <p:cNvPr id="4" name="Picture 3" descr="Joystick"/>
          <p:cNvPicPr/>
          <p:nvPr/>
        </p:nvPicPr>
        <p:blipFill>
          <a:blip r:embed="rId2" cstate="print"/>
          <a:srcRect/>
          <a:stretch>
            <a:fillRect/>
          </a:stretch>
        </p:blipFill>
        <p:spPr bwMode="auto">
          <a:xfrm>
            <a:off x="3321169" y="4088920"/>
            <a:ext cx="2625545" cy="2579298"/>
          </a:xfrm>
          <a:prstGeom prst="rect">
            <a:avLst/>
          </a:prstGeom>
          <a:noFill/>
          <a:ln w="9525">
            <a:noFill/>
            <a:miter lim="800000"/>
            <a:headEnd/>
            <a:tailEnd/>
          </a:ln>
        </p:spPr>
      </p:pic>
    </p:spTree>
    <p:extLst>
      <p:ext uri="{BB962C8B-B14F-4D97-AF65-F5344CB8AC3E}">
        <p14:creationId xmlns:p14="http://schemas.microsoft.com/office/powerpoint/2010/main" val="377939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0524"/>
            <a:ext cx="8153400" cy="990600"/>
          </a:xfrm>
        </p:spPr>
        <p:txBody>
          <a:bodyPr>
            <a:normAutofit fontScale="90000"/>
          </a:bodyPr>
          <a:lstStyle/>
          <a:p>
            <a:r>
              <a:rPr lang="en-US" b="1" dirty="0">
                <a:latin typeface="Arial" panose="020B0604020202020204" pitchFamily="34" charset="0"/>
              </a:rPr>
              <a:t>Light pen</a:t>
            </a:r>
            <a:r>
              <a:rPr lang="en-US" dirty="0">
                <a:latin typeface="Arial" panose="020B0604020202020204" pitchFamily="34" charset="0"/>
              </a:rPr>
              <a:t/>
            </a:r>
            <a:br>
              <a:rPr lang="en-US" dirty="0">
                <a:latin typeface="Arial" panose="020B0604020202020204" pitchFamily="34" charset="0"/>
              </a:rPr>
            </a:br>
            <a:endParaRPr lang="en-US" dirty="0"/>
          </a:p>
        </p:txBody>
      </p:sp>
      <p:sp>
        <p:nvSpPr>
          <p:cNvPr id="3" name="Content Placeholder 2"/>
          <p:cNvSpPr>
            <a:spLocks noGrp="1"/>
          </p:cNvSpPr>
          <p:nvPr>
            <p:ph sz="quarter" idx="1"/>
          </p:nvPr>
        </p:nvSpPr>
        <p:spPr/>
        <p:txBody>
          <a:bodyPr>
            <a:noAutofit/>
          </a:bodyPr>
          <a:lstStyle/>
          <a:p>
            <a:pPr algn="just"/>
            <a:r>
              <a:rPr lang="en-US" sz="2000" dirty="0"/>
              <a:t>A light pen is a computer input device that looks like a pen. The tip of the light pen contains a light-sensitive detector that enables the user to point to or select objects on the display screen. Its light sensitive tip detects the object location and sends the corresponding signals to the </a:t>
            </a:r>
            <a:r>
              <a:rPr lang="en-US" sz="2000" u="sng" dirty="0">
                <a:hlinkClick r:id="rId2"/>
              </a:rPr>
              <a:t>CPU</a:t>
            </a:r>
            <a:r>
              <a:rPr lang="en-US" sz="2000" dirty="0"/>
              <a:t>. It is not compatible with </a:t>
            </a:r>
            <a:r>
              <a:rPr lang="en-US" sz="2000" u="sng" dirty="0">
                <a:hlinkClick r:id="rId3"/>
              </a:rPr>
              <a:t>LCD</a:t>
            </a:r>
            <a:r>
              <a:rPr lang="en-US" sz="2000" dirty="0"/>
              <a:t> screens, so it is not in use today. It also helps you draw on the screen if needed. The first light pen was invented around 1955 as a part of the Whirlwind project at the Massachusetts Institute of Technology (MIT).</a:t>
            </a:r>
          </a:p>
          <a:p>
            <a:pPr algn="just"/>
            <a:endParaRPr lang="en-US" sz="2000" dirty="0"/>
          </a:p>
        </p:txBody>
      </p:sp>
      <p:pic>
        <p:nvPicPr>
          <p:cNvPr id="4" name="Picture 3" descr="Light Pen"/>
          <p:cNvPicPr/>
          <p:nvPr/>
        </p:nvPicPr>
        <p:blipFill>
          <a:blip r:embed="rId4" cstate="print"/>
          <a:srcRect/>
          <a:stretch>
            <a:fillRect/>
          </a:stretch>
        </p:blipFill>
        <p:spPr bwMode="auto">
          <a:xfrm>
            <a:off x="3105509" y="3812876"/>
            <a:ext cx="2716123" cy="2906024"/>
          </a:xfrm>
          <a:prstGeom prst="rect">
            <a:avLst/>
          </a:prstGeom>
          <a:noFill/>
          <a:ln w="9525">
            <a:noFill/>
            <a:miter lim="800000"/>
            <a:headEnd/>
            <a:tailEnd/>
          </a:ln>
        </p:spPr>
      </p:pic>
    </p:spTree>
    <p:extLst>
      <p:ext uri="{BB962C8B-B14F-4D97-AF65-F5344CB8AC3E}">
        <p14:creationId xmlns:p14="http://schemas.microsoft.com/office/powerpoint/2010/main" val="14414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42336"/>
            <a:ext cx="8153400" cy="990600"/>
          </a:xfrm>
        </p:spPr>
        <p:txBody>
          <a:bodyPr/>
          <a:lstStyle/>
          <a:p>
            <a:r>
              <a:rPr lang="en-US" b="1" dirty="0"/>
              <a:t>Scanner</a:t>
            </a:r>
          </a:p>
        </p:txBody>
      </p:sp>
      <p:sp>
        <p:nvSpPr>
          <p:cNvPr id="3" name="Content Placeholder 2"/>
          <p:cNvSpPr>
            <a:spLocks noGrp="1"/>
          </p:cNvSpPr>
          <p:nvPr>
            <p:ph sz="quarter" idx="1"/>
          </p:nvPr>
        </p:nvSpPr>
        <p:spPr/>
        <p:txBody>
          <a:bodyPr/>
          <a:lstStyle/>
          <a:p>
            <a:pPr algn="just"/>
            <a:r>
              <a:rPr lang="en-US" sz="2400" dirty="0"/>
              <a:t>The scanner uses the pictures and pages of text as input. It scans the picture or a document. The scanned picture or document then converted into a digital format or file and is displayed on the screen as an output. It uses optical character recognition techniques to convert images into digital ones. Some of the common types of scanners are as follows:</a:t>
            </a:r>
          </a:p>
          <a:p>
            <a:endParaRPr lang="en-US" dirty="0"/>
          </a:p>
        </p:txBody>
      </p:sp>
      <p:pic>
        <p:nvPicPr>
          <p:cNvPr id="4" name="Picture 3" descr="Flatbed Scanner"/>
          <p:cNvPicPr/>
          <p:nvPr/>
        </p:nvPicPr>
        <p:blipFill>
          <a:blip r:embed="rId2" cstate="print"/>
          <a:srcRect/>
          <a:stretch>
            <a:fillRect/>
          </a:stretch>
        </p:blipFill>
        <p:spPr bwMode="auto">
          <a:xfrm>
            <a:off x="3096883" y="4080294"/>
            <a:ext cx="2665615" cy="2664724"/>
          </a:xfrm>
          <a:prstGeom prst="rect">
            <a:avLst/>
          </a:prstGeom>
          <a:noFill/>
          <a:ln w="9525">
            <a:noFill/>
            <a:miter lim="800000"/>
            <a:headEnd/>
            <a:tailEnd/>
          </a:ln>
        </p:spPr>
      </p:pic>
    </p:spTree>
    <p:extLst>
      <p:ext uri="{BB962C8B-B14F-4D97-AF65-F5344CB8AC3E}">
        <p14:creationId xmlns:p14="http://schemas.microsoft.com/office/powerpoint/2010/main" val="330758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28224"/>
            <a:ext cx="8153400" cy="1484291"/>
          </a:xfrm>
        </p:spPr>
        <p:txBody>
          <a:bodyPr>
            <a:normAutofit fontScale="90000"/>
          </a:bodyPr>
          <a:lstStyle/>
          <a:p>
            <a:pPr lvl="0" algn="just">
              <a:lnSpc>
                <a:spcPct val="250000"/>
              </a:lnSpc>
            </a:pPr>
            <a:r>
              <a:rPr lang="en-IN" b="1" dirty="0"/>
              <a:t>Central Processing Unit (CPU)</a:t>
            </a:r>
          </a:p>
        </p:txBody>
      </p:sp>
      <p:pic>
        <p:nvPicPr>
          <p:cNvPr id="1026" name="Picture 2" descr="Block Diagram of Computer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986" y="1579822"/>
            <a:ext cx="4832483" cy="482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600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61513"/>
            <a:ext cx="8153400" cy="990600"/>
          </a:xfrm>
        </p:spPr>
        <p:txBody>
          <a:bodyPr>
            <a:noAutofit/>
          </a:bodyPr>
          <a:lstStyle/>
          <a:p>
            <a:r>
              <a:rPr lang="en-US" sz="2400" b="1" dirty="0"/>
              <a:t>Some of the common types of scanners are as follows:</a:t>
            </a:r>
            <a:r>
              <a:rPr lang="en-US" sz="3600" b="1" dirty="0"/>
              <a:t/>
            </a:r>
            <a:br>
              <a:rPr lang="en-US" sz="3600" b="1" dirty="0"/>
            </a:br>
            <a:endParaRPr lang="en-US" sz="3600" b="1" dirty="0"/>
          </a:p>
        </p:txBody>
      </p:sp>
      <p:sp>
        <p:nvSpPr>
          <p:cNvPr id="3" name="Content Placeholder 2"/>
          <p:cNvSpPr>
            <a:spLocks noGrp="1"/>
          </p:cNvSpPr>
          <p:nvPr>
            <p:ph sz="quarter" idx="1"/>
          </p:nvPr>
        </p:nvSpPr>
        <p:spPr/>
        <p:txBody>
          <a:bodyPr/>
          <a:lstStyle/>
          <a:p>
            <a:r>
              <a:rPr lang="en-US" b="1" dirty="0"/>
              <a:t>F</a:t>
            </a:r>
            <a:r>
              <a:rPr lang="en-US" b="1" dirty="0" smtClean="0"/>
              <a:t>latbed </a:t>
            </a:r>
            <a:r>
              <a:rPr lang="en-US" b="1" dirty="0"/>
              <a:t>scanner </a:t>
            </a:r>
            <a:endParaRPr lang="en-US" b="1" dirty="0" smtClean="0"/>
          </a:p>
          <a:p>
            <a:r>
              <a:rPr lang="en-US" dirty="0" smtClean="0"/>
              <a:t>A </a:t>
            </a:r>
            <a:r>
              <a:rPr lang="en-US" dirty="0"/>
              <a:t>flatbed scanner is an optical scanner which makes use of a flat surface for </a:t>
            </a:r>
            <a:r>
              <a:rPr lang="en-US" b="1" dirty="0"/>
              <a:t>scanning documents</a:t>
            </a:r>
            <a:r>
              <a:rPr lang="en-US" dirty="0"/>
              <a:t>. The scanner is capable of capturing all elements on the document and does not require movement of the document.</a:t>
            </a:r>
          </a:p>
        </p:txBody>
      </p:sp>
      <p:pic>
        <p:nvPicPr>
          <p:cNvPr id="6146" name="Picture 2" descr="A Guide To Sheetfed And Flatbed Scanners | Printer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705" y="3968151"/>
            <a:ext cx="4219278" cy="282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32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Handheld Scanner:(Bar code scanner)</a:t>
            </a:r>
            <a:endParaRPr lang="en-US" dirty="0"/>
          </a:p>
        </p:txBody>
      </p:sp>
      <p:pic>
        <p:nvPicPr>
          <p:cNvPr id="7170" name="Picture 2" descr="2D Barcode Scanner, Fixed Mount Scanner, QR Code Scanner, QR Code Reader,  Wireless Barcode Scanners, Barcode Scanner Machine in Kadavanthra, Kochi ,  Spider Techno Soft | ID: 200421403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975" y="3994412"/>
            <a:ext cx="2863588" cy="2863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0521" y="1628334"/>
            <a:ext cx="8437653" cy="3274423"/>
          </a:xfrm>
          <a:prstGeom prst="rect">
            <a:avLst/>
          </a:prstGeom>
        </p:spPr>
        <p:txBody>
          <a:bodyPr wrap="square">
            <a:spAutoFit/>
          </a:bodyPr>
          <a:lstStyle/>
          <a:p>
            <a:pPr algn="just"/>
            <a:r>
              <a:rPr lang="en-US" sz="2000" dirty="0"/>
              <a:t>A barcode reader is an optical scanner that can read printed barcodes, decode the data contained in the barcode and send the data to a computer. Like a flatbed scanner, it consists of a light source, a lens and a light sensor for translating optical impulses into electrical </a:t>
            </a:r>
            <a:r>
              <a:rPr lang="en-US" sz="2000" dirty="0" smtClean="0"/>
              <a:t>signals</a:t>
            </a:r>
          </a:p>
          <a:p>
            <a:pPr algn="just"/>
            <a:r>
              <a:rPr lang="en-US" sz="2000" dirty="0"/>
              <a:t>It is a small manual scanning device which is held by hand and is rolled over a flat image that is to be scanned. The drawback in using this device is that the hand should be steady while scanning; otherwise, it may distort the image. One of the commonly used handheld scanners is the barcode scanner which you would have seen in shopping stores.</a:t>
            </a:r>
          </a:p>
          <a:p>
            <a:pPr algn="just">
              <a:lnSpc>
                <a:spcPct val="150000"/>
              </a:lnSpc>
            </a:pPr>
            <a:endParaRPr lang="en-US" sz="2000" dirty="0"/>
          </a:p>
        </p:txBody>
      </p:sp>
    </p:spTree>
    <p:extLst>
      <p:ext uri="{BB962C8B-B14F-4D97-AF65-F5344CB8AC3E}">
        <p14:creationId xmlns:p14="http://schemas.microsoft.com/office/powerpoint/2010/main" val="374381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Sheet fed </a:t>
            </a:r>
            <a:r>
              <a:rPr lang="en-US" b="1" dirty="0"/>
              <a:t>Scanner:</a:t>
            </a:r>
            <a:endParaRPr lang="en-US" dirty="0"/>
          </a:p>
        </p:txBody>
      </p:sp>
      <p:sp>
        <p:nvSpPr>
          <p:cNvPr id="3" name="Content Placeholder 2"/>
          <p:cNvSpPr>
            <a:spLocks noGrp="1"/>
          </p:cNvSpPr>
          <p:nvPr>
            <p:ph sz="quarter" idx="1"/>
          </p:nvPr>
        </p:nvSpPr>
        <p:spPr/>
        <p:txBody>
          <a:bodyPr/>
          <a:lstStyle/>
          <a:p>
            <a:pPr algn="just"/>
            <a:r>
              <a:rPr lang="en-US" sz="2400" dirty="0"/>
              <a:t>In this scanner, the document is inserted into the slot provided in the scanner. The main components of this scanner include the sheet-feeder, scanning module, and calibration sheet. The light does not move in this scanner. Instead, the document moves through the scanner. It is suitable for scanning single page documents, not for thick objects like books, magazines, etc.</a:t>
            </a:r>
          </a:p>
          <a:p>
            <a:endParaRPr lang="en-US" dirty="0"/>
          </a:p>
        </p:txBody>
      </p:sp>
      <p:pic>
        <p:nvPicPr>
          <p:cNvPr id="8194" name="Picture 2" descr="Black Epson WorkForce DS-860 Duplex Sheet-Fed Document Scanner, Rs 41999  /unit | ID: 163423486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291" y="4150760"/>
            <a:ext cx="3631720" cy="263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2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Drum Scanner:</a:t>
            </a:r>
            <a:endParaRPr lang="en-US" dirty="0"/>
          </a:p>
        </p:txBody>
      </p:sp>
      <p:sp>
        <p:nvSpPr>
          <p:cNvPr id="3" name="Content Placeholder 2"/>
          <p:cNvSpPr>
            <a:spLocks noGrp="1"/>
          </p:cNvSpPr>
          <p:nvPr>
            <p:ph sz="quarter" idx="1"/>
          </p:nvPr>
        </p:nvSpPr>
        <p:spPr/>
        <p:txBody>
          <a:bodyPr>
            <a:normAutofit/>
          </a:bodyPr>
          <a:lstStyle/>
          <a:p>
            <a:pPr algn="just"/>
            <a:r>
              <a:rPr lang="en-US" sz="2800" dirty="0"/>
              <a:t>The drum scanner was the first image scanner designed for use with a computer. 'At the time of its creation in 1957 by the US National Bureau of Standards, the first scan had a resolution of 176 pixels for the long dimension.</a:t>
            </a:r>
          </a:p>
        </p:txBody>
      </p:sp>
      <p:pic>
        <p:nvPicPr>
          <p:cNvPr id="9218" name="Picture 2" descr="Scanner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661" y="3899140"/>
            <a:ext cx="4586378" cy="275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2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4645"/>
            <a:ext cx="8153400" cy="990600"/>
          </a:xfrm>
        </p:spPr>
        <p:txBody>
          <a:bodyPr>
            <a:normAutofit fontScale="90000"/>
          </a:bodyPr>
          <a:lstStyle/>
          <a:p>
            <a:r>
              <a:rPr lang="en-US" b="1" dirty="0"/>
              <a:t>Photo Scanner:</a:t>
            </a:r>
            <a:r>
              <a:rPr lang="en-US" dirty="0"/>
              <a:t/>
            </a:r>
            <a:br>
              <a:rPr lang="en-US" dirty="0"/>
            </a:br>
            <a:endParaRPr lang="en-US" dirty="0"/>
          </a:p>
        </p:txBody>
      </p:sp>
      <p:sp>
        <p:nvSpPr>
          <p:cNvPr id="4" name="Rectangle 1"/>
          <p:cNvSpPr>
            <a:spLocks noChangeArrowheads="1"/>
          </p:cNvSpPr>
          <p:nvPr/>
        </p:nvSpPr>
        <p:spPr bwMode="auto">
          <a:xfrm>
            <a:off x="612648" y="1754493"/>
            <a:ext cx="8298439" cy="188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mj-lt"/>
                <a:ea typeface="Times New Roman" panose="02020603050405020304" pitchFamily="18" charset="0"/>
                <a:cs typeface="Mangal"/>
              </a:rPr>
              <a:t>It is designed to scan photographs. It has high resolution and color depth, which are required for scanning photographs. Some photo scanners come with in-built software for cleaning and restoring old photographs.</a:t>
            </a:r>
            <a:endParaRPr kumimoji="0" lang="en-US" sz="11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44" name="Picture 4" descr="Scanners | For Home | Epson 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429" y="3380896"/>
            <a:ext cx="3657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03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10" y="194093"/>
            <a:ext cx="8153400" cy="990600"/>
          </a:xfrm>
        </p:spPr>
        <p:txBody>
          <a:bodyPr>
            <a:normAutofit/>
          </a:bodyPr>
          <a:lstStyle/>
          <a:p>
            <a:r>
              <a:rPr lang="en-US" b="1" dirty="0">
                <a:latin typeface="Arial" panose="020B0604020202020204" pitchFamily="34" charset="0"/>
              </a:rPr>
              <a:t>Graphic </a:t>
            </a:r>
            <a:r>
              <a:rPr lang="en-US" b="1" dirty="0" smtClean="0">
                <a:latin typeface="Arial" panose="020B0604020202020204" pitchFamily="34" charset="0"/>
              </a:rPr>
              <a:t>Tablet</a:t>
            </a:r>
            <a:endParaRPr lang="en-US" dirty="0"/>
          </a:p>
        </p:txBody>
      </p:sp>
      <p:sp>
        <p:nvSpPr>
          <p:cNvPr id="3" name="Content Placeholder 2"/>
          <p:cNvSpPr>
            <a:spLocks noGrp="1"/>
          </p:cNvSpPr>
          <p:nvPr>
            <p:ph sz="quarter" idx="1"/>
          </p:nvPr>
        </p:nvSpPr>
        <p:spPr/>
        <p:txBody>
          <a:bodyPr>
            <a:normAutofit/>
          </a:bodyPr>
          <a:lstStyle/>
          <a:p>
            <a:pPr algn="just"/>
            <a:r>
              <a:rPr lang="en-US" sz="2800" dirty="0"/>
              <a:t>A graphics tablet is a computer input device that enables a user to hand-draw images, animations and graphics, with a special pen-like stylus, similar to the way a person draws images with a pencil and paper. These tablets may also be used to capture data or handwritten signatures</a:t>
            </a:r>
          </a:p>
        </p:txBody>
      </p:sp>
      <p:pic>
        <p:nvPicPr>
          <p:cNvPr id="11266" name="Picture 2" descr="Drawing Tablet Buyer's Guide: What To Know Before Getting An Art Tab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220" y="3970578"/>
            <a:ext cx="4218316" cy="281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308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Microphone</a:t>
            </a:r>
            <a:endParaRPr lang="en-US" b="1" dirty="0"/>
          </a:p>
        </p:txBody>
      </p:sp>
      <p:sp>
        <p:nvSpPr>
          <p:cNvPr id="3" name="Content Placeholder 2"/>
          <p:cNvSpPr>
            <a:spLocks noGrp="1"/>
          </p:cNvSpPr>
          <p:nvPr>
            <p:ph sz="quarter" idx="1"/>
          </p:nvPr>
        </p:nvSpPr>
        <p:spPr/>
        <p:txBody>
          <a:bodyPr>
            <a:noAutofit/>
          </a:bodyPr>
          <a:lstStyle/>
          <a:p>
            <a:pPr algn="just"/>
            <a:r>
              <a:rPr lang="en-US" sz="2000" dirty="0"/>
              <a:t>The microphone is a computer input device that is used to input the sound. It receives the sound vibrations and converts them into audio signals or sends to a recording medium. The audio signals are converted into digital data and stored in the computer. The microphone also enables the user to telecommunicate with others. It is also used to add sound to presentations and with webcams for video conferencing. A microphone can capture audio waves in different </a:t>
            </a:r>
            <a:r>
              <a:rPr lang="en-US" sz="2000" dirty="0" smtClean="0"/>
              <a:t>ways. </a:t>
            </a:r>
            <a:endParaRPr lang="en-US" sz="2000" dirty="0"/>
          </a:p>
        </p:txBody>
      </p:sp>
      <p:pic>
        <p:nvPicPr>
          <p:cNvPr id="12290" name="Picture 2" descr="Microphones - What they are, the history of microphone and types of  microph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855343" y="4067384"/>
            <a:ext cx="3743865" cy="247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3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87393"/>
            <a:ext cx="8153400" cy="990600"/>
          </a:xfrm>
        </p:spPr>
        <p:txBody>
          <a:bodyPr>
            <a:normAutofit fontScale="90000"/>
          </a:bodyPr>
          <a:lstStyle/>
          <a:p>
            <a:r>
              <a:rPr lang="en-US" b="1" dirty="0">
                <a:latin typeface="Arial" panose="020B0604020202020204" pitchFamily="34" charset="0"/>
              </a:rPr>
              <a:t>Magnetic Ink Car Reader(MICR)</a:t>
            </a:r>
            <a:br>
              <a:rPr lang="en-US" b="1" dirty="0">
                <a:latin typeface="Arial" panose="020B0604020202020204" pitchFamily="34" charset="0"/>
              </a:rPr>
            </a:br>
            <a:endParaRPr lang="en-US" dirty="0"/>
          </a:p>
        </p:txBody>
      </p:sp>
      <p:sp>
        <p:nvSpPr>
          <p:cNvPr id="8" name="Rectangle 7"/>
          <p:cNvSpPr/>
          <p:nvPr/>
        </p:nvSpPr>
        <p:spPr>
          <a:xfrm>
            <a:off x="612647" y="1562433"/>
            <a:ext cx="8350197" cy="3298339"/>
          </a:xfrm>
          <a:prstGeom prst="rect">
            <a:avLst/>
          </a:prstGeom>
        </p:spPr>
        <p:txBody>
          <a:bodyPr wrap="square">
            <a:spAutoFit/>
          </a:bodyPr>
          <a:lstStyle/>
          <a:p>
            <a:pPr algn="just">
              <a:spcAft>
                <a:spcPts val="1000"/>
              </a:spcAft>
            </a:pPr>
            <a:r>
              <a:rPr lang="en-US" sz="2000" dirty="0">
                <a:solidFill>
                  <a:srgbClr val="333333"/>
                </a:solidFill>
                <a:latin typeface="Tw Cen MT" panose="020B0602020104020603" pitchFamily="34" charset="0"/>
                <a:ea typeface="Times New Roman" panose="02020603050405020304" pitchFamily="18" charset="0"/>
                <a:cs typeface="Mangal"/>
              </a:rPr>
              <a:t>MICR computer input device is designed to read the text printed with magnetic ink. MICR is a character recognition technology that makes use of special magnetized ink which is sensitive to magnetic fields. It is widely used in banks to process the </a:t>
            </a:r>
            <a:r>
              <a:rPr lang="en-US" sz="2000" dirty="0" err="1">
                <a:solidFill>
                  <a:srgbClr val="333333"/>
                </a:solidFill>
                <a:latin typeface="Tw Cen MT" panose="020B0602020104020603" pitchFamily="34" charset="0"/>
                <a:ea typeface="Times New Roman" panose="02020603050405020304" pitchFamily="18" charset="0"/>
                <a:cs typeface="Mangal"/>
              </a:rPr>
              <a:t>cheques</a:t>
            </a:r>
            <a:r>
              <a:rPr lang="en-US" sz="2000" dirty="0">
                <a:solidFill>
                  <a:srgbClr val="333333"/>
                </a:solidFill>
                <a:latin typeface="Tw Cen MT" panose="020B0602020104020603" pitchFamily="34" charset="0"/>
                <a:ea typeface="Times New Roman" panose="02020603050405020304" pitchFamily="18" charset="0"/>
                <a:cs typeface="Mangal"/>
              </a:rPr>
              <a:t> and other organizations where security is a major concern. It can process three hundred </a:t>
            </a:r>
            <a:r>
              <a:rPr lang="en-US" sz="2000" dirty="0" err="1">
                <a:solidFill>
                  <a:srgbClr val="333333"/>
                </a:solidFill>
                <a:latin typeface="Tw Cen MT" panose="020B0602020104020603" pitchFamily="34" charset="0"/>
                <a:ea typeface="Times New Roman" panose="02020603050405020304" pitchFamily="18" charset="0"/>
                <a:cs typeface="Mangal"/>
              </a:rPr>
              <a:t>cheques</a:t>
            </a:r>
            <a:r>
              <a:rPr lang="en-US" sz="2000" dirty="0">
                <a:solidFill>
                  <a:srgbClr val="333333"/>
                </a:solidFill>
                <a:latin typeface="Tw Cen MT" panose="020B0602020104020603" pitchFamily="34" charset="0"/>
                <a:ea typeface="Times New Roman" panose="02020603050405020304" pitchFamily="18" charset="0"/>
                <a:cs typeface="Mangal"/>
              </a:rPr>
              <a:t> in a minute with hundred-percent accuracy. The details on the bottom of the </a:t>
            </a:r>
            <a:r>
              <a:rPr lang="en-US" sz="2000" dirty="0" err="1">
                <a:solidFill>
                  <a:srgbClr val="333333"/>
                </a:solidFill>
                <a:latin typeface="Tw Cen MT" panose="020B0602020104020603" pitchFamily="34" charset="0"/>
                <a:ea typeface="Times New Roman" panose="02020603050405020304" pitchFamily="18" charset="0"/>
                <a:cs typeface="Mangal"/>
              </a:rPr>
              <a:t>cheque</a:t>
            </a:r>
            <a:r>
              <a:rPr lang="en-US" sz="2000" dirty="0">
                <a:solidFill>
                  <a:srgbClr val="333333"/>
                </a:solidFill>
                <a:latin typeface="Tw Cen MT" panose="020B0602020104020603" pitchFamily="34" charset="0"/>
                <a:ea typeface="Times New Roman" panose="02020603050405020304" pitchFamily="18" charset="0"/>
                <a:cs typeface="Mangal"/>
              </a:rPr>
              <a:t> (MICR No.) are written with magnetic ink. A laser printer with MICR toner can be used to print the magnetic ink</a:t>
            </a:r>
            <a:r>
              <a:rPr lang="en-US" sz="2000" dirty="0" smtClean="0">
                <a:solidFill>
                  <a:srgbClr val="333333"/>
                </a:solidFill>
                <a:latin typeface="Tw Cen MT" panose="020B0602020104020603" pitchFamily="34" charset="0"/>
                <a:ea typeface="Times New Roman" panose="02020603050405020304" pitchFamily="18" charset="0"/>
                <a:cs typeface="Mangal"/>
              </a:rPr>
              <a:t>.</a:t>
            </a:r>
          </a:p>
          <a:p>
            <a:pPr algn="just">
              <a:spcAft>
                <a:spcPts val="1000"/>
              </a:spcAft>
            </a:pPr>
            <a:r>
              <a:rPr lang="en-US" sz="2000" dirty="0"/>
              <a:t>The device reads the details and sends to a computer for processing. A document printed in magnetic ink is required to pass through a machine which magnetizes the ink, and the magnetic information is then translated into characters.</a:t>
            </a:r>
            <a:endParaRPr lang="en-US" sz="2000" dirty="0">
              <a:effectLst/>
              <a:latin typeface="Tw Cen MT" panose="020B0602020104020603" pitchFamily="34" charset="0"/>
              <a:ea typeface="Calibri" panose="020F0502020204030204" pitchFamily="34" charset="0"/>
              <a:cs typeface="Mangal"/>
            </a:endParaRPr>
          </a:p>
        </p:txBody>
      </p:sp>
      <p:pic>
        <p:nvPicPr>
          <p:cNvPr id="13318" name="Picture 6" descr="Magnetic Ink Character Recognition | darayj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4766353"/>
            <a:ext cx="2665824" cy="20916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130268" y="5490054"/>
            <a:ext cx="4006225" cy="369332"/>
          </a:xfrm>
          <a:prstGeom prst="rect">
            <a:avLst/>
          </a:prstGeom>
        </p:spPr>
        <p:txBody>
          <a:bodyPr wrap="none">
            <a:spAutoFit/>
          </a:bodyPr>
          <a:lstStyle/>
          <a:p>
            <a:r>
              <a:rPr lang="en-US" b="1" dirty="0">
                <a:solidFill>
                  <a:srgbClr val="202124"/>
                </a:solidFill>
                <a:latin typeface="arial" panose="020B0604020202020204" pitchFamily="34" charset="0"/>
              </a:rPr>
              <a:t>Magnetic ink character recognition</a:t>
            </a:r>
            <a:endParaRPr lang="en-US" dirty="0"/>
          </a:p>
        </p:txBody>
      </p:sp>
    </p:spTree>
    <p:extLst>
      <p:ext uri="{BB962C8B-B14F-4D97-AF65-F5344CB8AC3E}">
        <p14:creationId xmlns:p14="http://schemas.microsoft.com/office/powerpoint/2010/main" val="3529731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rPr>
              <a:t>Optical Character Reader(OCR</a:t>
            </a:r>
            <a:r>
              <a:rPr lang="en-US" b="1" dirty="0" smtClean="0">
                <a:latin typeface="Arial" panose="020B0604020202020204" pitchFamily="34" charset="0"/>
              </a:rPr>
              <a:t>)</a:t>
            </a:r>
            <a:endParaRPr lang="en-US" dirty="0"/>
          </a:p>
        </p:txBody>
      </p:sp>
      <p:sp>
        <p:nvSpPr>
          <p:cNvPr id="3" name="Content Placeholder 2"/>
          <p:cNvSpPr>
            <a:spLocks noGrp="1"/>
          </p:cNvSpPr>
          <p:nvPr>
            <p:ph sz="quarter" idx="1"/>
          </p:nvPr>
        </p:nvSpPr>
        <p:spPr>
          <a:xfrm>
            <a:off x="509131" y="1470803"/>
            <a:ext cx="8153400" cy="4495800"/>
          </a:xfrm>
        </p:spPr>
        <p:txBody>
          <a:bodyPr>
            <a:normAutofit/>
          </a:bodyPr>
          <a:lstStyle/>
          <a:p>
            <a:pPr algn="just">
              <a:lnSpc>
                <a:spcPct val="120000"/>
              </a:lnSpc>
            </a:pPr>
            <a:r>
              <a:rPr lang="en-US" sz="1800" dirty="0"/>
              <a:t>OCR computer input device is designed to convert the scanned images of handwritten, typed or printed text into digital text. It is widely used in offices and libraries to convert documents and books into electronic files.</a:t>
            </a:r>
          </a:p>
          <a:p>
            <a:pPr algn="just">
              <a:lnSpc>
                <a:spcPct val="120000"/>
              </a:lnSpc>
            </a:pPr>
            <a:r>
              <a:rPr lang="en-US" sz="1800" dirty="0"/>
              <a:t>It processes and copies the physical form of a document using a scanner. After copying the documents, the OCR software converts the documents into a two-color (black and white), version called bitmap. Then it is analyzed for light and dark areas, where the dark areas are selected as characters, and the light area is identified as background. It is widely used to convert hard copy legal or historic documents into PDFs. The converted documents can be edited if required like we edit documents created in </a:t>
            </a:r>
            <a:r>
              <a:rPr lang="en-US" sz="1800" dirty="0" err="1"/>
              <a:t>ms</a:t>
            </a:r>
            <a:r>
              <a:rPr lang="en-US" sz="1800" dirty="0"/>
              <a:t> word.</a:t>
            </a:r>
          </a:p>
          <a:p>
            <a:endParaRPr lang="en-US" dirty="0"/>
          </a:p>
        </p:txBody>
      </p:sp>
      <p:pic>
        <p:nvPicPr>
          <p:cNvPr id="14338" name="Picture 2" descr="Getting to Know OCR and ICR - Advance Innov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570" y="4636337"/>
            <a:ext cx="3642905" cy="204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49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b="1" dirty="0">
                <a:latin typeface="Arial" panose="020B0604020202020204" pitchFamily="34" charset="0"/>
              </a:rPr>
              <a:t>Optical Mark Reader(OMR</a:t>
            </a:r>
            <a:r>
              <a:rPr lang="en-US" b="1" dirty="0" smtClean="0">
                <a:latin typeface="Arial" panose="020B0604020202020204" pitchFamily="34" charset="0"/>
              </a:rPr>
              <a:t>)</a:t>
            </a:r>
            <a:endParaRPr lang="en-US" b="1" dirty="0">
              <a:latin typeface="Arial" panose="020B0604020202020204" pitchFamily="34" charset="0"/>
            </a:endParaRPr>
          </a:p>
        </p:txBody>
      </p:sp>
      <p:sp>
        <p:nvSpPr>
          <p:cNvPr id="3" name="Content Placeholder 2"/>
          <p:cNvSpPr>
            <a:spLocks noGrp="1"/>
          </p:cNvSpPr>
          <p:nvPr>
            <p:ph sz="quarter" idx="1"/>
          </p:nvPr>
        </p:nvSpPr>
        <p:spPr/>
        <p:txBody>
          <a:bodyPr/>
          <a:lstStyle/>
          <a:p>
            <a:pPr algn="just"/>
            <a:r>
              <a:rPr lang="en-US" dirty="0"/>
              <a:t>Optical mark recognition is the process of reading information that people mark on surveys, tests and other paper documents. OMR is used to read questionnaires, multiple choice examination papers in the form of shaded areas</a:t>
            </a:r>
          </a:p>
        </p:txBody>
      </p:sp>
      <p:pic>
        <p:nvPicPr>
          <p:cNvPr id="15362" name="Picture 2" descr="OMR Optical Mark Reader Recognition Explain Its Working | Education and  Information Technology | Information For Education, Spiritual, Divine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705" y="4330762"/>
            <a:ext cx="3850736" cy="19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71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Computer</a:t>
            </a:r>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gn="just"/>
            <a:r>
              <a:rPr lang="en-US" b="1" dirty="0"/>
              <a:t>1) Inputting:</a:t>
            </a:r>
            <a:r>
              <a:rPr lang="en-US" dirty="0"/>
              <a:t> It is the process of entering raw data, instructions and information into the computer. It is performed with the help of input devices.</a:t>
            </a:r>
          </a:p>
          <a:p>
            <a:pPr algn="just"/>
            <a:r>
              <a:rPr lang="en-US" b="1" dirty="0"/>
              <a:t>2) Storing:</a:t>
            </a:r>
            <a:r>
              <a:rPr lang="en-US" dirty="0"/>
              <a:t> The computer has primary memory and secondary storage to store data and instructions. It stores the data before sending it to CPU for processing and also stores the processed data </a:t>
            </a:r>
            <a:r>
              <a:rPr lang="en-US" dirty="0" smtClean="0"/>
              <a:t>before displaying </a:t>
            </a:r>
            <a:r>
              <a:rPr lang="en-US" dirty="0"/>
              <a:t>it as </a:t>
            </a:r>
            <a:r>
              <a:rPr lang="en-US" dirty="0" smtClean="0"/>
              <a:t>output </a:t>
            </a:r>
            <a:r>
              <a:rPr lang="en-US" dirty="0" err="1"/>
              <a:t>dling</a:t>
            </a:r>
            <a:r>
              <a:rPr lang="en-US" dirty="0"/>
              <a:t> in Java – Java </a:t>
            </a:r>
            <a:r>
              <a:rPr lang="en-US" dirty="0" smtClean="0"/>
              <a:t>point</a:t>
            </a:r>
            <a:endParaRPr lang="en-US" dirty="0"/>
          </a:p>
          <a:p>
            <a:pPr algn="just"/>
            <a:r>
              <a:rPr lang="en-US" b="1" dirty="0"/>
              <a:t>3) Processing:</a:t>
            </a:r>
            <a:r>
              <a:rPr lang="en-US" dirty="0"/>
              <a:t> It is the process of converting the raw data into useful information. This process is performed by the CPU of the computer. It takes the raw data from storage, processes it and then sends back the processed data to storage.</a:t>
            </a:r>
          </a:p>
          <a:p>
            <a:pPr algn="just"/>
            <a:r>
              <a:rPr lang="en-US" b="1" dirty="0"/>
              <a:t>4) Outputting:</a:t>
            </a:r>
            <a:r>
              <a:rPr lang="en-US" dirty="0"/>
              <a:t> It is the process of presenting the processed data through output devices like monitor, printer and speakers.</a:t>
            </a:r>
          </a:p>
          <a:p>
            <a:pPr algn="just"/>
            <a:r>
              <a:rPr lang="en-US" b="1" dirty="0"/>
              <a:t>5) Controlling:</a:t>
            </a:r>
            <a:r>
              <a:rPr lang="en-US" dirty="0"/>
              <a:t> This operation is performed by the control unit that is part of CPU. The control unit ensures that all basic operations are executed in a right manner and sequence.</a:t>
            </a:r>
          </a:p>
          <a:p>
            <a:pPr algn="just"/>
            <a:endParaRPr lang="en-US" dirty="0"/>
          </a:p>
        </p:txBody>
      </p:sp>
    </p:spTree>
    <p:extLst>
      <p:ext uri="{BB962C8B-B14F-4D97-AF65-F5344CB8AC3E}">
        <p14:creationId xmlns:p14="http://schemas.microsoft.com/office/powerpoint/2010/main" val="172527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Webcam</a:t>
            </a:r>
            <a:endParaRPr lang="en-US" b="1" dirty="0"/>
          </a:p>
        </p:txBody>
      </p:sp>
      <p:sp>
        <p:nvSpPr>
          <p:cNvPr id="3" name="Content Placeholder 2"/>
          <p:cNvSpPr>
            <a:spLocks noGrp="1"/>
          </p:cNvSpPr>
          <p:nvPr>
            <p:ph sz="quarter" idx="1"/>
          </p:nvPr>
        </p:nvSpPr>
        <p:spPr/>
        <p:txBody>
          <a:bodyPr>
            <a:normAutofit/>
          </a:bodyPr>
          <a:lstStyle/>
          <a:p>
            <a:pPr algn="just"/>
            <a:r>
              <a:rPr lang="en-US" sz="2000" dirty="0"/>
              <a:t>Any camera which is connected to a computer is called a webcam. The in-built camera provided on a computer can also be considered a webcam. It is an input device as it can take pictures, and can be used to record videos if required. The pictures and videos are stored in the </a:t>
            </a:r>
            <a:r>
              <a:rPr lang="en-US" sz="2000" u="sng" dirty="0">
                <a:hlinkClick r:id="rId2"/>
              </a:rPr>
              <a:t>computer memory</a:t>
            </a:r>
            <a:r>
              <a:rPr lang="en-US" sz="2000" dirty="0"/>
              <a:t> and can be displayed on the screen if required. Although it works almost the same as the digital camera, it is different from a digital camera, as it is designed to take compact digital photos that can be uploaded easily on the webpages and shared with others through the internet.</a:t>
            </a:r>
          </a:p>
          <a:p>
            <a:endParaRPr lang="en-US" dirty="0"/>
          </a:p>
        </p:txBody>
      </p:sp>
      <p:pic>
        <p:nvPicPr>
          <p:cNvPr id="16386" name="Picture 2" descr="Computer Webcam, HD Web Camera, Web Cam, Genius Webcam, वेब कैमरा in Sector  11, Panchkula , S.S. Computers | ID: 2243129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048" y="4216880"/>
            <a:ext cx="2518913" cy="251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88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Biometric </a:t>
            </a:r>
            <a:r>
              <a:rPr lang="en-US" b="1" dirty="0" smtClean="0"/>
              <a:t>Devices</a:t>
            </a:r>
            <a:endParaRPr lang="en-US" b="1" dirty="0"/>
          </a:p>
        </p:txBody>
      </p:sp>
      <p:sp>
        <p:nvSpPr>
          <p:cNvPr id="3" name="Content Placeholder 2"/>
          <p:cNvSpPr>
            <a:spLocks noGrp="1"/>
          </p:cNvSpPr>
          <p:nvPr>
            <p:ph sz="quarter" idx="1"/>
          </p:nvPr>
        </p:nvSpPr>
        <p:spPr/>
        <p:txBody>
          <a:bodyPr>
            <a:normAutofit/>
          </a:bodyPr>
          <a:lstStyle/>
          <a:p>
            <a:pPr algn="just"/>
            <a:r>
              <a:rPr lang="en-US" sz="2400" u="sng" dirty="0">
                <a:hlinkClick r:id="rId2"/>
              </a:rPr>
              <a:t>Biometrics</a:t>
            </a:r>
            <a:r>
              <a:rPr lang="en-US" sz="2400" dirty="0"/>
              <a:t> refers to a process in which a person is identified through his or her biological features such as fingerprints, eye cornea, face structure, etc. It is done by using biometric devices, which can be of different types based on their scanning features and abilities, such as</a:t>
            </a:r>
            <a:r>
              <a:rPr lang="en-US" sz="2400" dirty="0" smtClean="0"/>
              <a:t>:</a:t>
            </a:r>
          </a:p>
          <a:p>
            <a:pPr algn="just"/>
            <a:r>
              <a:rPr lang="en-US" sz="2400" b="1" dirty="0"/>
              <a:t>Face </a:t>
            </a:r>
            <a:r>
              <a:rPr lang="en-US" sz="2400" b="1" dirty="0" smtClean="0"/>
              <a:t>Scanner</a:t>
            </a:r>
          </a:p>
          <a:p>
            <a:pPr algn="just"/>
            <a:r>
              <a:rPr lang="en-US" sz="2400" b="1" dirty="0"/>
              <a:t>Hand </a:t>
            </a:r>
            <a:r>
              <a:rPr lang="en-US" sz="2400" b="1" dirty="0" smtClean="0"/>
              <a:t>Scanner</a:t>
            </a:r>
          </a:p>
          <a:p>
            <a:pPr algn="just"/>
            <a:r>
              <a:rPr lang="en-US" sz="2400" b="1" dirty="0"/>
              <a:t>Fingerprint </a:t>
            </a:r>
            <a:r>
              <a:rPr lang="en-US" sz="2400" b="1" dirty="0" smtClean="0"/>
              <a:t>Scanner</a:t>
            </a:r>
          </a:p>
          <a:p>
            <a:pPr algn="just"/>
            <a:r>
              <a:rPr lang="en-US" sz="2400" b="1" dirty="0"/>
              <a:t>Retina or Iris </a:t>
            </a:r>
            <a:r>
              <a:rPr lang="en-US" sz="2400" b="1" dirty="0" smtClean="0"/>
              <a:t>Scanner</a:t>
            </a:r>
          </a:p>
          <a:p>
            <a:pPr algn="just"/>
            <a:r>
              <a:rPr lang="en-US" sz="2400" b="1" dirty="0"/>
              <a:t>Voice Scanner</a:t>
            </a:r>
            <a:endParaRPr lang="en-US" sz="2400" dirty="0"/>
          </a:p>
        </p:txBody>
      </p:sp>
      <p:pic>
        <p:nvPicPr>
          <p:cNvPr id="17410" name="Picture 2" descr="Different Types of Biometric Sensors and Its 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838" y="3587337"/>
            <a:ext cx="3848991" cy="3194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02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4646"/>
            <a:ext cx="8153400" cy="990600"/>
          </a:xfrm>
        </p:spPr>
        <p:txBody>
          <a:bodyPr>
            <a:normAutofit fontScale="90000"/>
          </a:bodyPr>
          <a:lstStyle/>
          <a:p>
            <a:r>
              <a:rPr lang="en-US" b="1" dirty="0"/>
              <a:t>Software</a:t>
            </a:r>
            <a:br>
              <a:rPr lang="en-US" b="1" dirty="0"/>
            </a:br>
            <a:endParaRPr lang="en-US" b="1" dirty="0"/>
          </a:p>
        </p:txBody>
      </p:sp>
      <p:sp>
        <p:nvSpPr>
          <p:cNvPr id="3" name="Content Placeholder 2"/>
          <p:cNvSpPr>
            <a:spLocks noGrp="1"/>
          </p:cNvSpPr>
          <p:nvPr>
            <p:ph sz="quarter" idx="1"/>
          </p:nvPr>
        </p:nvSpPr>
        <p:spPr>
          <a:xfrm>
            <a:off x="612648" y="1600199"/>
            <a:ext cx="8153400" cy="5033513"/>
          </a:xfrm>
        </p:spPr>
        <p:txBody>
          <a:bodyPr/>
          <a:lstStyle/>
          <a:p>
            <a:pPr algn="just"/>
            <a:r>
              <a:rPr lang="en-US" dirty="0"/>
              <a:t>Software, which is abbreviated as SW or S/W, is a set of programs that enables the hardware to perform a specific task. All the programs that run the computer are software. </a:t>
            </a:r>
            <a:endParaRPr lang="en-US" dirty="0" smtClean="0"/>
          </a:p>
          <a:p>
            <a:pPr algn="just"/>
            <a:r>
              <a:rPr lang="en-US" dirty="0" smtClean="0"/>
              <a:t>The </a:t>
            </a:r>
            <a:r>
              <a:rPr lang="en-US" dirty="0"/>
              <a:t>software can be of three types: </a:t>
            </a:r>
            <a:r>
              <a:rPr lang="en-US" b="1" dirty="0" smtClean="0"/>
              <a:t>System </a:t>
            </a:r>
            <a:r>
              <a:rPr lang="en-US" b="1" dirty="0"/>
              <a:t>software, </a:t>
            </a:r>
            <a:r>
              <a:rPr lang="en-US" b="1" dirty="0" smtClean="0"/>
              <a:t>Application </a:t>
            </a:r>
            <a:r>
              <a:rPr lang="en-US" b="1" dirty="0"/>
              <a:t>software, and </a:t>
            </a:r>
            <a:r>
              <a:rPr lang="en-US" b="1" dirty="0" smtClean="0"/>
              <a:t>Programming </a:t>
            </a:r>
            <a:r>
              <a:rPr lang="en-US" b="1" dirty="0"/>
              <a:t>software.</a:t>
            </a:r>
          </a:p>
          <a:p>
            <a:endParaRPr lang="en-US" dirty="0"/>
          </a:p>
        </p:txBody>
      </p:sp>
    </p:spTree>
    <p:extLst>
      <p:ext uri="{BB962C8B-B14F-4D97-AF65-F5344CB8AC3E}">
        <p14:creationId xmlns:p14="http://schemas.microsoft.com/office/powerpoint/2010/main" val="1144459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 xmlns:a16="http://schemas.microsoft.com/office/drawing/2014/main"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8102" y="125569"/>
            <a:ext cx="8153400" cy="990600"/>
          </a:xfrm>
        </p:spPr>
        <p:txBody>
          <a:bodyPr>
            <a:normAutofit/>
          </a:bodyPr>
          <a:lstStyle/>
          <a:p>
            <a:r>
              <a:rPr lang="en-US" dirty="0" smtClean="0"/>
              <a:t>Uses of </a:t>
            </a:r>
            <a:r>
              <a:rPr lang="en-US" dirty="0"/>
              <a:t>Computer</a:t>
            </a:r>
            <a:endParaRPr lang="en-IN" dirty="0"/>
          </a:p>
        </p:txBody>
      </p:sp>
      <p:sp>
        <p:nvSpPr>
          <p:cNvPr id="5" name="Rectangle 4"/>
          <p:cNvSpPr/>
          <p:nvPr/>
        </p:nvSpPr>
        <p:spPr>
          <a:xfrm>
            <a:off x="624625" y="1533465"/>
            <a:ext cx="3083775" cy="5324535"/>
          </a:xfrm>
          <a:prstGeom prst="rect">
            <a:avLst/>
          </a:prstGeom>
        </p:spPr>
        <p:txBody>
          <a:bodyPr wrap="square">
            <a:spAutoFit/>
          </a:bodyPr>
          <a:lstStyle/>
          <a:p>
            <a:pPr>
              <a:buFont typeface="+mj-lt"/>
              <a:buAutoNum type="arabicPeriod"/>
            </a:pPr>
            <a:r>
              <a:rPr lang="en-US" sz="1700" dirty="0">
                <a:solidFill>
                  <a:srgbClr val="4B4949"/>
                </a:solidFill>
                <a:latin typeface="Arial" panose="020B0604020202020204" pitchFamily="34" charset="0"/>
              </a:rPr>
              <a:t>Business</a:t>
            </a:r>
          </a:p>
          <a:p>
            <a:pPr>
              <a:buFont typeface="+mj-lt"/>
              <a:buAutoNum type="arabicPeriod"/>
            </a:pPr>
            <a:r>
              <a:rPr lang="en-US" sz="1700" dirty="0">
                <a:solidFill>
                  <a:srgbClr val="4B4949"/>
                </a:solidFill>
                <a:latin typeface="Arial" panose="020B0604020202020204" pitchFamily="34" charset="0"/>
              </a:rPr>
              <a:t>Education</a:t>
            </a:r>
          </a:p>
          <a:p>
            <a:pPr>
              <a:buFont typeface="+mj-lt"/>
              <a:buAutoNum type="arabicPeriod"/>
            </a:pPr>
            <a:r>
              <a:rPr lang="en-US" sz="1700" dirty="0">
                <a:solidFill>
                  <a:srgbClr val="4B4949"/>
                </a:solidFill>
                <a:latin typeface="Arial" panose="020B0604020202020204" pitchFamily="34" charset="0"/>
              </a:rPr>
              <a:t>Healthcare</a:t>
            </a:r>
          </a:p>
          <a:p>
            <a:pPr>
              <a:buFont typeface="+mj-lt"/>
              <a:buAutoNum type="arabicPeriod"/>
            </a:pPr>
            <a:r>
              <a:rPr lang="en-US" sz="1700" dirty="0">
                <a:solidFill>
                  <a:srgbClr val="4B4949"/>
                </a:solidFill>
                <a:latin typeface="Arial" panose="020B0604020202020204" pitchFamily="34" charset="0"/>
              </a:rPr>
              <a:t>Retail and Trade</a:t>
            </a:r>
          </a:p>
          <a:p>
            <a:pPr>
              <a:buFont typeface="+mj-lt"/>
              <a:buAutoNum type="arabicPeriod"/>
            </a:pPr>
            <a:r>
              <a:rPr lang="en-US" sz="1700" dirty="0">
                <a:solidFill>
                  <a:srgbClr val="4B4949"/>
                </a:solidFill>
                <a:latin typeface="Arial" panose="020B0604020202020204" pitchFamily="34" charset="0"/>
              </a:rPr>
              <a:t>Government</a:t>
            </a:r>
          </a:p>
          <a:p>
            <a:pPr>
              <a:buFont typeface="+mj-lt"/>
              <a:buAutoNum type="arabicPeriod"/>
            </a:pPr>
            <a:r>
              <a:rPr lang="en-US" sz="1700" dirty="0">
                <a:solidFill>
                  <a:srgbClr val="4B4949"/>
                </a:solidFill>
                <a:latin typeface="Arial" panose="020B0604020202020204" pitchFamily="34" charset="0"/>
              </a:rPr>
              <a:t>Marketing</a:t>
            </a:r>
          </a:p>
          <a:p>
            <a:pPr>
              <a:buFont typeface="+mj-lt"/>
              <a:buAutoNum type="arabicPeriod"/>
            </a:pPr>
            <a:r>
              <a:rPr lang="en-US" sz="1700" dirty="0">
                <a:solidFill>
                  <a:srgbClr val="4B4949"/>
                </a:solidFill>
                <a:latin typeface="Arial" panose="020B0604020202020204" pitchFamily="34" charset="0"/>
              </a:rPr>
              <a:t>Science</a:t>
            </a:r>
          </a:p>
          <a:p>
            <a:pPr>
              <a:buFont typeface="+mj-lt"/>
              <a:buAutoNum type="arabicPeriod"/>
            </a:pPr>
            <a:r>
              <a:rPr lang="en-US" sz="1700" dirty="0">
                <a:solidFill>
                  <a:srgbClr val="4B4949"/>
                </a:solidFill>
                <a:latin typeface="Arial" panose="020B0604020202020204" pitchFamily="34" charset="0"/>
              </a:rPr>
              <a:t>Publishing</a:t>
            </a:r>
          </a:p>
          <a:p>
            <a:pPr>
              <a:buFont typeface="+mj-lt"/>
              <a:buAutoNum type="arabicPeriod"/>
            </a:pPr>
            <a:r>
              <a:rPr lang="en-US" sz="1700" dirty="0">
                <a:solidFill>
                  <a:srgbClr val="4B4949"/>
                </a:solidFill>
                <a:latin typeface="Arial" panose="020B0604020202020204" pitchFamily="34" charset="0"/>
              </a:rPr>
              <a:t>Arts and Entertainment</a:t>
            </a:r>
          </a:p>
          <a:p>
            <a:pPr>
              <a:buFont typeface="+mj-lt"/>
              <a:buAutoNum type="arabicPeriod"/>
            </a:pPr>
            <a:r>
              <a:rPr lang="en-US" sz="1700" dirty="0" smtClean="0">
                <a:solidFill>
                  <a:srgbClr val="4B4949"/>
                </a:solidFill>
                <a:latin typeface="Arial" panose="020B0604020202020204" pitchFamily="34" charset="0"/>
              </a:rPr>
              <a:t>Communication</a:t>
            </a:r>
            <a:endParaRPr lang="en-US" sz="1700" dirty="0">
              <a:solidFill>
                <a:srgbClr val="4B4949"/>
              </a:solidFill>
              <a:latin typeface="Arial" panose="020B0604020202020204" pitchFamily="34" charset="0"/>
            </a:endParaRPr>
          </a:p>
          <a:p>
            <a:pPr>
              <a:buFont typeface="+mj-lt"/>
              <a:buAutoNum type="arabicPeriod"/>
            </a:pPr>
            <a:r>
              <a:rPr lang="en-US" sz="1700" dirty="0">
                <a:solidFill>
                  <a:srgbClr val="4B4949"/>
                </a:solidFill>
                <a:latin typeface="Arial" panose="020B0604020202020204" pitchFamily="34" charset="0"/>
              </a:rPr>
              <a:t>Banking and Finance</a:t>
            </a:r>
          </a:p>
          <a:p>
            <a:pPr>
              <a:buFont typeface="+mj-lt"/>
              <a:buAutoNum type="arabicPeriod"/>
            </a:pPr>
            <a:r>
              <a:rPr lang="en-US" sz="1700" dirty="0">
                <a:solidFill>
                  <a:srgbClr val="4B4949"/>
                </a:solidFill>
                <a:latin typeface="Arial" panose="020B0604020202020204" pitchFamily="34" charset="0"/>
              </a:rPr>
              <a:t>Transport</a:t>
            </a:r>
          </a:p>
          <a:p>
            <a:pPr>
              <a:buFont typeface="+mj-lt"/>
              <a:buAutoNum type="arabicPeriod"/>
            </a:pPr>
            <a:r>
              <a:rPr lang="en-US" sz="1700" dirty="0">
                <a:solidFill>
                  <a:srgbClr val="4B4949"/>
                </a:solidFill>
                <a:latin typeface="Arial" panose="020B0604020202020204" pitchFamily="34" charset="0"/>
              </a:rPr>
              <a:t>Navigation</a:t>
            </a:r>
          </a:p>
          <a:p>
            <a:pPr>
              <a:buFont typeface="+mj-lt"/>
              <a:buAutoNum type="arabicPeriod"/>
            </a:pPr>
            <a:r>
              <a:rPr lang="en-US" sz="1700" dirty="0">
                <a:solidFill>
                  <a:srgbClr val="4B4949"/>
                </a:solidFill>
                <a:latin typeface="Arial" panose="020B0604020202020204" pitchFamily="34" charset="0"/>
              </a:rPr>
              <a:t>Working From Home</a:t>
            </a:r>
          </a:p>
          <a:p>
            <a:pPr>
              <a:buFont typeface="+mj-lt"/>
              <a:buAutoNum type="arabicPeriod"/>
            </a:pPr>
            <a:r>
              <a:rPr lang="en-US" sz="1700" dirty="0">
                <a:solidFill>
                  <a:srgbClr val="4B4949"/>
                </a:solidFill>
                <a:latin typeface="Arial" panose="020B0604020202020204" pitchFamily="34" charset="0"/>
              </a:rPr>
              <a:t>Military</a:t>
            </a:r>
          </a:p>
          <a:p>
            <a:pPr>
              <a:buFont typeface="+mj-lt"/>
              <a:buAutoNum type="arabicPeriod"/>
            </a:pPr>
            <a:r>
              <a:rPr lang="en-US" sz="1700" dirty="0">
                <a:solidFill>
                  <a:srgbClr val="4B4949"/>
                </a:solidFill>
                <a:latin typeface="Arial" panose="020B0604020202020204" pitchFamily="34" charset="0"/>
              </a:rPr>
              <a:t>Social</a:t>
            </a:r>
          </a:p>
          <a:p>
            <a:pPr>
              <a:buFont typeface="+mj-lt"/>
              <a:buAutoNum type="arabicPeriod"/>
            </a:pPr>
            <a:r>
              <a:rPr lang="en-US" sz="1700" dirty="0">
                <a:solidFill>
                  <a:srgbClr val="4B4949"/>
                </a:solidFill>
                <a:latin typeface="Arial" panose="020B0604020202020204" pitchFamily="34" charset="0"/>
              </a:rPr>
              <a:t>Booking Vacations</a:t>
            </a:r>
          </a:p>
          <a:p>
            <a:pPr>
              <a:buFont typeface="+mj-lt"/>
              <a:buAutoNum type="arabicPeriod"/>
            </a:pPr>
            <a:r>
              <a:rPr lang="en-US" sz="1700" dirty="0">
                <a:solidFill>
                  <a:srgbClr val="4B4949"/>
                </a:solidFill>
                <a:latin typeface="Arial" panose="020B0604020202020204" pitchFamily="34" charset="0"/>
              </a:rPr>
              <a:t>Security and Surveillance</a:t>
            </a:r>
          </a:p>
          <a:p>
            <a:pPr>
              <a:buFont typeface="+mj-lt"/>
              <a:buAutoNum type="arabicPeriod"/>
            </a:pPr>
            <a:r>
              <a:rPr lang="en-US" sz="1700" dirty="0">
                <a:solidFill>
                  <a:srgbClr val="4B4949"/>
                </a:solidFill>
                <a:latin typeface="Arial" panose="020B0604020202020204" pitchFamily="34" charset="0"/>
              </a:rPr>
              <a:t>Weather Forecasting</a:t>
            </a:r>
          </a:p>
          <a:p>
            <a:pPr>
              <a:buFont typeface="+mj-lt"/>
              <a:buAutoNum type="arabicPeriod"/>
            </a:pPr>
            <a:r>
              <a:rPr lang="en-US" sz="1700" dirty="0">
                <a:solidFill>
                  <a:srgbClr val="4B4949"/>
                </a:solidFill>
                <a:latin typeface="Arial" panose="020B0604020202020204" pitchFamily="34" charset="0"/>
              </a:rPr>
              <a:t>Robotics</a:t>
            </a:r>
            <a:endParaRPr lang="en-US" sz="1700" b="0" i="0" dirty="0">
              <a:solidFill>
                <a:srgbClr val="4B4949"/>
              </a:solidFill>
              <a:effectLst/>
              <a:latin typeface="Arial" panose="020B0604020202020204" pitchFamily="34" charset="0"/>
            </a:endParaRPr>
          </a:p>
        </p:txBody>
      </p:sp>
      <p:sp>
        <p:nvSpPr>
          <p:cNvPr id="2" name="Rectangle 1"/>
          <p:cNvSpPr>
            <a:spLocks noChangeArrowheads="1"/>
          </p:cNvSpPr>
          <p:nvPr/>
        </p:nvSpPr>
        <p:spPr bwMode="auto">
          <a:xfrm>
            <a:off x="4800600" y="1541653"/>
            <a:ext cx="3073400" cy="520656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व्यापार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शिक्षा </a:t>
            </a:r>
            <a:endParaRPr lang="en-IN" sz="1700" dirty="0">
              <a:solidFill>
                <a:srgbClr val="222222"/>
              </a:solidFill>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स्वास्थ्य देखभाल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खुदरा और व्यापार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सरकार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विपणन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विज्ञान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प्रकाशन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कला और मनोरंजन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संचार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बैंकिंग व वित्त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ट्रांसपोर्ट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पथ प्रदर्शन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घर से काम करना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सैन्य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सामाजिक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बुकिंग की छुट्टियां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सुरक्षा और निगरानी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मौसम की भविष्यवाणी </a:t>
            </a:r>
            <a:endParaRPr kumimoji="0" lang="en-IN" sz="1700" b="0" i="0" u="none" strike="noStrike" cap="none" normalizeH="0" baseline="0" dirty="0" smtClean="0">
              <a:ln>
                <a:noFill/>
              </a:ln>
              <a:solidFill>
                <a:srgbClr val="222222"/>
              </a:solidFill>
              <a:effectLst/>
              <a:latin typeface="inherit"/>
              <a:cs typeface="Mangal"/>
            </a:endParaRPr>
          </a:p>
          <a:p>
            <a:pPr marL="0" marR="0" lvl="0" indent="0" algn="l" defTabSz="914400" rtl="0" eaLnBrk="0" fontAlgn="base" latinLnBrk="0" hangingPunct="0">
              <a:spcBef>
                <a:spcPct val="0"/>
              </a:spcBef>
              <a:spcAft>
                <a:spcPct val="0"/>
              </a:spcAft>
              <a:buClrTx/>
              <a:buSzTx/>
              <a:buFontTx/>
              <a:buNone/>
              <a:tabLst/>
            </a:pPr>
            <a:r>
              <a:rPr kumimoji="0" lang="hi-IN" sz="1700" b="0" i="0" u="none" strike="noStrike" cap="none" normalizeH="0" baseline="0" dirty="0" smtClean="0">
                <a:ln>
                  <a:noFill/>
                </a:ln>
                <a:solidFill>
                  <a:srgbClr val="222222"/>
                </a:solidFill>
                <a:effectLst/>
                <a:latin typeface="inherit"/>
                <a:cs typeface="Mangal"/>
              </a:rPr>
              <a:t>रोबोटिक</a:t>
            </a:r>
            <a:r>
              <a:rPr kumimoji="0" lang="hi-IN" sz="1700" b="0" i="0" u="none" strike="noStrike" cap="none" normalizeH="0" baseline="0" dirty="0" smtClean="0">
                <a:ln>
                  <a:noFill/>
                </a:ln>
                <a:solidFill>
                  <a:schemeClr val="tx1"/>
                </a:solidFill>
                <a:effectLst/>
                <a:cs typeface="Mangal"/>
              </a:rPr>
              <a:t> </a:t>
            </a:r>
            <a:endParaRPr kumimoji="0" 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750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718" y="-200716"/>
            <a:ext cx="8153400" cy="1644203"/>
          </a:xfrm>
        </p:spPr>
        <p:txBody>
          <a:bodyPr>
            <a:normAutofit fontScale="90000"/>
          </a:bodyPr>
          <a:lstStyle/>
          <a:p>
            <a:r>
              <a:rPr lang="en-IN" dirty="0" smtClean="0"/>
              <a:t/>
            </a:r>
            <a:br>
              <a:rPr lang="en-IN" dirty="0" smtClean="0"/>
            </a:br>
            <a:r>
              <a:rPr lang="en-IN" b="1" dirty="0" smtClean="0"/>
              <a:t>Hardware</a:t>
            </a:r>
            <a:r>
              <a:rPr lang="en-IN" dirty="0"/>
              <a:t/>
            </a:r>
            <a:br>
              <a:rPr lang="en-IN" dirty="0"/>
            </a:br>
            <a:endParaRPr lang="en-IN" dirty="0"/>
          </a:p>
        </p:txBody>
      </p:sp>
      <p:sp>
        <p:nvSpPr>
          <p:cNvPr id="3" name="Content Placeholder 2"/>
          <p:cNvSpPr>
            <a:spLocks noGrp="1"/>
          </p:cNvSpPr>
          <p:nvPr>
            <p:ph sz="quarter" idx="1"/>
          </p:nvPr>
        </p:nvSpPr>
        <p:spPr>
          <a:xfrm>
            <a:off x="610718" y="2201442"/>
            <a:ext cx="8531352" cy="4495800"/>
          </a:xfrm>
        </p:spPr>
        <p:txBody>
          <a:bodyPr>
            <a:normAutofit/>
          </a:bodyPr>
          <a:lstStyle/>
          <a:p>
            <a:pPr marL="0" lvl="0" indent="0" algn="just">
              <a:buNone/>
            </a:pPr>
            <a:r>
              <a:rPr lang="en-US" sz="2400" dirty="0"/>
              <a:t>Quite simply, </a:t>
            </a:r>
            <a:r>
              <a:rPr lang="en-US" sz="2400" b="1" dirty="0"/>
              <a:t>computer hardware</a:t>
            </a:r>
            <a:r>
              <a:rPr lang="en-US" sz="2400" dirty="0"/>
              <a:t> is the physical components that a </a:t>
            </a:r>
            <a:r>
              <a:rPr lang="en-US" sz="2400" b="1" dirty="0"/>
              <a:t>computer</a:t>
            </a:r>
            <a:r>
              <a:rPr lang="en-US" sz="2400" dirty="0"/>
              <a:t> system requires to function. It encompasses everything with a circuit board that operates within a </a:t>
            </a:r>
            <a:r>
              <a:rPr lang="en-US" sz="2400" b="1" dirty="0"/>
              <a:t>PC</a:t>
            </a:r>
            <a:r>
              <a:rPr lang="en-US" sz="2400" dirty="0"/>
              <a:t> or laptop; including the motherboard, graphics card, CPU (Central Processing Unit), ventilation fans, webcam, power supply, and so on.</a:t>
            </a:r>
            <a:endParaRPr lang="en-IN" sz="2400" dirty="0"/>
          </a:p>
        </p:txBody>
      </p:sp>
      <p:sp>
        <p:nvSpPr>
          <p:cNvPr id="4" name="Rectangle 3"/>
          <p:cNvSpPr/>
          <p:nvPr/>
        </p:nvSpPr>
        <p:spPr>
          <a:xfrm>
            <a:off x="610718" y="1535011"/>
            <a:ext cx="4074770" cy="646331"/>
          </a:xfrm>
          <a:prstGeom prst="rect">
            <a:avLst/>
          </a:prstGeom>
        </p:spPr>
        <p:txBody>
          <a:bodyPr wrap="none">
            <a:spAutoFit/>
          </a:bodyPr>
          <a:lstStyle/>
          <a:p>
            <a:r>
              <a:rPr lang="en-US" sz="3600" b="1" dirty="0" smtClean="0"/>
              <a:t>Computer Hardware</a:t>
            </a:r>
            <a:endParaRPr lang="en-IN" sz="3600" dirty="0"/>
          </a:p>
        </p:txBody>
      </p:sp>
      <p:pic>
        <p:nvPicPr>
          <p:cNvPr id="4098" name="Picture 2" descr="The Six Basic Components That A Computer Needs To Function - PLATAFOR"/>
          <p:cNvPicPr>
            <a:picLocks noChangeAspect="1" noChangeArrowheads="1"/>
          </p:cNvPicPr>
          <p:nvPr/>
        </p:nvPicPr>
        <p:blipFill rotWithShape="1">
          <a:blip r:embed="rId2">
            <a:extLst>
              <a:ext uri="{28A0092B-C50C-407E-A947-70E740481C1C}">
                <a14:useLocalDpi xmlns:a14="http://schemas.microsoft.com/office/drawing/2010/main" val="0"/>
              </a:ext>
            </a:extLst>
          </a:blip>
          <a:srcRect t="23774"/>
          <a:stretch/>
        </p:blipFill>
        <p:spPr bwMode="auto">
          <a:xfrm>
            <a:off x="2165529" y="4275855"/>
            <a:ext cx="4764858" cy="242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15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883538"/>
            <a:ext cx="8153400" cy="4495800"/>
          </a:xfrm>
        </p:spPr>
        <p:txBody>
          <a:bodyPr/>
          <a:lstStyle/>
          <a:p>
            <a:pPr lvl="0" algn="just">
              <a:lnSpc>
                <a:spcPct val="250000"/>
              </a:lnSpc>
            </a:pPr>
            <a:r>
              <a:rPr lang="en-IN" sz="3200" b="1" dirty="0" smtClean="0"/>
              <a:t>Central Processing Unit (CPU)</a:t>
            </a:r>
          </a:p>
          <a:p>
            <a:pPr lvl="0" algn="just">
              <a:lnSpc>
                <a:spcPct val="250000"/>
              </a:lnSpc>
            </a:pPr>
            <a:r>
              <a:rPr lang="en-IN" sz="3200" b="1" dirty="0" smtClean="0"/>
              <a:t>Input Device </a:t>
            </a:r>
          </a:p>
          <a:p>
            <a:pPr lvl="0" algn="just">
              <a:lnSpc>
                <a:spcPct val="250000"/>
              </a:lnSpc>
            </a:pPr>
            <a:r>
              <a:rPr lang="en-IN" sz="3200" b="1" dirty="0" smtClean="0"/>
              <a:t>Output Device </a:t>
            </a:r>
            <a:endParaRPr lang="en-IN" sz="3200" b="1" dirty="0"/>
          </a:p>
          <a:p>
            <a:pPr marL="0" indent="0">
              <a:buNone/>
            </a:pPr>
            <a:endParaRPr lang="en-IN" dirty="0"/>
          </a:p>
          <a:p>
            <a:endParaRPr lang="en-IN" dirty="0" smtClean="0"/>
          </a:p>
          <a:p>
            <a:endParaRPr lang="en-IN" dirty="0"/>
          </a:p>
        </p:txBody>
      </p:sp>
      <p:sp>
        <p:nvSpPr>
          <p:cNvPr id="4" name="Title 1"/>
          <p:cNvSpPr txBox="1">
            <a:spLocks/>
          </p:cNvSpPr>
          <p:nvPr/>
        </p:nvSpPr>
        <p:spPr>
          <a:xfrm>
            <a:off x="529837" y="-275818"/>
            <a:ext cx="8153400" cy="1644203"/>
          </a:xfrm>
          <a:prstGeom prst="rect">
            <a:avLst/>
          </a:prstGeom>
        </p:spPr>
        <p:txBody>
          <a:bodyPr vert="horz" anchor="ctr">
            <a:normAutofit fontScale="600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pPr defTabSz="914400"/>
            <a:r>
              <a:rPr lang="en-IN" dirty="0" smtClean="0"/>
              <a:t/>
            </a:r>
            <a:br>
              <a:rPr lang="en-IN" dirty="0" smtClean="0"/>
            </a:br>
            <a:r>
              <a:rPr lang="en-IN" dirty="0" smtClean="0"/>
              <a:t/>
            </a:r>
            <a:br>
              <a:rPr lang="en-IN" dirty="0" smtClean="0"/>
            </a:br>
            <a:r>
              <a:rPr lang="en-IN" sz="5900" b="1" dirty="0" smtClean="0"/>
              <a:t>Basics of Hardware and Software </a:t>
            </a:r>
            <a:r>
              <a:rPr lang="en-IN" dirty="0" smtClean="0"/>
              <a:t/>
            </a:r>
            <a:br>
              <a:rPr lang="en-IN" dirty="0" smtClean="0"/>
            </a:br>
            <a:endParaRPr lang="en-IN" dirty="0"/>
          </a:p>
        </p:txBody>
      </p:sp>
    </p:spTree>
    <p:extLst>
      <p:ext uri="{BB962C8B-B14F-4D97-AF65-F5344CB8AC3E}">
        <p14:creationId xmlns:p14="http://schemas.microsoft.com/office/powerpoint/2010/main" val="379751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28224"/>
            <a:ext cx="8153400" cy="1484291"/>
          </a:xfrm>
        </p:spPr>
        <p:txBody>
          <a:bodyPr>
            <a:normAutofit fontScale="90000"/>
          </a:bodyPr>
          <a:lstStyle/>
          <a:p>
            <a:pPr lvl="0" algn="just">
              <a:lnSpc>
                <a:spcPct val="250000"/>
              </a:lnSpc>
            </a:pPr>
            <a:r>
              <a:rPr lang="en-IN" b="1" dirty="0"/>
              <a:t>Central Processing Unit (CPU)</a:t>
            </a:r>
          </a:p>
        </p:txBody>
      </p:sp>
      <p:pic>
        <p:nvPicPr>
          <p:cNvPr id="1026" name="Picture 2" descr="Block Diagram of Computer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986" y="1579822"/>
            <a:ext cx="4832483" cy="482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94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28224"/>
            <a:ext cx="8153400" cy="1484291"/>
          </a:xfrm>
        </p:spPr>
        <p:txBody>
          <a:bodyPr>
            <a:normAutofit fontScale="90000"/>
          </a:bodyPr>
          <a:lstStyle/>
          <a:p>
            <a:pPr lvl="0" algn="just">
              <a:lnSpc>
                <a:spcPct val="250000"/>
              </a:lnSpc>
            </a:pPr>
            <a:r>
              <a:rPr lang="en-IN" b="1" dirty="0"/>
              <a:t>Central Processing Unit (CPU)</a:t>
            </a:r>
          </a:p>
        </p:txBody>
      </p:sp>
      <p:sp>
        <p:nvSpPr>
          <p:cNvPr id="3" name="Rectangle 2"/>
          <p:cNvSpPr/>
          <p:nvPr/>
        </p:nvSpPr>
        <p:spPr>
          <a:xfrm>
            <a:off x="612647" y="1568946"/>
            <a:ext cx="8307065" cy="4154984"/>
          </a:xfrm>
          <a:prstGeom prst="rect">
            <a:avLst/>
          </a:prstGeom>
        </p:spPr>
        <p:txBody>
          <a:bodyPr wrap="square">
            <a:spAutoFit/>
          </a:bodyPr>
          <a:lstStyle/>
          <a:p>
            <a:pPr algn="just">
              <a:lnSpc>
                <a:spcPct val="150000"/>
              </a:lnSpc>
            </a:pPr>
            <a:r>
              <a:rPr lang="en-US" sz="1600" dirty="0">
                <a:solidFill>
                  <a:srgbClr val="333333"/>
                </a:solidFill>
                <a:latin typeface="Open-sans"/>
              </a:rPr>
              <a:t>The central processing unit (CPU) or processor, is the unit which performs most of the processing inside a computer. It processes all instructions received by software running on the PC and by other hardware components, and acts as a powerful calculator.</a:t>
            </a:r>
          </a:p>
          <a:p>
            <a:pPr algn="just">
              <a:lnSpc>
                <a:spcPct val="150000"/>
              </a:lnSpc>
            </a:pPr>
            <a:r>
              <a:rPr lang="en-US" sz="1600" dirty="0">
                <a:solidFill>
                  <a:srgbClr val="333333"/>
                </a:solidFill>
                <a:latin typeface="Open-sans"/>
              </a:rPr>
              <a:t>The CPU is placed into a specific square-shaped socket found on all motherboards by inserting its metallic connectors or pins found on the underside. Each socket is built with a specific pin layout to support only a specific type of processor.</a:t>
            </a:r>
          </a:p>
          <a:p>
            <a:pPr algn="just">
              <a:lnSpc>
                <a:spcPct val="150000"/>
              </a:lnSpc>
            </a:pPr>
            <a:r>
              <a:rPr lang="en-US" sz="1600" dirty="0">
                <a:solidFill>
                  <a:srgbClr val="333333"/>
                </a:solidFill>
                <a:latin typeface="Open-sans"/>
              </a:rPr>
              <a:t>Since modern CPUs produce a lot of heat and are prone to overheating, they must be kept cool with appropriate fans or ventilation systems, and covered with heat sinks and thermal paste.</a:t>
            </a:r>
          </a:p>
          <a:p>
            <a:pPr algn="just">
              <a:lnSpc>
                <a:spcPct val="150000"/>
              </a:lnSpc>
            </a:pPr>
            <a:r>
              <a:rPr lang="en-US" sz="1600" dirty="0">
                <a:solidFill>
                  <a:srgbClr val="333333"/>
                </a:solidFill>
                <a:latin typeface="Open-sans"/>
              </a:rPr>
              <a:t>To control instructions and data flow to and from other parts of the computer, the CPU relies heavily on a chipset, which is a group of microchips located on the motherboard.</a:t>
            </a:r>
            <a:endParaRPr lang="en-US" sz="1600" b="0" i="0" dirty="0">
              <a:solidFill>
                <a:srgbClr val="333333"/>
              </a:solidFill>
              <a:effectLst/>
              <a:latin typeface="Open-sans"/>
            </a:endParaRPr>
          </a:p>
        </p:txBody>
      </p:sp>
    </p:spTree>
    <p:extLst>
      <p:ext uri="{BB962C8B-B14F-4D97-AF65-F5344CB8AC3E}">
        <p14:creationId xmlns:p14="http://schemas.microsoft.com/office/powerpoint/2010/main" val="3848134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7943" y="-463635"/>
            <a:ext cx="8247876" cy="1378134"/>
          </a:xfrm>
          <a:prstGeom prst="rect">
            <a:avLst/>
          </a:prstGeom>
        </p:spPr>
        <p:txBody>
          <a:bodyPr wrap="square">
            <a:spAutoFit/>
          </a:bodyPr>
          <a:lstStyle/>
          <a:p>
            <a:pPr lvl="0" algn="just">
              <a:lnSpc>
                <a:spcPct val="250000"/>
              </a:lnSpc>
            </a:pPr>
            <a:r>
              <a:rPr lang="en-IN" sz="4000" b="1" dirty="0"/>
              <a:t>Input </a:t>
            </a:r>
            <a:r>
              <a:rPr lang="en-IN" sz="4000" b="1" dirty="0" smtClean="0"/>
              <a:t>Devices  </a:t>
            </a:r>
            <a:endParaRPr lang="en-IN" sz="4000" b="1" dirty="0"/>
          </a:p>
        </p:txBody>
      </p:sp>
      <p:sp>
        <p:nvSpPr>
          <p:cNvPr id="3" name="Rectangle 2"/>
          <p:cNvSpPr/>
          <p:nvPr/>
        </p:nvSpPr>
        <p:spPr>
          <a:xfrm>
            <a:off x="569344" y="1444795"/>
            <a:ext cx="6780362" cy="5493812"/>
          </a:xfrm>
          <a:prstGeom prst="rect">
            <a:avLst/>
          </a:prstGeom>
        </p:spPr>
        <p:txBody>
          <a:bodyPr wrap="square">
            <a:spAutoFit/>
          </a:bodyPr>
          <a:lstStyle/>
          <a:p>
            <a:pPr>
              <a:lnSpc>
                <a:spcPct val="150000"/>
              </a:lnSpc>
              <a:buFont typeface="Arial" panose="020B0604020202020204" pitchFamily="34" charset="0"/>
              <a:buChar char="•"/>
            </a:pPr>
            <a:r>
              <a:rPr lang="en-US" b="1" dirty="0">
                <a:latin typeface="Arial" panose="020B0604020202020204" pitchFamily="34" charset="0"/>
              </a:rPr>
              <a:t>Keyboard</a:t>
            </a:r>
          </a:p>
          <a:p>
            <a:pPr>
              <a:lnSpc>
                <a:spcPct val="150000"/>
              </a:lnSpc>
              <a:buFont typeface="Arial" panose="020B0604020202020204" pitchFamily="34" charset="0"/>
              <a:buChar char="•"/>
            </a:pPr>
            <a:r>
              <a:rPr lang="en-US" b="1" dirty="0">
                <a:latin typeface="Arial" panose="020B0604020202020204" pitchFamily="34" charset="0"/>
              </a:rPr>
              <a:t>Mouse</a:t>
            </a:r>
          </a:p>
          <a:p>
            <a:pPr>
              <a:lnSpc>
                <a:spcPct val="150000"/>
              </a:lnSpc>
              <a:buFont typeface="Arial" panose="020B0604020202020204" pitchFamily="34" charset="0"/>
              <a:buChar char="•"/>
            </a:pPr>
            <a:r>
              <a:rPr lang="en-US" b="1" dirty="0">
                <a:latin typeface="Arial" panose="020B0604020202020204" pitchFamily="34" charset="0"/>
              </a:rPr>
              <a:t>Joy Stick</a:t>
            </a:r>
          </a:p>
          <a:p>
            <a:pPr>
              <a:lnSpc>
                <a:spcPct val="150000"/>
              </a:lnSpc>
              <a:buFont typeface="Arial" panose="020B0604020202020204" pitchFamily="34" charset="0"/>
              <a:buChar char="•"/>
            </a:pPr>
            <a:r>
              <a:rPr lang="en-US" b="1" dirty="0">
                <a:latin typeface="Arial" panose="020B0604020202020204" pitchFamily="34" charset="0"/>
              </a:rPr>
              <a:t>Light </a:t>
            </a:r>
            <a:r>
              <a:rPr lang="en-US" b="1" dirty="0" smtClean="0">
                <a:latin typeface="Arial" panose="020B0604020202020204" pitchFamily="34" charset="0"/>
              </a:rPr>
              <a:t>pen</a:t>
            </a:r>
            <a:endParaRPr lang="en-US" b="1" dirty="0">
              <a:latin typeface="Arial" panose="020B0604020202020204" pitchFamily="34" charset="0"/>
            </a:endParaRPr>
          </a:p>
          <a:p>
            <a:pPr>
              <a:lnSpc>
                <a:spcPct val="150000"/>
              </a:lnSpc>
              <a:buFont typeface="Arial" panose="020B0604020202020204" pitchFamily="34" charset="0"/>
              <a:buChar char="•"/>
            </a:pPr>
            <a:r>
              <a:rPr lang="en-US" b="1" dirty="0">
                <a:latin typeface="Arial" panose="020B0604020202020204" pitchFamily="34" charset="0"/>
              </a:rPr>
              <a:t>Scanner</a:t>
            </a:r>
          </a:p>
          <a:p>
            <a:pPr>
              <a:lnSpc>
                <a:spcPct val="150000"/>
              </a:lnSpc>
              <a:buFont typeface="Arial" panose="020B0604020202020204" pitchFamily="34" charset="0"/>
              <a:buChar char="•"/>
            </a:pPr>
            <a:r>
              <a:rPr lang="en-US" b="1" dirty="0">
                <a:latin typeface="Arial" panose="020B0604020202020204" pitchFamily="34" charset="0"/>
              </a:rPr>
              <a:t>Graphic Tablet</a:t>
            </a:r>
          </a:p>
          <a:p>
            <a:pPr>
              <a:lnSpc>
                <a:spcPct val="150000"/>
              </a:lnSpc>
              <a:buFont typeface="Arial" panose="020B0604020202020204" pitchFamily="34" charset="0"/>
              <a:buChar char="•"/>
            </a:pPr>
            <a:r>
              <a:rPr lang="en-US" b="1" dirty="0">
                <a:latin typeface="Arial" panose="020B0604020202020204" pitchFamily="34" charset="0"/>
              </a:rPr>
              <a:t>Microphone</a:t>
            </a:r>
          </a:p>
          <a:p>
            <a:pPr>
              <a:lnSpc>
                <a:spcPct val="150000"/>
              </a:lnSpc>
              <a:buFont typeface="Arial" panose="020B0604020202020204" pitchFamily="34" charset="0"/>
              <a:buChar char="•"/>
            </a:pPr>
            <a:r>
              <a:rPr lang="en-US" b="1" dirty="0">
                <a:latin typeface="Arial" panose="020B0604020202020204" pitchFamily="34" charset="0"/>
              </a:rPr>
              <a:t>Magnetic Ink </a:t>
            </a:r>
            <a:r>
              <a:rPr lang="en-US" b="1" dirty="0" smtClean="0">
                <a:latin typeface="Arial" panose="020B0604020202020204" pitchFamily="34" charset="0"/>
              </a:rPr>
              <a:t>Car Reader(MICR</a:t>
            </a:r>
            <a:r>
              <a:rPr lang="en-US" b="1" dirty="0">
                <a:latin typeface="Arial" panose="020B0604020202020204" pitchFamily="34" charset="0"/>
              </a:rPr>
              <a:t>)</a:t>
            </a:r>
          </a:p>
          <a:p>
            <a:pPr>
              <a:lnSpc>
                <a:spcPct val="150000"/>
              </a:lnSpc>
              <a:buFont typeface="Arial" panose="020B0604020202020204" pitchFamily="34" charset="0"/>
              <a:buChar char="•"/>
            </a:pPr>
            <a:r>
              <a:rPr lang="en-US" b="1" dirty="0">
                <a:latin typeface="Arial" panose="020B0604020202020204" pitchFamily="34" charset="0"/>
              </a:rPr>
              <a:t>Optical Character Reader(OCR)</a:t>
            </a:r>
          </a:p>
          <a:p>
            <a:pPr>
              <a:lnSpc>
                <a:spcPct val="150000"/>
              </a:lnSpc>
              <a:buFont typeface="Arial" panose="020B0604020202020204" pitchFamily="34" charset="0"/>
              <a:buChar char="•"/>
            </a:pPr>
            <a:r>
              <a:rPr lang="en-US" b="1" dirty="0">
                <a:latin typeface="Arial" panose="020B0604020202020204" pitchFamily="34" charset="0"/>
              </a:rPr>
              <a:t>Bar Code Reader</a:t>
            </a:r>
          </a:p>
          <a:p>
            <a:pPr>
              <a:lnSpc>
                <a:spcPct val="150000"/>
              </a:lnSpc>
              <a:buFont typeface="Arial" panose="020B0604020202020204" pitchFamily="34" charset="0"/>
              <a:buChar char="•"/>
            </a:pPr>
            <a:r>
              <a:rPr lang="en-US" b="1" dirty="0">
                <a:latin typeface="Arial" panose="020B0604020202020204" pitchFamily="34" charset="0"/>
              </a:rPr>
              <a:t>Optical Mark Reader(OMR</a:t>
            </a:r>
            <a:r>
              <a:rPr lang="en-US" b="1" dirty="0" smtClean="0">
                <a:latin typeface="Arial" panose="020B0604020202020204" pitchFamily="34" charset="0"/>
              </a:rPr>
              <a:t>)</a:t>
            </a:r>
          </a:p>
          <a:p>
            <a:pPr>
              <a:lnSpc>
                <a:spcPct val="150000"/>
              </a:lnSpc>
              <a:buFont typeface="Arial" panose="020B0604020202020204" pitchFamily="34" charset="0"/>
              <a:buChar char="•"/>
            </a:pPr>
            <a:r>
              <a:rPr lang="en-US" b="1" dirty="0">
                <a:latin typeface="Arial" panose="020B0604020202020204" pitchFamily="34" charset="0"/>
              </a:rPr>
              <a:t>Webcam</a:t>
            </a:r>
          </a:p>
          <a:p>
            <a:pPr>
              <a:lnSpc>
                <a:spcPct val="150000"/>
              </a:lnSpc>
              <a:buFont typeface="Arial" panose="020B0604020202020204" pitchFamily="34" charset="0"/>
              <a:buChar char="•"/>
            </a:pPr>
            <a:r>
              <a:rPr lang="en-US" b="1" dirty="0">
                <a:latin typeface="Arial" panose="020B0604020202020204" pitchFamily="34" charset="0"/>
              </a:rPr>
              <a:t>Biometric Devices</a:t>
            </a:r>
          </a:p>
        </p:txBody>
      </p:sp>
      <p:sp>
        <p:nvSpPr>
          <p:cNvPr id="4" name="Rectangle 3"/>
          <p:cNvSpPr/>
          <p:nvPr/>
        </p:nvSpPr>
        <p:spPr>
          <a:xfrm>
            <a:off x="4442604" y="1609847"/>
            <a:ext cx="4572000" cy="2862322"/>
          </a:xfrm>
          <a:prstGeom prst="rect">
            <a:avLst/>
          </a:prstGeom>
        </p:spPr>
        <p:txBody>
          <a:bodyPr>
            <a:spAutoFit/>
          </a:bodyPr>
          <a:lstStyle/>
          <a:p>
            <a:pPr>
              <a:lnSpc>
                <a:spcPct val="200000"/>
              </a:lnSpc>
            </a:pPr>
            <a:r>
              <a:rPr lang="en-US" b="1" dirty="0" smtClean="0">
                <a:solidFill>
                  <a:schemeClr val="bg2">
                    <a:lumMod val="10000"/>
                  </a:schemeClr>
                </a:solidFill>
                <a:latin typeface="Verdana" panose="020B0604030504040204" pitchFamily="34" charset="0"/>
              </a:rPr>
              <a:t>An Input device </a:t>
            </a:r>
            <a:r>
              <a:rPr lang="en-US" b="1" dirty="0">
                <a:solidFill>
                  <a:schemeClr val="bg2">
                    <a:lumMod val="10000"/>
                  </a:schemeClr>
                </a:solidFill>
                <a:latin typeface="Verdana" panose="020B0604030504040204" pitchFamily="34" charset="0"/>
              </a:rPr>
              <a:t>can send data to another device, but it cannot receive data from another device. Examples of input devices include the following</a:t>
            </a:r>
            <a:r>
              <a:rPr lang="en-US" dirty="0">
                <a:solidFill>
                  <a:srgbClr val="454545"/>
                </a:solidFill>
                <a:latin typeface="Verdana" panose="020B0604030504040204" pitchFamily="34" charset="0"/>
              </a:rPr>
              <a:t>.</a:t>
            </a:r>
          </a:p>
        </p:txBody>
      </p:sp>
    </p:spTree>
    <p:extLst>
      <p:ext uri="{BB962C8B-B14F-4D97-AF65-F5344CB8AC3E}">
        <p14:creationId xmlns:p14="http://schemas.microsoft.com/office/powerpoint/2010/main" val="3891346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4040</TotalTime>
  <Words>2086</Words>
  <Application>Microsoft Office PowerPoint</Application>
  <PresentationFormat>On-screen Show (4:3)</PresentationFormat>
  <Paragraphs>169</Paragraphs>
  <Slides>33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Arabic Typesetting</vt:lpstr>
      <vt:lpstr>Arial</vt:lpstr>
      <vt:lpstr>Arial</vt:lpstr>
      <vt:lpstr>Calibri</vt:lpstr>
      <vt:lpstr>inherit</vt:lpstr>
      <vt:lpstr>Mangal</vt:lpstr>
      <vt:lpstr>Open-sans</vt:lpstr>
      <vt:lpstr>Times New Roman</vt:lpstr>
      <vt:lpstr>Trebuchet MS</vt:lpstr>
      <vt:lpstr>Tw Cen MT</vt:lpstr>
      <vt:lpstr>Verdana</vt:lpstr>
      <vt:lpstr>Wingdings</vt:lpstr>
      <vt:lpstr>Wingdings 2</vt:lpstr>
      <vt:lpstr>Median</vt:lpstr>
      <vt:lpstr>      </vt:lpstr>
      <vt:lpstr>Central Processing Unit (CPU)</vt:lpstr>
      <vt:lpstr>Functions of Computer</vt:lpstr>
      <vt:lpstr>Uses of Computer</vt:lpstr>
      <vt:lpstr> Hardware </vt:lpstr>
      <vt:lpstr>PowerPoint Presentation</vt:lpstr>
      <vt:lpstr>Central Processing Unit (CPU)</vt:lpstr>
      <vt:lpstr>Central Processing Unit (CPU)</vt:lpstr>
      <vt:lpstr>PowerPoint Presentation</vt:lpstr>
      <vt:lpstr>Keyboard </vt:lpstr>
      <vt:lpstr>Keyboard</vt:lpstr>
      <vt:lpstr>PowerPoint Presentation</vt:lpstr>
      <vt:lpstr>Common types of the mouse: </vt:lpstr>
      <vt:lpstr>Mechanical Mouse: </vt:lpstr>
      <vt:lpstr>Optical Mouse:</vt:lpstr>
      <vt:lpstr>Cordless or Wireless Mouse:</vt:lpstr>
      <vt:lpstr>Joy Stick </vt:lpstr>
      <vt:lpstr>Light pen </vt:lpstr>
      <vt:lpstr>Scanner</vt:lpstr>
      <vt:lpstr>Some of the common types of scanners are as follows: </vt:lpstr>
      <vt:lpstr>Handheld Scanner:(Bar code scanner)</vt:lpstr>
      <vt:lpstr>Sheet fed Scanner:</vt:lpstr>
      <vt:lpstr>Drum Scanner:</vt:lpstr>
      <vt:lpstr>Photo Scanner: </vt:lpstr>
      <vt:lpstr>Graphic Tablet</vt:lpstr>
      <vt:lpstr>Microphone</vt:lpstr>
      <vt:lpstr>Magnetic Ink Car Reader(MICR) </vt:lpstr>
      <vt:lpstr>Optical Character Reader(OCR)</vt:lpstr>
      <vt:lpstr>Optical Mark Reader(OMR)</vt:lpstr>
      <vt:lpstr>Webcam</vt:lpstr>
      <vt:lpstr>Biometric Devices</vt:lpstr>
      <vt:lpstr>Software </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HP</cp:lastModifiedBy>
  <cp:revision>595</cp:revision>
  <dcterms:created xsi:type="dcterms:W3CDTF">2012-06-13T19:20:26Z</dcterms:created>
  <dcterms:modified xsi:type="dcterms:W3CDTF">2022-05-07T15:00:08Z</dcterms:modified>
</cp:coreProperties>
</file>