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6" r:id="rId32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8213B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8213B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8213B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457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08213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887" y="749808"/>
            <a:ext cx="1694687" cy="156057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57200" y="3886200"/>
            <a:ext cx="9144000" cy="2542540"/>
          </a:xfrm>
          <a:custGeom>
            <a:avLst/>
            <a:gdLst/>
            <a:ahLst/>
            <a:cxnLst/>
            <a:rect l="l" t="t" r="r" b="b"/>
            <a:pathLst>
              <a:path w="9144000" h="2542540">
                <a:moveTo>
                  <a:pt x="0" y="2542032"/>
                </a:moveTo>
                <a:lnTo>
                  <a:pt x="9144000" y="2542032"/>
                </a:lnTo>
                <a:lnTo>
                  <a:pt x="9144000" y="0"/>
                </a:lnTo>
                <a:lnTo>
                  <a:pt x="0" y="0"/>
                </a:lnTo>
                <a:lnTo>
                  <a:pt x="0" y="2542032"/>
                </a:lnTo>
                <a:close/>
              </a:path>
            </a:pathLst>
          </a:custGeom>
          <a:solidFill>
            <a:srgbClr val="0821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57200" y="6510528"/>
            <a:ext cx="2240280" cy="713740"/>
          </a:xfrm>
          <a:custGeom>
            <a:avLst/>
            <a:gdLst/>
            <a:ahLst/>
            <a:cxnLst/>
            <a:rect l="l" t="t" r="r" b="b"/>
            <a:pathLst>
              <a:path w="2240280" h="713740">
                <a:moveTo>
                  <a:pt x="2240280" y="713232"/>
                </a:moveTo>
                <a:lnTo>
                  <a:pt x="0" y="713232"/>
                </a:lnTo>
                <a:lnTo>
                  <a:pt x="0" y="0"/>
                </a:lnTo>
                <a:lnTo>
                  <a:pt x="2240280" y="0"/>
                </a:lnTo>
                <a:lnTo>
                  <a:pt x="2240280" y="713232"/>
                </a:lnTo>
                <a:close/>
              </a:path>
            </a:pathLst>
          </a:custGeom>
          <a:solidFill>
            <a:srgbClr val="234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816351" y="6501384"/>
            <a:ext cx="6784975" cy="713740"/>
          </a:xfrm>
          <a:custGeom>
            <a:avLst/>
            <a:gdLst/>
            <a:ahLst/>
            <a:cxnLst/>
            <a:rect l="l" t="t" r="r" b="b"/>
            <a:pathLst>
              <a:path w="6784975" h="713740">
                <a:moveTo>
                  <a:pt x="6784848" y="713232"/>
                </a:moveTo>
                <a:lnTo>
                  <a:pt x="0" y="713232"/>
                </a:lnTo>
                <a:lnTo>
                  <a:pt x="0" y="0"/>
                </a:lnTo>
                <a:lnTo>
                  <a:pt x="6784848" y="0"/>
                </a:lnTo>
                <a:lnTo>
                  <a:pt x="6784848" y="713232"/>
                </a:lnTo>
                <a:close/>
              </a:path>
            </a:pathLst>
          </a:custGeom>
          <a:solidFill>
            <a:srgbClr val="2B7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17373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228599"/>
                </a:moveTo>
                <a:lnTo>
                  <a:pt x="0" y="228599"/>
                </a:lnTo>
                <a:lnTo>
                  <a:pt x="0" y="0"/>
                </a:lnTo>
                <a:lnTo>
                  <a:pt x="533400" y="0"/>
                </a:lnTo>
                <a:lnTo>
                  <a:pt x="533400" y="228599"/>
                </a:lnTo>
                <a:close/>
              </a:path>
            </a:pathLst>
          </a:custGeom>
          <a:solidFill>
            <a:srgbClr val="234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8512" y="17373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7" y="228599"/>
                </a:moveTo>
                <a:lnTo>
                  <a:pt x="0" y="228599"/>
                </a:lnTo>
                <a:lnTo>
                  <a:pt x="0" y="0"/>
                </a:lnTo>
                <a:lnTo>
                  <a:pt x="8552687" y="0"/>
                </a:lnTo>
                <a:lnTo>
                  <a:pt x="8552687" y="228599"/>
                </a:lnTo>
                <a:close/>
              </a:path>
            </a:pathLst>
          </a:custGeom>
          <a:solidFill>
            <a:srgbClr val="2B7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7982" y="529732"/>
            <a:ext cx="7882435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8213B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3895" y="1945607"/>
            <a:ext cx="8230609" cy="4846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nielit.gov.in/haridwar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3429000"/>
                </a:moveTo>
                <a:lnTo>
                  <a:pt x="0" y="34290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3429000"/>
                </a:lnTo>
                <a:close/>
              </a:path>
            </a:pathLst>
          </a:custGeom>
          <a:solidFill>
            <a:srgbClr val="0821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4012" y="2084225"/>
            <a:ext cx="76625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00"/>
                </a:solidFill>
                <a:latin typeface="Trebuchet MS"/>
                <a:cs typeface="Trebuchet MS"/>
              </a:rPr>
              <a:t>TOPIC:</a:t>
            </a:r>
            <a:r>
              <a:rPr sz="3200" spc="-60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C8DFE8"/>
                </a:solidFill>
                <a:latin typeface="Trebuchet MS"/>
                <a:cs typeface="Trebuchet MS"/>
              </a:rPr>
              <a:t>Introduction</a:t>
            </a:r>
            <a:r>
              <a:rPr sz="3200" spc="-50" dirty="0">
                <a:solidFill>
                  <a:srgbClr val="C8DFE8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C8DFE8"/>
                </a:solidFill>
                <a:latin typeface="Trebuchet MS"/>
                <a:cs typeface="Trebuchet MS"/>
              </a:rPr>
              <a:t>to</a:t>
            </a:r>
            <a:r>
              <a:rPr sz="3200" spc="-70" dirty="0">
                <a:solidFill>
                  <a:srgbClr val="C8DFE8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C8DFE8"/>
                </a:solidFill>
                <a:latin typeface="Trebuchet MS"/>
                <a:cs typeface="Trebuchet MS"/>
              </a:rPr>
              <a:t>Internet</a:t>
            </a:r>
            <a:r>
              <a:rPr sz="3200" spc="-45" dirty="0">
                <a:solidFill>
                  <a:srgbClr val="C8DFE8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C8DFE8"/>
                </a:solidFill>
                <a:latin typeface="Trebuchet MS"/>
                <a:cs typeface="Trebuchet MS"/>
              </a:rPr>
              <a:t>and</a:t>
            </a:r>
            <a:r>
              <a:rPr sz="3200" spc="-45" dirty="0">
                <a:solidFill>
                  <a:srgbClr val="C8DFE8"/>
                </a:solidFill>
                <a:latin typeface="Trebuchet MS"/>
                <a:cs typeface="Trebuchet MS"/>
              </a:rPr>
              <a:t> </a:t>
            </a:r>
            <a:r>
              <a:rPr sz="3200" spc="-25" dirty="0">
                <a:solidFill>
                  <a:srgbClr val="C8DFE8"/>
                </a:solidFill>
                <a:latin typeface="Trebuchet MS"/>
                <a:cs typeface="Trebuchet MS"/>
              </a:rPr>
              <a:t>WWW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200" y="749808"/>
            <a:ext cx="9144000" cy="5678931"/>
            <a:chOff x="457200" y="749808"/>
            <a:chExt cx="9144000" cy="5678931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887" y="749808"/>
              <a:ext cx="1694687" cy="15605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7200" y="3505200"/>
              <a:ext cx="9144000" cy="2923539"/>
            </a:xfrm>
            <a:custGeom>
              <a:avLst/>
              <a:gdLst/>
              <a:ahLst/>
              <a:cxnLst/>
              <a:rect l="l" t="t" r="r" b="b"/>
              <a:pathLst>
                <a:path w="9144000" h="2542540">
                  <a:moveTo>
                    <a:pt x="0" y="2542032"/>
                  </a:moveTo>
                  <a:lnTo>
                    <a:pt x="9144000" y="2542032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542032"/>
                  </a:lnTo>
                  <a:close/>
                </a:path>
              </a:pathLst>
            </a:custGeom>
            <a:solidFill>
              <a:srgbClr val="0821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57200" y="6510528"/>
            <a:ext cx="2240280" cy="713740"/>
            <a:chOff x="457200" y="6510528"/>
            <a:chExt cx="2240280" cy="713740"/>
          </a:xfrm>
        </p:grpSpPr>
        <p:sp>
          <p:nvSpPr>
            <p:cNvPr id="8" name="object 8"/>
            <p:cNvSpPr/>
            <p:nvPr/>
          </p:nvSpPr>
          <p:spPr>
            <a:xfrm>
              <a:off x="457200" y="6510528"/>
              <a:ext cx="2240280" cy="713740"/>
            </a:xfrm>
            <a:custGeom>
              <a:avLst/>
              <a:gdLst/>
              <a:ahLst/>
              <a:cxnLst/>
              <a:rect l="l" t="t" r="r" b="b"/>
              <a:pathLst>
                <a:path w="2240280" h="713740">
                  <a:moveTo>
                    <a:pt x="2240280" y="713232"/>
                  </a:moveTo>
                  <a:lnTo>
                    <a:pt x="0" y="713232"/>
                  </a:lnTo>
                  <a:lnTo>
                    <a:pt x="0" y="0"/>
                  </a:lnTo>
                  <a:lnTo>
                    <a:pt x="2240280" y="0"/>
                  </a:lnTo>
                  <a:lnTo>
                    <a:pt x="2240280" y="713232"/>
                  </a:lnTo>
                  <a:close/>
                </a:path>
              </a:pathLst>
            </a:custGeom>
            <a:solidFill>
              <a:srgbClr val="234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707" y="6626351"/>
              <a:ext cx="1729740" cy="448056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2816351" y="6501384"/>
            <a:ext cx="6784975" cy="713740"/>
          </a:xfrm>
          <a:custGeom>
            <a:avLst/>
            <a:gdLst/>
            <a:ahLst/>
            <a:cxnLst/>
            <a:rect l="l" t="t" r="r" b="b"/>
            <a:pathLst>
              <a:path w="6784975" h="713740">
                <a:moveTo>
                  <a:pt x="6784848" y="713232"/>
                </a:moveTo>
                <a:lnTo>
                  <a:pt x="0" y="713232"/>
                </a:lnTo>
                <a:lnTo>
                  <a:pt x="0" y="0"/>
                </a:lnTo>
                <a:lnTo>
                  <a:pt x="6784848" y="0"/>
                </a:lnTo>
                <a:lnTo>
                  <a:pt x="6784848" y="713232"/>
                </a:lnTo>
                <a:close/>
              </a:path>
            </a:pathLst>
          </a:custGeom>
          <a:solidFill>
            <a:srgbClr val="2B7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80264" y="4228562"/>
            <a:ext cx="5168336" cy="18755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Trebuchet MS"/>
                <a:cs typeface="Trebuchet MS"/>
              </a:rPr>
              <a:t>COURSE:</a:t>
            </a:r>
            <a:r>
              <a:rPr sz="2000" spc="-35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sz="2000" spc="-25" dirty="0" smtClean="0">
                <a:solidFill>
                  <a:schemeClr val="bg1"/>
                </a:solidFill>
                <a:latin typeface="Trebuchet MS"/>
                <a:cs typeface="Trebuchet MS"/>
              </a:rPr>
              <a:t>CCC</a:t>
            </a:r>
            <a:r>
              <a:rPr lang="en-IN" sz="2000" spc="-25" dirty="0" smtClean="0">
                <a:solidFill>
                  <a:schemeClr val="bg1"/>
                </a:solidFill>
                <a:latin typeface="Trebuchet MS"/>
                <a:cs typeface="Trebuchet MS"/>
              </a:rPr>
              <a:t> Concept</a:t>
            </a:r>
            <a:endParaRPr sz="20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Trebuchet MS"/>
                <a:cs typeface="Trebuchet MS"/>
              </a:rPr>
              <a:t>CHAPTER:</a:t>
            </a:r>
            <a:r>
              <a:rPr sz="2000" spc="-45" dirty="0">
                <a:solidFill>
                  <a:srgbClr val="FFFF00"/>
                </a:solidFill>
                <a:latin typeface="Trebuchet MS"/>
                <a:cs typeface="Trebuchet MS"/>
              </a:rPr>
              <a:t> </a:t>
            </a:r>
            <a:r>
              <a:rPr lang="en-IN" sz="2000" spc="-25" dirty="0">
                <a:solidFill>
                  <a:schemeClr val="bg1"/>
                </a:solidFill>
                <a:latin typeface="Trebuchet MS"/>
                <a:cs typeface="Trebuchet MS"/>
              </a:rPr>
              <a:t>Introduction to Internet and WWW</a:t>
            </a:r>
          </a:p>
          <a:p>
            <a:pPr marL="12700">
              <a:lnSpc>
                <a:spcPct val="100000"/>
              </a:lnSpc>
            </a:pPr>
            <a:endParaRPr lang="en-IN" sz="2000" spc="-25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IN" sz="2000" spc="-50" dirty="0" smtClean="0">
                <a:solidFill>
                  <a:srgbClr val="FFFF00"/>
                </a:solidFill>
                <a:latin typeface="Trebuchet MS"/>
                <a:cs typeface="Trebuchet MS"/>
              </a:rPr>
              <a:t>DAY: </a:t>
            </a:r>
            <a:r>
              <a:rPr lang="en-IN" sz="2000" spc="-50" dirty="0" smtClean="0">
                <a:solidFill>
                  <a:schemeClr val="bg1"/>
                </a:solidFill>
                <a:latin typeface="Trebuchet MS"/>
                <a:cs typeface="Trebuchet MS"/>
              </a:rPr>
              <a:t>33</a:t>
            </a:r>
            <a:endParaRPr sz="20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15000" y="6622784"/>
            <a:ext cx="37464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Presentation</a:t>
            </a:r>
            <a:r>
              <a:rPr sz="2400" spc="-1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FFFFFF"/>
                </a:solidFill>
                <a:latin typeface="Tw Cen MT"/>
                <a:cs typeface="Tw Cen MT"/>
              </a:rPr>
              <a:t>By:</a:t>
            </a:r>
            <a:r>
              <a:rPr sz="2400" spc="-1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400" dirty="0" smtClean="0">
                <a:solidFill>
                  <a:srgbClr val="FFFF00"/>
                </a:solidFill>
                <a:latin typeface="Tw Cen MT"/>
                <a:cs typeface="Tw Cen MT"/>
              </a:rPr>
              <a:t>S</a:t>
            </a:r>
            <a:r>
              <a:rPr lang="en-IN" sz="2400" dirty="0" err="1" smtClean="0">
                <a:solidFill>
                  <a:srgbClr val="FFFF00"/>
                </a:solidFill>
                <a:latin typeface="Tw Cen MT"/>
                <a:cs typeface="Tw Cen MT"/>
              </a:rPr>
              <a:t>hruti</a:t>
            </a:r>
            <a:r>
              <a:rPr lang="en-IN" sz="2400" dirty="0" smtClean="0">
                <a:solidFill>
                  <a:srgbClr val="FFFF00"/>
                </a:solidFill>
                <a:latin typeface="Tw Cen MT"/>
                <a:cs typeface="Tw Cen MT"/>
              </a:rPr>
              <a:t> Dubey</a:t>
            </a:r>
            <a:endParaRPr sz="24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18" y="801136"/>
            <a:ext cx="6592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Campus</a:t>
            </a:r>
            <a:r>
              <a:rPr sz="4400" spc="-55" dirty="0"/>
              <a:t> </a:t>
            </a:r>
            <a:r>
              <a:rPr sz="4400" dirty="0"/>
              <a:t>Area Network</a:t>
            </a:r>
            <a:r>
              <a:rPr sz="4400" spc="-60" dirty="0"/>
              <a:t> </a:t>
            </a:r>
            <a:r>
              <a:rPr sz="4400" spc="-10" dirty="0"/>
              <a:t>(CAN)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539" y="2500883"/>
            <a:ext cx="8276844" cy="35265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18" y="801136"/>
            <a:ext cx="65868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Personal</a:t>
            </a:r>
            <a:r>
              <a:rPr sz="4400" spc="-125" dirty="0"/>
              <a:t> </a:t>
            </a:r>
            <a:r>
              <a:rPr sz="4400" dirty="0"/>
              <a:t>Area</a:t>
            </a:r>
            <a:r>
              <a:rPr sz="4400" spc="-90" dirty="0"/>
              <a:t> </a:t>
            </a:r>
            <a:r>
              <a:rPr sz="4400" dirty="0"/>
              <a:t>Network</a:t>
            </a:r>
            <a:r>
              <a:rPr sz="4400" spc="-75" dirty="0"/>
              <a:t> </a:t>
            </a:r>
            <a:r>
              <a:rPr sz="4400" spc="-45" dirty="0"/>
              <a:t>(PAN)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7383" y="2258567"/>
            <a:ext cx="8147303" cy="386638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18" y="801136"/>
            <a:ext cx="39789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Types</a:t>
            </a:r>
            <a:r>
              <a:rPr sz="4400" spc="-135" dirty="0"/>
              <a:t> </a:t>
            </a:r>
            <a:r>
              <a:rPr sz="4400" dirty="0"/>
              <a:t>of</a:t>
            </a:r>
            <a:r>
              <a:rPr sz="4400" spc="40" dirty="0"/>
              <a:t> </a:t>
            </a:r>
            <a:r>
              <a:rPr sz="4400" spc="-10" dirty="0"/>
              <a:t>Network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457200" y="3886200"/>
            <a:ext cx="9144000" cy="3429000"/>
            <a:chOff x="457200" y="3886200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1538" y="6986683"/>
              <a:ext cx="844486" cy="14649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48554" y="1997384"/>
            <a:ext cx="7995920" cy="475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Tw Cen MT"/>
                <a:cs typeface="Tw Cen MT"/>
              </a:rPr>
              <a:t>Client/Server</a:t>
            </a:r>
            <a:r>
              <a:rPr sz="2600" b="1" spc="-50" dirty="0">
                <a:latin typeface="Tw Cen MT"/>
                <a:cs typeface="Tw Cen MT"/>
              </a:rPr>
              <a:t> </a:t>
            </a:r>
            <a:r>
              <a:rPr sz="2600" b="1" dirty="0">
                <a:latin typeface="Tw Cen MT"/>
                <a:cs typeface="Tw Cen MT"/>
              </a:rPr>
              <a:t>Method</a:t>
            </a:r>
            <a:r>
              <a:rPr sz="2600" b="1" spc="-30" dirty="0">
                <a:latin typeface="Tw Cen MT"/>
                <a:cs typeface="Tw Cen MT"/>
              </a:rPr>
              <a:t> </a:t>
            </a:r>
            <a:r>
              <a:rPr sz="2600" b="1" dirty="0">
                <a:latin typeface="Tw Cen MT"/>
                <a:cs typeface="Tw Cen MT"/>
              </a:rPr>
              <a:t>of</a:t>
            </a:r>
            <a:r>
              <a:rPr sz="2600" b="1" spc="140" dirty="0">
                <a:latin typeface="Tw Cen MT"/>
                <a:cs typeface="Tw Cen MT"/>
              </a:rPr>
              <a:t> </a:t>
            </a:r>
            <a:r>
              <a:rPr sz="2600" b="1" dirty="0">
                <a:latin typeface="Tw Cen MT"/>
                <a:cs typeface="Tw Cen MT"/>
              </a:rPr>
              <a:t>Connecting</a:t>
            </a:r>
            <a:r>
              <a:rPr sz="2600" b="1" spc="-50" dirty="0">
                <a:latin typeface="Tw Cen MT"/>
                <a:cs typeface="Tw Cen MT"/>
              </a:rPr>
              <a:t> </a:t>
            </a:r>
            <a:r>
              <a:rPr sz="2600" b="1" spc="-10" dirty="0">
                <a:latin typeface="Tw Cen MT"/>
                <a:cs typeface="Tw Cen MT"/>
              </a:rPr>
              <a:t>Computers</a:t>
            </a:r>
            <a:endParaRPr sz="26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Tw Cen MT"/>
              <a:cs typeface="Tw Cen MT"/>
            </a:endParaRPr>
          </a:p>
          <a:p>
            <a:pPr marL="332740" indent="-320675" algn="just">
              <a:lnSpc>
                <a:spcPct val="100000"/>
              </a:lnSpc>
              <a:spcBef>
                <a:spcPts val="5"/>
              </a:spcBef>
              <a:buClr>
                <a:srgbClr val="234957"/>
              </a:buClr>
              <a:buSzPct val="59615"/>
              <a:buFont typeface="Wingdings"/>
              <a:buChar char=""/>
              <a:tabLst>
                <a:tab pos="333375" algn="l"/>
              </a:tabLst>
            </a:pPr>
            <a:r>
              <a:rPr sz="2600" b="1" spc="-10" dirty="0">
                <a:latin typeface="Tw Cen MT"/>
                <a:cs typeface="Tw Cen MT"/>
              </a:rPr>
              <a:t>Client</a:t>
            </a:r>
            <a:endParaRPr sz="2600">
              <a:latin typeface="Tw Cen MT"/>
              <a:cs typeface="Tw Cen MT"/>
            </a:endParaRPr>
          </a:p>
          <a:p>
            <a:pPr marL="332740" marR="5080" indent="-320675" algn="just">
              <a:lnSpc>
                <a:spcPct val="80000"/>
              </a:lnSpc>
              <a:spcBef>
                <a:spcPts val="695"/>
              </a:spcBef>
              <a:buClr>
                <a:srgbClr val="234957"/>
              </a:buClr>
              <a:buSzPct val="59615"/>
              <a:buFont typeface="Wingdings"/>
              <a:buChar char=""/>
              <a:tabLst>
                <a:tab pos="333375" algn="l"/>
              </a:tabLst>
            </a:pPr>
            <a:r>
              <a:rPr sz="2600" dirty="0">
                <a:latin typeface="Tw Cen MT"/>
                <a:cs typeface="Tw Cen MT"/>
              </a:rPr>
              <a:t>A</a:t>
            </a:r>
            <a:r>
              <a:rPr sz="2600" spc="72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client</a:t>
            </a:r>
            <a:r>
              <a:rPr sz="2600" spc="71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is</a:t>
            </a:r>
            <a:r>
              <a:rPr sz="2600" spc="71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a</a:t>
            </a:r>
            <a:r>
              <a:rPr sz="2600" spc="73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program</a:t>
            </a:r>
            <a:r>
              <a:rPr sz="2600" spc="72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that</a:t>
            </a:r>
            <a:r>
              <a:rPr sz="2600" spc="73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runs</a:t>
            </a:r>
            <a:r>
              <a:rPr sz="2600" spc="71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on</a:t>
            </a:r>
            <a:r>
              <a:rPr sz="2600" spc="7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the</a:t>
            </a:r>
            <a:r>
              <a:rPr sz="2600" spc="74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local</a:t>
            </a:r>
            <a:r>
              <a:rPr sz="2600" spc="715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machine </a:t>
            </a:r>
            <a:r>
              <a:rPr sz="2600" dirty="0">
                <a:latin typeface="Tw Cen MT"/>
                <a:cs typeface="Tw Cen MT"/>
              </a:rPr>
              <a:t>requesting</a:t>
            </a:r>
            <a:r>
              <a:rPr sz="2600" spc="24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service</a:t>
            </a:r>
            <a:r>
              <a:rPr sz="2600" spc="26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from</a:t>
            </a:r>
            <a:r>
              <a:rPr sz="2600" spc="24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the</a:t>
            </a:r>
            <a:r>
              <a:rPr sz="2600" spc="24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server.</a:t>
            </a:r>
            <a:r>
              <a:rPr sz="2600" spc="24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A</a:t>
            </a:r>
            <a:r>
              <a:rPr sz="2600" spc="254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client</a:t>
            </a:r>
            <a:r>
              <a:rPr sz="2600" spc="24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program</a:t>
            </a:r>
            <a:r>
              <a:rPr sz="2600" spc="24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is</a:t>
            </a:r>
            <a:r>
              <a:rPr sz="2600" spc="250" dirty="0">
                <a:latin typeface="Tw Cen MT"/>
                <a:cs typeface="Tw Cen MT"/>
              </a:rPr>
              <a:t> </a:t>
            </a:r>
            <a:r>
              <a:rPr sz="2600" spc="-50" dirty="0">
                <a:latin typeface="Tw Cen MT"/>
                <a:cs typeface="Tw Cen MT"/>
              </a:rPr>
              <a:t>a </a:t>
            </a:r>
            <a:r>
              <a:rPr sz="2600" dirty="0">
                <a:latin typeface="Tw Cen MT"/>
                <a:cs typeface="Tw Cen MT"/>
              </a:rPr>
              <a:t>finite</a:t>
            </a:r>
            <a:r>
              <a:rPr sz="2600" spc="15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program</a:t>
            </a:r>
            <a:r>
              <a:rPr sz="2600" spc="15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means</a:t>
            </a:r>
            <a:r>
              <a:rPr sz="2600" spc="14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that</a:t>
            </a:r>
            <a:r>
              <a:rPr sz="2600" spc="14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the</a:t>
            </a:r>
            <a:r>
              <a:rPr sz="2600" spc="17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service</a:t>
            </a:r>
            <a:r>
              <a:rPr sz="2600" spc="16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started</a:t>
            </a:r>
            <a:r>
              <a:rPr sz="2600" spc="16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by</a:t>
            </a:r>
            <a:r>
              <a:rPr sz="2600" spc="16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the</a:t>
            </a:r>
            <a:r>
              <a:rPr sz="2600" spc="145" dirty="0">
                <a:latin typeface="Tw Cen MT"/>
                <a:cs typeface="Tw Cen MT"/>
              </a:rPr>
              <a:t> </a:t>
            </a:r>
            <a:r>
              <a:rPr sz="2600" spc="-20" dirty="0">
                <a:latin typeface="Tw Cen MT"/>
                <a:cs typeface="Tw Cen MT"/>
              </a:rPr>
              <a:t>user </a:t>
            </a:r>
            <a:r>
              <a:rPr sz="2600" dirty="0">
                <a:latin typeface="Tw Cen MT"/>
                <a:cs typeface="Tw Cen MT"/>
              </a:rPr>
              <a:t>and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terminates</a:t>
            </a:r>
            <a:r>
              <a:rPr sz="2600" spc="-2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when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the</a:t>
            </a:r>
            <a:r>
              <a:rPr sz="2600" spc="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service</a:t>
            </a:r>
            <a:r>
              <a:rPr sz="2600" spc="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is</a:t>
            </a:r>
            <a:r>
              <a:rPr sz="2600" spc="5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completed.</a:t>
            </a:r>
            <a:endParaRPr sz="26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34957"/>
              </a:buClr>
              <a:buFont typeface="Wingdings"/>
              <a:buChar char=""/>
            </a:pPr>
            <a:endParaRPr sz="3000">
              <a:latin typeface="Tw Cen MT"/>
              <a:cs typeface="Tw Cen MT"/>
            </a:endParaRPr>
          </a:p>
          <a:p>
            <a:pPr marL="332740" indent="-320675" algn="just">
              <a:lnSpc>
                <a:spcPct val="100000"/>
              </a:lnSpc>
              <a:spcBef>
                <a:spcPts val="5"/>
              </a:spcBef>
              <a:buClr>
                <a:srgbClr val="234957"/>
              </a:buClr>
              <a:buSzPct val="59615"/>
              <a:buFont typeface="Wingdings"/>
              <a:buChar char=""/>
              <a:tabLst>
                <a:tab pos="333375" algn="l"/>
              </a:tabLst>
            </a:pPr>
            <a:r>
              <a:rPr sz="2600" b="1" spc="-10" dirty="0">
                <a:latin typeface="Tw Cen MT"/>
                <a:cs typeface="Tw Cen MT"/>
              </a:rPr>
              <a:t>Server</a:t>
            </a:r>
            <a:endParaRPr sz="2600">
              <a:latin typeface="Tw Cen MT"/>
              <a:cs typeface="Tw Cen MT"/>
            </a:endParaRPr>
          </a:p>
          <a:p>
            <a:pPr marL="332740" marR="5080" indent="-320675" algn="just">
              <a:lnSpc>
                <a:spcPct val="80000"/>
              </a:lnSpc>
              <a:spcBef>
                <a:spcPts val="695"/>
              </a:spcBef>
              <a:buClr>
                <a:srgbClr val="234957"/>
              </a:buClr>
              <a:buSzPct val="59615"/>
              <a:buFont typeface="Wingdings"/>
              <a:buChar char=""/>
              <a:tabLst>
                <a:tab pos="333375" algn="l"/>
              </a:tabLst>
            </a:pPr>
            <a:r>
              <a:rPr sz="2600" dirty="0">
                <a:latin typeface="Tw Cen MT"/>
                <a:cs typeface="Tw Cen MT"/>
              </a:rPr>
              <a:t>A</a:t>
            </a:r>
            <a:r>
              <a:rPr sz="2600" spc="39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server</a:t>
            </a:r>
            <a:r>
              <a:rPr sz="2600" spc="38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is</a:t>
            </a:r>
            <a:r>
              <a:rPr sz="2600" spc="37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a</a:t>
            </a:r>
            <a:r>
              <a:rPr sz="2600" spc="38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program</a:t>
            </a:r>
            <a:r>
              <a:rPr sz="2600" spc="39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that</a:t>
            </a:r>
            <a:r>
              <a:rPr sz="2600" spc="38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runs</a:t>
            </a:r>
            <a:r>
              <a:rPr sz="2600" spc="37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on</a:t>
            </a:r>
            <a:r>
              <a:rPr sz="2600" spc="39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the</a:t>
            </a:r>
            <a:r>
              <a:rPr sz="2600" spc="409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remote</a:t>
            </a:r>
            <a:r>
              <a:rPr sz="2600" spc="385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machine </a:t>
            </a:r>
            <a:r>
              <a:rPr sz="2600" dirty="0">
                <a:latin typeface="Tw Cen MT"/>
                <a:cs typeface="Tw Cen MT"/>
              </a:rPr>
              <a:t>providing</a:t>
            </a:r>
            <a:r>
              <a:rPr sz="2600" spc="19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services</a:t>
            </a:r>
            <a:r>
              <a:rPr sz="2600" spc="20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to</a:t>
            </a:r>
            <a:r>
              <a:rPr sz="2600" spc="204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the</a:t>
            </a:r>
            <a:r>
              <a:rPr sz="2600" spc="21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clients.</a:t>
            </a:r>
            <a:r>
              <a:rPr sz="2600" spc="18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When</a:t>
            </a:r>
            <a:r>
              <a:rPr sz="2600" spc="21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the</a:t>
            </a:r>
            <a:r>
              <a:rPr sz="2600" spc="21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client</a:t>
            </a:r>
            <a:r>
              <a:rPr sz="2600" spc="204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requests </a:t>
            </a:r>
            <a:r>
              <a:rPr sz="2600" dirty="0">
                <a:latin typeface="Tw Cen MT"/>
                <a:cs typeface="Tw Cen MT"/>
              </a:rPr>
              <a:t>for</a:t>
            </a:r>
            <a:r>
              <a:rPr sz="2600" spc="65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a</a:t>
            </a:r>
            <a:r>
              <a:rPr sz="2600" spc="68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service,</a:t>
            </a:r>
            <a:r>
              <a:rPr sz="2600" spc="69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then</a:t>
            </a:r>
            <a:r>
              <a:rPr sz="2600" spc="67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the</a:t>
            </a:r>
            <a:r>
              <a:rPr sz="2600" spc="69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server</a:t>
            </a:r>
            <a:r>
              <a:rPr sz="2600" spc="65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opens</a:t>
            </a:r>
            <a:r>
              <a:rPr sz="2600" spc="68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the</a:t>
            </a:r>
            <a:r>
              <a:rPr sz="2600" spc="69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door</a:t>
            </a:r>
            <a:r>
              <a:rPr sz="2600" spc="68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for</a:t>
            </a:r>
            <a:r>
              <a:rPr sz="2600" spc="680" dirty="0">
                <a:latin typeface="Tw Cen MT"/>
                <a:cs typeface="Tw Cen MT"/>
              </a:rPr>
              <a:t> </a:t>
            </a:r>
            <a:r>
              <a:rPr sz="2600" spc="-25" dirty="0">
                <a:latin typeface="Tw Cen MT"/>
                <a:cs typeface="Tw Cen MT"/>
              </a:rPr>
              <a:t>the </a:t>
            </a:r>
            <a:r>
              <a:rPr sz="2600" dirty="0">
                <a:latin typeface="Tw Cen MT"/>
                <a:cs typeface="Tw Cen MT"/>
              </a:rPr>
              <a:t>incoming</a:t>
            </a:r>
            <a:r>
              <a:rPr sz="2600" spc="-4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requests,</a:t>
            </a:r>
            <a:r>
              <a:rPr sz="2600" spc="-4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but</a:t>
            </a:r>
            <a:r>
              <a:rPr sz="2600" spc="-3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it</a:t>
            </a:r>
            <a:r>
              <a:rPr sz="2600" spc="-3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never</a:t>
            </a:r>
            <a:r>
              <a:rPr sz="2600" spc="-5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initiates</a:t>
            </a:r>
            <a:r>
              <a:rPr sz="2600" spc="-3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the</a:t>
            </a:r>
            <a:r>
              <a:rPr sz="2600" spc="-25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service.</a:t>
            </a:r>
            <a:endParaRPr sz="26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18" y="801136"/>
            <a:ext cx="39789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Types</a:t>
            </a:r>
            <a:r>
              <a:rPr sz="4400" spc="-135" dirty="0"/>
              <a:t> </a:t>
            </a:r>
            <a:r>
              <a:rPr sz="4400" dirty="0"/>
              <a:t>of</a:t>
            </a:r>
            <a:r>
              <a:rPr sz="4400" spc="40" dirty="0"/>
              <a:t> </a:t>
            </a:r>
            <a:r>
              <a:rPr sz="4400" spc="-10" dirty="0"/>
              <a:t>Network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48621" y="2066014"/>
            <a:ext cx="427164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950210" algn="l"/>
              </a:tabLst>
            </a:pPr>
            <a:r>
              <a:rPr sz="3300" b="1" spc="-10" dirty="0">
                <a:latin typeface="Tw Cen MT"/>
                <a:cs typeface="Tw Cen MT"/>
              </a:rPr>
              <a:t>Client/Server</a:t>
            </a:r>
            <a:r>
              <a:rPr sz="3300" b="1" dirty="0">
                <a:latin typeface="Tw Cen MT"/>
                <a:cs typeface="Tw Cen MT"/>
              </a:rPr>
              <a:t>	</a:t>
            </a:r>
            <a:r>
              <a:rPr sz="3300" b="1" spc="-10" dirty="0">
                <a:latin typeface="Tw Cen MT"/>
                <a:cs typeface="Tw Cen MT"/>
              </a:rPr>
              <a:t>Method Computers</a:t>
            </a:r>
            <a:endParaRPr sz="33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9798" y="2066014"/>
            <a:ext cx="30511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3470" algn="l"/>
              </a:tabLst>
            </a:pPr>
            <a:r>
              <a:rPr sz="3300" b="1" spc="-25" dirty="0">
                <a:latin typeface="Tw Cen MT"/>
                <a:cs typeface="Tw Cen MT"/>
              </a:rPr>
              <a:t>of</a:t>
            </a:r>
            <a:r>
              <a:rPr sz="3300" b="1" dirty="0">
                <a:latin typeface="Tw Cen MT"/>
                <a:cs typeface="Tw Cen MT"/>
              </a:rPr>
              <a:t>	</a:t>
            </a:r>
            <a:r>
              <a:rPr sz="3300" b="1" spc="-10" dirty="0">
                <a:latin typeface="Tw Cen MT"/>
                <a:cs typeface="Tw Cen MT"/>
              </a:rPr>
              <a:t>Connecting</a:t>
            </a:r>
            <a:endParaRPr sz="3300">
              <a:latin typeface="Tw Cen MT"/>
              <a:cs typeface="Tw Cen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84604" y="3532632"/>
            <a:ext cx="7561580" cy="3659504"/>
            <a:chOff x="1784604" y="3532632"/>
            <a:chExt cx="7561580" cy="365950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32407" y="3532632"/>
              <a:ext cx="5165116" cy="3535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01539" y="6986682"/>
              <a:ext cx="844486" cy="14649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84604" y="3886199"/>
              <a:ext cx="6725412" cy="33055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18" y="801136"/>
            <a:ext cx="39789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Types</a:t>
            </a:r>
            <a:r>
              <a:rPr sz="4400" spc="-135" dirty="0"/>
              <a:t> </a:t>
            </a:r>
            <a:r>
              <a:rPr sz="4400" dirty="0"/>
              <a:t>of</a:t>
            </a:r>
            <a:r>
              <a:rPr sz="4400" spc="40" dirty="0"/>
              <a:t> </a:t>
            </a:r>
            <a:r>
              <a:rPr sz="4400" spc="-10" dirty="0"/>
              <a:t>Network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48561" y="1990488"/>
            <a:ext cx="7995284" cy="47377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300" b="1" dirty="0">
                <a:latin typeface="Tw Cen MT"/>
                <a:cs typeface="Tw Cen MT"/>
              </a:rPr>
              <a:t>Characteristic's</a:t>
            </a:r>
            <a:r>
              <a:rPr sz="2300" b="1" spc="-30" dirty="0">
                <a:latin typeface="Tw Cen MT"/>
                <a:cs typeface="Tw Cen MT"/>
              </a:rPr>
              <a:t> </a:t>
            </a:r>
            <a:r>
              <a:rPr sz="2300" b="1" dirty="0">
                <a:latin typeface="Tw Cen MT"/>
                <a:cs typeface="Tw Cen MT"/>
              </a:rPr>
              <a:t>of</a:t>
            </a:r>
            <a:r>
              <a:rPr sz="2300" b="1" spc="180" dirty="0">
                <a:latin typeface="Tw Cen MT"/>
                <a:cs typeface="Tw Cen MT"/>
              </a:rPr>
              <a:t> </a:t>
            </a:r>
            <a:r>
              <a:rPr sz="2300" b="1" spc="-10" dirty="0">
                <a:latin typeface="Tw Cen MT"/>
                <a:cs typeface="Tw Cen MT"/>
              </a:rPr>
              <a:t>client</a:t>
            </a:r>
            <a:endParaRPr sz="23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145"/>
              </a:spcBef>
              <a:buClr>
                <a:srgbClr val="234957"/>
              </a:buClr>
              <a:buSzPct val="58695"/>
              <a:buFont typeface="Wingdings"/>
              <a:buChar char=""/>
              <a:tabLst>
                <a:tab pos="332105" algn="l"/>
                <a:tab pos="333375" algn="l"/>
              </a:tabLst>
            </a:pPr>
            <a:r>
              <a:rPr sz="2300" dirty="0">
                <a:latin typeface="Tw Cen MT"/>
                <a:cs typeface="Tw Cen MT"/>
              </a:rPr>
              <a:t>Activities</a:t>
            </a:r>
            <a:r>
              <a:rPr sz="2300" spc="-5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Master</a:t>
            </a:r>
            <a:r>
              <a:rPr sz="2300" spc="-5" dirty="0">
                <a:latin typeface="Tw Cen MT"/>
                <a:cs typeface="Tw Cen MT"/>
              </a:rPr>
              <a:t> </a:t>
            </a:r>
            <a:r>
              <a:rPr sz="2300" spc="-10" dirty="0">
                <a:latin typeface="Tw Cen MT"/>
                <a:cs typeface="Tw Cen MT"/>
              </a:rPr>
              <a:t>Computer</a:t>
            </a:r>
            <a:endParaRPr sz="23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155"/>
              </a:spcBef>
              <a:buClr>
                <a:srgbClr val="234957"/>
              </a:buClr>
              <a:buSzPct val="58695"/>
              <a:buFont typeface="Wingdings"/>
              <a:buChar char=""/>
              <a:tabLst>
                <a:tab pos="332105" algn="l"/>
                <a:tab pos="333375" algn="l"/>
              </a:tabLst>
            </a:pPr>
            <a:r>
              <a:rPr sz="2300" dirty="0">
                <a:latin typeface="Tw Cen MT"/>
                <a:cs typeface="Tw Cen MT"/>
              </a:rPr>
              <a:t>Initiates</a:t>
            </a:r>
            <a:r>
              <a:rPr sz="2300" spc="-40" dirty="0">
                <a:latin typeface="Tw Cen MT"/>
                <a:cs typeface="Tw Cen MT"/>
              </a:rPr>
              <a:t> </a:t>
            </a:r>
            <a:r>
              <a:rPr sz="2300" spc="-10" dirty="0">
                <a:latin typeface="Tw Cen MT"/>
                <a:cs typeface="Tw Cen MT"/>
              </a:rPr>
              <a:t>requests</a:t>
            </a:r>
            <a:endParaRPr sz="23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145"/>
              </a:spcBef>
              <a:buClr>
                <a:srgbClr val="234957"/>
              </a:buClr>
              <a:buSzPct val="58695"/>
              <a:buFont typeface="Wingdings"/>
              <a:buChar char=""/>
              <a:tabLst>
                <a:tab pos="332105" algn="l"/>
                <a:tab pos="333375" algn="l"/>
              </a:tabLst>
            </a:pPr>
            <a:r>
              <a:rPr sz="2300" spc="-10" dirty="0">
                <a:latin typeface="Tw Cen MT"/>
                <a:cs typeface="Tw Cen MT"/>
              </a:rPr>
              <a:t>Wait</a:t>
            </a:r>
            <a:r>
              <a:rPr sz="2300" spc="-7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for</a:t>
            </a:r>
            <a:r>
              <a:rPr sz="2300" spc="-60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and</a:t>
            </a:r>
            <a:r>
              <a:rPr sz="2300" spc="-5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receives</a:t>
            </a:r>
            <a:r>
              <a:rPr sz="2300" spc="-75" dirty="0">
                <a:latin typeface="Tw Cen MT"/>
                <a:cs typeface="Tw Cen MT"/>
              </a:rPr>
              <a:t> </a:t>
            </a:r>
            <a:r>
              <a:rPr sz="2300" spc="-10" dirty="0">
                <a:latin typeface="Tw Cen MT"/>
                <a:cs typeface="Tw Cen MT"/>
              </a:rPr>
              <a:t>replies</a:t>
            </a:r>
            <a:endParaRPr sz="23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145"/>
              </a:spcBef>
              <a:buClr>
                <a:srgbClr val="234957"/>
              </a:buClr>
              <a:buSzPct val="58695"/>
              <a:buFont typeface="Wingdings"/>
              <a:buChar char=""/>
              <a:tabLst>
                <a:tab pos="332105" algn="l"/>
                <a:tab pos="333375" algn="l"/>
              </a:tabLst>
            </a:pPr>
            <a:r>
              <a:rPr sz="2300" dirty="0">
                <a:latin typeface="Tw Cen MT"/>
                <a:cs typeface="Tw Cen MT"/>
              </a:rPr>
              <a:t>Connect to</a:t>
            </a:r>
            <a:r>
              <a:rPr sz="2300" spc="-1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one</a:t>
            </a:r>
            <a:r>
              <a:rPr sz="2300" spc="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or more</a:t>
            </a:r>
            <a:r>
              <a:rPr sz="2300" spc="-20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numbers</a:t>
            </a:r>
            <a:r>
              <a:rPr sz="2300" spc="2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of</a:t>
            </a:r>
            <a:r>
              <a:rPr sz="2300" spc="40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servers</a:t>
            </a:r>
            <a:r>
              <a:rPr sz="2300" spc="-20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at one</a:t>
            </a:r>
            <a:r>
              <a:rPr sz="2300" spc="10" dirty="0">
                <a:latin typeface="Tw Cen MT"/>
                <a:cs typeface="Tw Cen MT"/>
              </a:rPr>
              <a:t> </a:t>
            </a:r>
            <a:r>
              <a:rPr sz="2300" spc="-20" dirty="0">
                <a:latin typeface="Tw Cen MT"/>
                <a:cs typeface="Tw Cen MT"/>
              </a:rPr>
              <a:t>time</a:t>
            </a:r>
            <a:endParaRPr sz="2300">
              <a:latin typeface="Tw Cen MT"/>
              <a:cs typeface="Tw Cen MT"/>
            </a:endParaRPr>
          </a:p>
          <a:p>
            <a:pPr marL="332740" marR="5080" indent="-320675">
              <a:lnSpc>
                <a:spcPts val="2210"/>
              </a:lnSpc>
              <a:spcBef>
                <a:spcPts val="685"/>
              </a:spcBef>
              <a:buClr>
                <a:srgbClr val="234957"/>
              </a:buClr>
              <a:buSzPct val="58695"/>
              <a:buFont typeface="Wingdings"/>
              <a:buChar char=""/>
              <a:tabLst>
                <a:tab pos="332105" algn="l"/>
                <a:tab pos="333375" algn="l"/>
              </a:tabLst>
            </a:pPr>
            <a:r>
              <a:rPr sz="2300" dirty="0">
                <a:latin typeface="Tw Cen MT"/>
                <a:cs typeface="Tw Cen MT"/>
              </a:rPr>
              <a:t>Typically</a:t>
            </a:r>
            <a:r>
              <a:rPr sz="2300" spc="100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interacts</a:t>
            </a:r>
            <a:r>
              <a:rPr sz="2300" spc="110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directly</a:t>
            </a:r>
            <a:r>
              <a:rPr sz="2300" spc="9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with</a:t>
            </a:r>
            <a:r>
              <a:rPr sz="2300" spc="9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end-users</a:t>
            </a:r>
            <a:r>
              <a:rPr sz="2300" spc="8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using</a:t>
            </a:r>
            <a:r>
              <a:rPr sz="2300" spc="110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a</a:t>
            </a:r>
            <a:r>
              <a:rPr sz="2300" spc="90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Graphical</a:t>
            </a:r>
            <a:r>
              <a:rPr sz="2300" spc="120" dirty="0">
                <a:latin typeface="Tw Cen MT"/>
                <a:cs typeface="Tw Cen MT"/>
              </a:rPr>
              <a:t> </a:t>
            </a:r>
            <a:r>
              <a:rPr sz="2300" spc="-20" dirty="0">
                <a:latin typeface="Tw Cen MT"/>
                <a:cs typeface="Tw Cen MT"/>
              </a:rPr>
              <a:t>User </a:t>
            </a:r>
            <a:r>
              <a:rPr sz="2300" spc="-10" dirty="0">
                <a:latin typeface="Tw Cen MT"/>
                <a:cs typeface="Tw Cen MT"/>
              </a:rPr>
              <a:t>Interface(GUI).</a:t>
            </a:r>
            <a:endParaRPr sz="23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34957"/>
              </a:buClr>
              <a:buFont typeface="Wingdings"/>
              <a:buChar char=""/>
            </a:pPr>
            <a:endParaRPr sz="28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sz="2300" b="1" dirty="0">
                <a:latin typeface="Tw Cen MT"/>
                <a:cs typeface="Tw Cen MT"/>
              </a:rPr>
              <a:t>Characteristic's</a:t>
            </a:r>
            <a:r>
              <a:rPr sz="2300" b="1" spc="-20" dirty="0">
                <a:latin typeface="Tw Cen MT"/>
                <a:cs typeface="Tw Cen MT"/>
              </a:rPr>
              <a:t> </a:t>
            </a:r>
            <a:r>
              <a:rPr sz="2300" b="1" dirty="0">
                <a:latin typeface="Tw Cen MT"/>
                <a:cs typeface="Tw Cen MT"/>
              </a:rPr>
              <a:t>of</a:t>
            </a:r>
            <a:r>
              <a:rPr sz="2300" b="1" spc="180" dirty="0">
                <a:latin typeface="Tw Cen MT"/>
                <a:cs typeface="Tw Cen MT"/>
              </a:rPr>
              <a:t> </a:t>
            </a:r>
            <a:r>
              <a:rPr sz="2300" b="1" spc="-10" dirty="0">
                <a:latin typeface="Tw Cen MT"/>
                <a:cs typeface="Tw Cen MT"/>
              </a:rPr>
              <a:t>server</a:t>
            </a:r>
            <a:endParaRPr sz="23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160"/>
              </a:spcBef>
              <a:buClr>
                <a:srgbClr val="234957"/>
              </a:buClr>
              <a:buSzPct val="58695"/>
              <a:buFont typeface="Wingdings"/>
              <a:buChar char=""/>
              <a:tabLst>
                <a:tab pos="332105" algn="l"/>
                <a:tab pos="333375" algn="l"/>
              </a:tabLst>
            </a:pPr>
            <a:r>
              <a:rPr sz="2300" dirty="0">
                <a:latin typeface="Tw Cen MT"/>
                <a:cs typeface="Tw Cen MT"/>
              </a:rPr>
              <a:t>It</a:t>
            </a:r>
            <a:r>
              <a:rPr sz="2300" spc="-6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waits</a:t>
            </a:r>
            <a:r>
              <a:rPr sz="2300" spc="-4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for</a:t>
            </a:r>
            <a:r>
              <a:rPr sz="2300" spc="-60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requests</a:t>
            </a:r>
            <a:r>
              <a:rPr sz="2300" spc="-5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from</a:t>
            </a:r>
            <a:r>
              <a:rPr sz="2300" spc="-50" dirty="0">
                <a:latin typeface="Tw Cen MT"/>
                <a:cs typeface="Tw Cen MT"/>
              </a:rPr>
              <a:t> </a:t>
            </a:r>
            <a:r>
              <a:rPr sz="2300" spc="-10" dirty="0">
                <a:latin typeface="Tw Cen MT"/>
                <a:cs typeface="Tw Cen MT"/>
              </a:rPr>
              <a:t>clients.</a:t>
            </a:r>
            <a:endParaRPr sz="23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140"/>
              </a:spcBef>
              <a:buClr>
                <a:srgbClr val="234957"/>
              </a:buClr>
              <a:buSzPct val="58695"/>
              <a:buFont typeface="Wingdings"/>
              <a:buChar char=""/>
              <a:tabLst>
                <a:tab pos="332105" algn="l"/>
                <a:tab pos="333375" algn="l"/>
              </a:tabLst>
            </a:pPr>
            <a:r>
              <a:rPr sz="2300" dirty="0">
                <a:latin typeface="Tw Cen MT"/>
                <a:cs typeface="Tw Cen MT"/>
              </a:rPr>
              <a:t>Upon</a:t>
            </a:r>
            <a:r>
              <a:rPr sz="2300" spc="-6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receipt</a:t>
            </a:r>
            <a:r>
              <a:rPr sz="2300" spc="-10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of</a:t>
            </a:r>
            <a:r>
              <a:rPr sz="2300" spc="50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requests,</a:t>
            </a:r>
            <a:r>
              <a:rPr sz="2300" spc="-30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it</a:t>
            </a:r>
            <a:r>
              <a:rPr sz="2300" spc="-10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processes</a:t>
            </a:r>
            <a:r>
              <a:rPr sz="2300" spc="-3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them</a:t>
            </a:r>
            <a:r>
              <a:rPr sz="2300" spc="-30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and</a:t>
            </a:r>
            <a:r>
              <a:rPr sz="2300" spc="-10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then offer</a:t>
            </a:r>
            <a:r>
              <a:rPr sz="2300" spc="-35" dirty="0">
                <a:latin typeface="Tw Cen MT"/>
                <a:cs typeface="Tw Cen MT"/>
              </a:rPr>
              <a:t> </a:t>
            </a:r>
            <a:r>
              <a:rPr sz="2300" spc="-10" dirty="0">
                <a:latin typeface="Tw Cen MT"/>
                <a:cs typeface="Tw Cen MT"/>
              </a:rPr>
              <a:t>replies.</a:t>
            </a:r>
            <a:endParaRPr sz="23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145"/>
              </a:spcBef>
              <a:buClr>
                <a:srgbClr val="234957"/>
              </a:buClr>
              <a:buSzPct val="58695"/>
              <a:buFont typeface="Wingdings"/>
              <a:buChar char=""/>
              <a:tabLst>
                <a:tab pos="332105" algn="l"/>
                <a:tab pos="333375" algn="l"/>
              </a:tabLst>
            </a:pPr>
            <a:r>
              <a:rPr sz="2300" dirty="0">
                <a:latin typeface="Tw Cen MT"/>
                <a:cs typeface="Tw Cen MT"/>
              </a:rPr>
              <a:t>It</a:t>
            </a:r>
            <a:r>
              <a:rPr sz="2300" spc="-4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usually</a:t>
            </a:r>
            <a:r>
              <a:rPr sz="2300" spc="-30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accepts</a:t>
            </a:r>
            <a:r>
              <a:rPr sz="2300" spc="-1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connections</a:t>
            </a:r>
            <a:r>
              <a:rPr sz="2300" spc="-1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from</a:t>
            </a:r>
            <a:r>
              <a:rPr sz="2300" spc="-2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a</a:t>
            </a:r>
            <a:r>
              <a:rPr sz="2300" spc="-3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larger</a:t>
            </a:r>
            <a:r>
              <a:rPr sz="2300" spc="-20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number</a:t>
            </a:r>
            <a:r>
              <a:rPr sz="2300" spc="-1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of</a:t>
            </a:r>
            <a:r>
              <a:rPr sz="2300" spc="55" dirty="0">
                <a:latin typeface="Tw Cen MT"/>
                <a:cs typeface="Tw Cen MT"/>
              </a:rPr>
              <a:t> </a:t>
            </a:r>
            <a:r>
              <a:rPr sz="2300" spc="-10" dirty="0">
                <a:latin typeface="Tw Cen MT"/>
                <a:cs typeface="Tw Cen MT"/>
              </a:rPr>
              <a:t>clients.</a:t>
            </a:r>
            <a:endParaRPr sz="23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spcBef>
                <a:spcPts val="155"/>
              </a:spcBef>
              <a:buClr>
                <a:srgbClr val="234957"/>
              </a:buClr>
              <a:buSzPct val="58695"/>
              <a:buFont typeface="Wingdings"/>
              <a:buChar char=""/>
              <a:tabLst>
                <a:tab pos="332105" algn="l"/>
                <a:tab pos="333375" algn="l"/>
              </a:tabLst>
            </a:pPr>
            <a:r>
              <a:rPr sz="2300" dirty="0">
                <a:latin typeface="Tw Cen MT"/>
                <a:cs typeface="Tw Cen MT"/>
              </a:rPr>
              <a:t>It</a:t>
            </a:r>
            <a:r>
              <a:rPr sz="2300" spc="-3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is</a:t>
            </a:r>
            <a:r>
              <a:rPr sz="2300" spc="-2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not</a:t>
            </a:r>
            <a:r>
              <a:rPr sz="2300" spc="-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interact directly</a:t>
            </a:r>
            <a:r>
              <a:rPr sz="2300" spc="-25" dirty="0">
                <a:latin typeface="Tw Cen MT"/>
                <a:cs typeface="Tw Cen MT"/>
              </a:rPr>
              <a:t> </a:t>
            </a:r>
            <a:r>
              <a:rPr sz="2300" dirty="0">
                <a:latin typeface="Tw Cen MT"/>
                <a:cs typeface="Tw Cen MT"/>
              </a:rPr>
              <a:t>with</a:t>
            </a:r>
            <a:r>
              <a:rPr sz="2300" spc="10" dirty="0">
                <a:latin typeface="Tw Cen MT"/>
                <a:cs typeface="Tw Cen MT"/>
              </a:rPr>
              <a:t> </a:t>
            </a:r>
            <a:r>
              <a:rPr sz="2300" spc="-10" dirty="0">
                <a:latin typeface="Tw Cen MT"/>
                <a:cs typeface="Tw Cen MT"/>
              </a:rPr>
              <a:t>end-users.</a:t>
            </a:r>
            <a:endParaRPr sz="23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18" y="801136"/>
            <a:ext cx="44348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Network</a:t>
            </a:r>
            <a:r>
              <a:rPr sz="4400" spc="-20" dirty="0"/>
              <a:t> </a:t>
            </a:r>
            <a:r>
              <a:rPr sz="4400" spc="-35" dirty="0"/>
              <a:t>Topologies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48577" y="2104152"/>
            <a:ext cx="7995284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0"/>
              </a:spcBef>
              <a:buClr>
                <a:srgbClr val="234957"/>
              </a:buClr>
              <a:buSzPct val="59090"/>
              <a:buFont typeface="Wingdings"/>
              <a:buChar char=""/>
              <a:tabLst>
                <a:tab pos="333375" algn="l"/>
              </a:tabLst>
            </a:pPr>
            <a:r>
              <a:rPr sz="3300" dirty="0">
                <a:latin typeface="Tw Cen MT"/>
                <a:cs typeface="Tw Cen MT"/>
              </a:rPr>
              <a:t>Topology</a:t>
            </a:r>
            <a:r>
              <a:rPr sz="3300" spc="90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defines</a:t>
            </a:r>
            <a:r>
              <a:rPr sz="3300" spc="125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the</a:t>
            </a:r>
            <a:r>
              <a:rPr sz="3300" spc="105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structure</a:t>
            </a:r>
            <a:r>
              <a:rPr sz="3300" spc="135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of</a:t>
            </a:r>
            <a:r>
              <a:rPr sz="3300" spc="220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the</a:t>
            </a:r>
            <a:r>
              <a:rPr sz="3300" spc="105" dirty="0">
                <a:latin typeface="Tw Cen MT"/>
                <a:cs typeface="Tw Cen MT"/>
              </a:rPr>
              <a:t> </a:t>
            </a:r>
            <a:r>
              <a:rPr sz="3300" spc="-10" dirty="0">
                <a:latin typeface="Tw Cen MT"/>
                <a:cs typeface="Tw Cen MT"/>
              </a:rPr>
              <a:t>network </a:t>
            </a:r>
            <a:r>
              <a:rPr sz="3300" dirty="0">
                <a:latin typeface="Tw Cen MT"/>
                <a:cs typeface="Tw Cen MT"/>
              </a:rPr>
              <a:t>of</a:t>
            </a:r>
            <a:r>
              <a:rPr sz="3300" spc="195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how</a:t>
            </a:r>
            <a:r>
              <a:rPr sz="3300" spc="100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all</a:t>
            </a:r>
            <a:r>
              <a:rPr sz="3300" spc="95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the</a:t>
            </a:r>
            <a:r>
              <a:rPr sz="3300" spc="125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components</a:t>
            </a:r>
            <a:r>
              <a:rPr sz="3300" spc="114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are</a:t>
            </a:r>
            <a:r>
              <a:rPr sz="3300" spc="125" dirty="0">
                <a:latin typeface="Tw Cen MT"/>
                <a:cs typeface="Tw Cen MT"/>
              </a:rPr>
              <a:t> </a:t>
            </a:r>
            <a:r>
              <a:rPr sz="3300" spc="-10" dirty="0">
                <a:latin typeface="Tw Cen MT"/>
                <a:cs typeface="Tw Cen MT"/>
              </a:rPr>
              <a:t>interconnected</a:t>
            </a:r>
            <a:endParaRPr sz="33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8675" y="3109873"/>
            <a:ext cx="230505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latin typeface="Tw Cen MT"/>
                <a:cs typeface="Tw Cen MT"/>
              </a:rPr>
              <a:t>to</a:t>
            </a:r>
            <a:r>
              <a:rPr sz="3300" spc="65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each</a:t>
            </a:r>
            <a:r>
              <a:rPr sz="3300" spc="50" dirty="0">
                <a:latin typeface="Tw Cen MT"/>
                <a:cs typeface="Tw Cen MT"/>
              </a:rPr>
              <a:t> </a:t>
            </a:r>
            <a:r>
              <a:rPr sz="3300" spc="-30" dirty="0">
                <a:latin typeface="Tw Cen MT"/>
                <a:cs typeface="Tw Cen MT"/>
              </a:rPr>
              <a:t>other.</a:t>
            </a:r>
            <a:endParaRPr sz="3300">
              <a:latin typeface="Tw Cen MT"/>
              <a:cs typeface="Tw Cen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014216" y="3343655"/>
            <a:ext cx="1993900" cy="542925"/>
            <a:chOff x="4014216" y="3343655"/>
            <a:chExt cx="1993900" cy="542925"/>
          </a:xfrm>
        </p:grpSpPr>
        <p:sp>
          <p:nvSpPr>
            <p:cNvPr id="6" name="object 6"/>
            <p:cNvSpPr/>
            <p:nvPr/>
          </p:nvSpPr>
          <p:spPr>
            <a:xfrm>
              <a:off x="4023359" y="3352799"/>
              <a:ext cx="1975485" cy="533400"/>
            </a:xfrm>
            <a:custGeom>
              <a:avLst/>
              <a:gdLst/>
              <a:ahLst/>
              <a:cxnLst/>
              <a:rect l="l" t="t" r="r" b="b"/>
              <a:pathLst>
                <a:path w="1975485" h="533400">
                  <a:moveTo>
                    <a:pt x="1975104" y="533400"/>
                  </a:moveTo>
                  <a:lnTo>
                    <a:pt x="0" y="533400"/>
                  </a:lnTo>
                  <a:lnTo>
                    <a:pt x="0" y="0"/>
                  </a:lnTo>
                  <a:lnTo>
                    <a:pt x="1975104" y="0"/>
                  </a:lnTo>
                  <a:lnTo>
                    <a:pt x="1975104" y="533400"/>
                  </a:lnTo>
                  <a:close/>
                </a:path>
              </a:pathLst>
            </a:custGeom>
            <a:solidFill>
              <a:srgbClr val="FFB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14216" y="3343655"/>
              <a:ext cx="1993900" cy="542925"/>
            </a:xfrm>
            <a:custGeom>
              <a:avLst/>
              <a:gdLst/>
              <a:ahLst/>
              <a:cxnLst/>
              <a:rect l="l" t="t" r="r" b="b"/>
              <a:pathLst>
                <a:path w="1993900" h="542925">
                  <a:moveTo>
                    <a:pt x="19811" y="542543"/>
                  </a:moveTo>
                  <a:lnTo>
                    <a:pt x="0" y="542543"/>
                  </a:lnTo>
                  <a:lnTo>
                    <a:pt x="0" y="4571"/>
                  </a:lnTo>
                  <a:lnTo>
                    <a:pt x="4571" y="0"/>
                  </a:lnTo>
                  <a:lnTo>
                    <a:pt x="1988819" y="0"/>
                  </a:lnTo>
                  <a:lnTo>
                    <a:pt x="1993391" y="4571"/>
                  </a:lnTo>
                  <a:lnTo>
                    <a:pt x="1993391" y="9144"/>
                  </a:lnTo>
                  <a:lnTo>
                    <a:pt x="19811" y="9144"/>
                  </a:lnTo>
                  <a:lnTo>
                    <a:pt x="9143" y="19812"/>
                  </a:lnTo>
                  <a:lnTo>
                    <a:pt x="19811" y="19812"/>
                  </a:lnTo>
                  <a:lnTo>
                    <a:pt x="19811" y="542543"/>
                  </a:lnTo>
                  <a:close/>
                </a:path>
                <a:path w="1993900" h="542925">
                  <a:moveTo>
                    <a:pt x="19811" y="19812"/>
                  </a:moveTo>
                  <a:lnTo>
                    <a:pt x="9143" y="19812"/>
                  </a:lnTo>
                  <a:lnTo>
                    <a:pt x="19811" y="9144"/>
                  </a:lnTo>
                  <a:lnTo>
                    <a:pt x="19811" y="19812"/>
                  </a:lnTo>
                  <a:close/>
                </a:path>
                <a:path w="1993900" h="542925">
                  <a:moveTo>
                    <a:pt x="1975103" y="19812"/>
                  </a:moveTo>
                  <a:lnTo>
                    <a:pt x="19811" y="19812"/>
                  </a:lnTo>
                  <a:lnTo>
                    <a:pt x="19811" y="9144"/>
                  </a:lnTo>
                  <a:lnTo>
                    <a:pt x="1975103" y="9144"/>
                  </a:lnTo>
                  <a:lnTo>
                    <a:pt x="1975103" y="19812"/>
                  </a:lnTo>
                  <a:close/>
                </a:path>
                <a:path w="1993900" h="542925">
                  <a:moveTo>
                    <a:pt x="1993391" y="542543"/>
                  </a:moveTo>
                  <a:lnTo>
                    <a:pt x="1975103" y="542543"/>
                  </a:lnTo>
                  <a:lnTo>
                    <a:pt x="1975103" y="9144"/>
                  </a:lnTo>
                  <a:lnTo>
                    <a:pt x="1984247" y="19812"/>
                  </a:lnTo>
                  <a:lnTo>
                    <a:pt x="1993391" y="19812"/>
                  </a:lnTo>
                  <a:lnTo>
                    <a:pt x="1993391" y="542543"/>
                  </a:lnTo>
                  <a:close/>
                </a:path>
                <a:path w="1993900" h="542925">
                  <a:moveTo>
                    <a:pt x="1993391" y="19812"/>
                  </a:moveTo>
                  <a:lnTo>
                    <a:pt x="1984247" y="19812"/>
                  </a:lnTo>
                  <a:lnTo>
                    <a:pt x="1975103" y="9144"/>
                  </a:lnTo>
                  <a:lnTo>
                    <a:pt x="1993391" y="9144"/>
                  </a:lnTo>
                  <a:lnTo>
                    <a:pt x="1993391" y="19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023359" y="3352800"/>
            <a:ext cx="1975485" cy="53340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43815">
              <a:lnSpc>
                <a:spcPts val="2910"/>
              </a:lnSpc>
              <a:spcBef>
                <a:spcPts val="1285"/>
              </a:spcBef>
            </a:pPr>
            <a:r>
              <a:rPr sz="3500" spc="-10" dirty="0">
                <a:solidFill>
                  <a:srgbClr val="FFFFFF"/>
                </a:solidFill>
                <a:latin typeface="Tw Cen MT"/>
                <a:cs typeface="Tw Cen MT"/>
              </a:rPr>
              <a:t>Topologies</a:t>
            </a:r>
            <a:endParaRPr sz="3500">
              <a:latin typeface="Tw Cen MT"/>
              <a:cs typeface="Tw Cen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57200" y="3886200"/>
            <a:ext cx="9144000" cy="3429000"/>
            <a:chOff x="457200" y="3886200"/>
            <a:chExt cx="9144000" cy="3429000"/>
          </a:xfrm>
        </p:grpSpPr>
        <p:sp>
          <p:nvSpPr>
            <p:cNvPr id="10" name="object 10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1538" y="6986683"/>
              <a:ext cx="844486" cy="14649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821923" y="4340351"/>
              <a:ext cx="416559" cy="2321560"/>
            </a:xfrm>
            <a:custGeom>
              <a:avLst/>
              <a:gdLst/>
              <a:ahLst/>
              <a:cxnLst/>
              <a:rect l="l" t="t" r="r" b="b"/>
              <a:pathLst>
                <a:path w="416560" h="2321559">
                  <a:moveTo>
                    <a:pt x="416052" y="900684"/>
                  </a:moveTo>
                  <a:lnTo>
                    <a:pt x="198120" y="900684"/>
                  </a:lnTo>
                  <a:lnTo>
                    <a:pt x="198120" y="900430"/>
                  </a:lnTo>
                  <a:lnTo>
                    <a:pt x="198120" y="0"/>
                  </a:lnTo>
                  <a:lnTo>
                    <a:pt x="179832" y="0"/>
                  </a:lnTo>
                  <a:lnTo>
                    <a:pt x="179832" y="900430"/>
                  </a:lnTo>
                  <a:lnTo>
                    <a:pt x="0" y="900430"/>
                  </a:lnTo>
                  <a:lnTo>
                    <a:pt x="0" y="909320"/>
                  </a:lnTo>
                  <a:lnTo>
                    <a:pt x="0" y="915670"/>
                  </a:lnTo>
                  <a:lnTo>
                    <a:pt x="0" y="919480"/>
                  </a:lnTo>
                  <a:lnTo>
                    <a:pt x="179832" y="919480"/>
                  </a:lnTo>
                  <a:lnTo>
                    <a:pt x="179832" y="2302510"/>
                  </a:lnTo>
                  <a:lnTo>
                    <a:pt x="0" y="2302510"/>
                  </a:lnTo>
                  <a:lnTo>
                    <a:pt x="0" y="2311400"/>
                  </a:lnTo>
                  <a:lnTo>
                    <a:pt x="0" y="2316480"/>
                  </a:lnTo>
                  <a:lnTo>
                    <a:pt x="0" y="2321560"/>
                  </a:lnTo>
                  <a:lnTo>
                    <a:pt x="196430" y="2321560"/>
                  </a:lnTo>
                  <a:lnTo>
                    <a:pt x="196430" y="2321052"/>
                  </a:lnTo>
                  <a:lnTo>
                    <a:pt x="416052" y="2321052"/>
                  </a:lnTo>
                  <a:lnTo>
                    <a:pt x="416052" y="2311920"/>
                  </a:lnTo>
                  <a:lnTo>
                    <a:pt x="416052" y="2302764"/>
                  </a:lnTo>
                  <a:lnTo>
                    <a:pt x="198120" y="2302764"/>
                  </a:lnTo>
                  <a:lnTo>
                    <a:pt x="198120" y="2302510"/>
                  </a:lnTo>
                  <a:lnTo>
                    <a:pt x="198120" y="918972"/>
                  </a:lnTo>
                  <a:lnTo>
                    <a:pt x="416052" y="918972"/>
                  </a:lnTo>
                  <a:lnTo>
                    <a:pt x="416052" y="909828"/>
                  </a:lnTo>
                  <a:lnTo>
                    <a:pt x="416052" y="900684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3359" y="3886200"/>
              <a:ext cx="1975485" cy="454659"/>
            </a:xfrm>
            <a:custGeom>
              <a:avLst/>
              <a:gdLst/>
              <a:ahLst/>
              <a:cxnLst/>
              <a:rect l="l" t="t" r="r" b="b"/>
              <a:pathLst>
                <a:path w="1975485" h="454660">
                  <a:moveTo>
                    <a:pt x="1975104" y="454151"/>
                  </a:moveTo>
                  <a:lnTo>
                    <a:pt x="0" y="454151"/>
                  </a:lnTo>
                  <a:lnTo>
                    <a:pt x="0" y="0"/>
                  </a:lnTo>
                  <a:lnTo>
                    <a:pt x="1975104" y="0"/>
                  </a:lnTo>
                  <a:lnTo>
                    <a:pt x="1975104" y="454151"/>
                  </a:lnTo>
                  <a:close/>
                </a:path>
              </a:pathLst>
            </a:custGeom>
            <a:solidFill>
              <a:srgbClr val="FFB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14216" y="3886200"/>
              <a:ext cx="1993900" cy="464820"/>
            </a:xfrm>
            <a:custGeom>
              <a:avLst/>
              <a:gdLst/>
              <a:ahLst/>
              <a:cxnLst/>
              <a:rect l="l" t="t" r="r" b="b"/>
              <a:pathLst>
                <a:path w="1993900" h="464820">
                  <a:moveTo>
                    <a:pt x="1988819" y="464820"/>
                  </a:moveTo>
                  <a:lnTo>
                    <a:pt x="4571" y="464820"/>
                  </a:lnTo>
                  <a:lnTo>
                    <a:pt x="0" y="460248"/>
                  </a:lnTo>
                  <a:lnTo>
                    <a:pt x="0" y="0"/>
                  </a:lnTo>
                  <a:lnTo>
                    <a:pt x="19811" y="0"/>
                  </a:lnTo>
                  <a:lnTo>
                    <a:pt x="19811" y="445008"/>
                  </a:lnTo>
                  <a:lnTo>
                    <a:pt x="9143" y="445008"/>
                  </a:lnTo>
                  <a:lnTo>
                    <a:pt x="19811" y="454152"/>
                  </a:lnTo>
                  <a:lnTo>
                    <a:pt x="1993391" y="454152"/>
                  </a:lnTo>
                  <a:lnTo>
                    <a:pt x="1993391" y="460248"/>
                  </a:lnTo>
                  <a:lnTo>
                    <a:pt x="1988819" y="464820"/>
                  </a:lnTo>
                  <a:close/>
                </a:path>
                <a:path w="1993900" h="464820">
                  <a:moveTo>
                    <a:pt x="1975103" y="454152"/>
                  </a:moveTo>
                  <a:lnTo>
                    <a:pt x="1975103" y="0"/>
                  </a:lnTo>
                  <a:lnTo>
                    <a:pt x="1993391" y="0"/>
                  </a:lnTo>
                  <a:lnTo>
                    <a:pt x="1993391" y="445008"/>
                  </a:lnTo>
                  <a:lnTo>
                    <a:pt x="1984247" y="445008"/>
                  </a:lnTo>
                  <a:lnTo>
                    <a:pt x="1975103" y="454152"/>
                  </a:lnTo>
                  <a:close/>
                </a:path>
                <a:path w="1993900" h="464820">
                  <a:moveTo>
                    <a:pt x="19811" y="454152"/>
                  </a:moveTo>
                  <a:lnTo>
                    <a:pt x="9143" y="445008"/>
                  </a:lnTo>
                  <a:lnTo>
                    <a:pt x="19811" y="445008"/>
                  </a:lnTo>
                  <a:lnTo>
                    <a:pt x="19811" y="454152"/>
                  </a:lnTo>
                  <a:close/>
                </a:path>
                <a:path w="1993900" h="464820">
                  <a:moveTo>
                    <a:pt x="1975103" y="454152"/>
                  </a:moveTo>
                  <a:lnTo>
                    <a:pt x="19811" y="454152"/>
                  </a:lnTo>
                  <a:lnTo>
                    <a:pt x="19811" y="445008"/>
                  </a:lnTo>
                  <a:lnTo>
                    <a:pt x="1975103" y="445008"/>
                  </a:lnTo>
                  <a:lnTo>
                    <a:pt x="1975103" y="454152"/>
                  </a:lnTo>
                  <a:close/>
                </a:path>
                <a:path w="1993900" h="464820">
                  <a:moveTo>
                    <a:pt x="1993391" y="454152"/>
                  </a:moveTo>
                  <a:lnTo>
                    <a:pt x="1975103" y="454152"/>
                  </a:lnTo>
                  <a:lnTo>
                    <a:pt x="1984247" y="445008"/>
                  </a:lnTo>
                  <a:lnTo>
                    <a:pt x="1993391" y="445008"/>
                  </a:lnTo>
                  <a:lnTo>
                    <a:pt x="1993391" y="4541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48356" y="4756403"/>
              <a:ext cx="1973580" cy="988060"/>
            </a:xfrm>
            <a:custGeom>
              <a:avLst/>
              <a:gdLst/>
              <a:ahLst/>
              <a:cxnLst/>
              <a:rect l="l" t="t" r="r" b="b"/>
              <a:pathLst>
                <a:path w="1973579" h="988060">
                  <a:moveTo>
                    <a:pt x="1973579" y="987551"/>
                  </a:moveTo>
                  <a:lnTo>
                    <a:pt x="0" y="987551"/>
                  </a:lnTo>
                  <a:lnTo>
                    <a:pt x="0" y="0"/>
                  </a:lnTo>
                  <a:lnTo>
                    <a:pt x="1973579" y="0"/>
                  </a:lnTo>
                  <a:lnTo>
                    <a:pt x="1973579" y="987551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39211" y="4747259"/>
              <a:ext cx="1993900" cy="1005840"/>
            </a:xfrm>
            <a:custGeom>
              <a:avLst/>
              <a:gdLst/>
              <a:ahLst/>
              <a:cxnLst/>
              <a:rect l="l" t="t" r="r" b="b"/>
              <a:pathLst>
                <a:path w="1993900" h="1005839">
                  <a:moveTo>
                    <a:pt x="1988820" y="1005840"/>
                  </a:moveTo>
                  <a:lnTo>
                    <a:pt x="3048" y="1005840"/>
                  </a:lnTo>
                  <a:lnTo>
                    <a:pt x="0" y="1001268"/>
                  </a:lnTo>
                  <a:lnTo>
                    <a:pt x="0" y="4572"/>
                  </a:lnTo>
                  <a:lnTo>
                    <a:pt x="3048" y="0"/>
                  </a:lnTo>
                  <a:lnTo>
                    <a:pt x="1988820" y="0"/>
                  </a:lnTo>
                  <a:lnTo>
                    <a:pt x="1993392" y="4572"/>
                  </a:lnTo>
                  <a:lnTo>
                    <a:pt x="1993392" y="9144"/>
                  </a:lnTo>
                  <a:lnTo>
                    <a:pt x="18288" y="9144"/>
                  </a:lnTo>
                  <a:lnTo>
                    <a:pt x="9144" y="18288"/>
                  </a:lnTo>
                  <a:lnTo>
                    <a:pt x="18288" y="18288"/>
                  </a:lnTo>
                  <a:lnTo>
                    <a:pt x="18288" y="987552"/>
                  </a:lnTo>
                  <a:lnTo>
                    <a:pt x="9144" y="987552"/>
                  </a:lnTo>
                  <a:lnTo>
                    <a:pt x="18288" y="996696"/>
                  </a:lnTo>
                  <a:lnTo>
                    <a:pt x="1993392" y="996696"/>
                  </a:lnTo>
                  <a:lnTo>
                    <a:pt x="1993392" y="1001268"/>
                  </a:lnTo>
                  <a:lnTo>
                    <a:pt x="1988820" y="1005840"/>
                  </a:lnTo>
                  <a:close/>
                </a:path>
                <a:path w="1993900" h="1005839">
                  <a:moveTo>
                    <a:pt x="18288" y="18288"/>
                  </a:moveTo>
                  <a:lnTo>
                    <a:pt x="9144" y="18288"/>
                  </a:lnTo>
                  <a:lnTo>
                    <a:pt x="18288" y="9144"/>
                  </a:lnTo>
                  <a:lnTo>
                    <a:pt x="18288" y="18288"/>
                  </a:lnTo>
                  <a:close/>
                </a:path>
                <a:path w="1993900" h="1005839">
                  <a:moveTo>
                    <a:pt x="1973580" y="18288"/>
                  </a:moveTo>
                  <a:lnTo>
                    <a:pt x="18288" y="18288"/>
                  </a:lnTo>
                  <a:lnTo>
                    <a:pt x="18288" y="9144"/>
                  </a:lnTo>
                  <a:lnTo>
                    <a:pt x="1973580" y="9144"/>
                  </a:lnTo>
                  <a:lnTo>
                    <a:pt x="1973580" y="18288"/>
                  </a:lnTo>
                  <a:close/>
                </a:path>
                <a:path w="1993900" h="1005839">
                  <a:moveTo>
                    <a:pt x="1973580" y="996696"/>
                  </a:moveTo>
                  <a:lnTo>
                    <a:pt x="1973580" y="9144"/>
                  </a:lnTo>
                  <a:lnTo>
                    <a:pt x="1982724" y="18288"/>
                  </a:lnTo>
                  <a:lnTo>
                    <a:pt x="1993392" y="18288"/>
                  </a:lnTo>
                  <a:lnTo>
                    <a:pt x="1993392" y="987552"/>
                  </a:lnTo>
                  <a:lnTo>
                    <a:pt x="1982724" y="987552"/>
                  </a:lnTo>
                  <a:lnTo>
                    <a:pt x="1973580" y="996696"/>
                  </a:lnTo>
                  <a:close/>
                </a:path>
                <a:path w="1993900" h="1005839">
                  <a:moveTo>
                    <a:pt x="1993392" y="18288"/>
                  </a:moveTo>
                  <a:lnTo>
                    <a:pt x="1982724" y="18288"/>
                  </a:lnTo>
                  <a:lnTo>
                    <a:pt x="1973580" y="9144"/>
                  </a:lnTo>
                  <a:lnTo>
                    <a:pt x="1993392" y="9144"/>
                  </a:lnTo>
                  <a:lnTo>
                    <a:pt x="1993392" y="18288"/>
                  </a:lnTo>
                  <a:close/>
                </a:path>
                <a:path w="1993900" h="1005839">
                  <a:moveTo>
                    <a:pt x="18288" y="996696"/>
                  </a:moveTo>
                  <a:lnTo>
                    <a:pt x="9144" y="987552"/>
                  </a:lnTo>
                  <a:lnTo>
                    <a:pt x="18288" y="987552"/>
                  </a:lnTo>
                  <a:lnTo>
                    <a:pt x="18288" y="996696"/>
                  </a:lnTo>
                  <a:close/>
                </a:path>
                <a:path w="1993900" h="1005839">
                  <a:moveTo>
                    <a:pt x="1973580" y="996696"/>
                  </a:moveTo>
                  <a:lnTo>
                    <a:pt x="18288" y="996696"/>
                  </a:lnTo>
                  <a:lnTo>
                    <a:pt x="18288" y="987552"/>
                  </a:lnTo>
                  <a:lnTo>
                    <a:pt x="1973580" y="987552"/>
                  </a:lnTo>
                  <a:lnTo>
                    <a:pt x="1973580" y="996696"/>
                  </a:lnTo>
                  <a:close/>
                </a:path>
                <a:path w="1993900" h="1005839">
                  <a:moveTo>
                    <a:pt x="1993392" y="996696"/>
                  </a:moveTo>
                  <a:lnTo>
                    <a:pt x="1973580" y="996696"/>
                  </a:lnTo>
                  <a:lnTo>
                    <a:pt x="1982724" y="987552"/>
                  </a:lnTo>
                  <a:lnTo>
                    <a:pt x="1993392" y="987552"/>
                  </a:lnTo>
                  <a:lnTo>
                    <a:pt x="1993392" y="996696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48356" y="4756403"/>
            <a:ext cx="1973580" cy="9880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72085" marR="164465" indent="531495">
              <a:lnSpc>
                <a:spcPts val="3429"/>
              </a:lnSpc>
              <a:spcBef>
                <a:spcPts val="325"/>
              </a:spcBef>
            </a:pPr>
            <a:r>
              <a:rPr sz="3500" spc="-25" dirty="0">
                <a:solidFill>
                  <a:srgbClr val="FFFFFF"/>
                </a:solidFill>
                <a:latin typeface="Tw Cen MT"/>
                <a:cs typeface="Tw Cen MT"/>
              </a:rPr>
              <a:t>Bus </a:t>
            </a:r>
            <a:r>
              <a:rPr sz="3500" spc="-55" dirty="0">
                <a:solidFill>
                  <a:srgbClr val="FFFFFF"/>
                </a:solidFill>
                <a:latin typeface="Tw Cen MT"/>
                <a:cs typeface="Tw Cen MT"/>
              </a:rPr>
              <a:t>Topology</a:t>
            </a:r>
            <a:endParaRPr sz="3500">
              <a:latin typeface="Tw Cen MT"/>
              <a:cs typeface="Tw Cen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227320" y="4747259"/>
            <a:ext cx="1993900" cy="1005840"/>
            <a:chOff x="5227320" y="4747259"/>
            <a:chExt cx="1993900" cy="1005840"/>
          </a:xfrm>
        </p:grpSpPr>
        <p:sp>
          <p:nvSpPr>
            <p:cNvPr id="19" name="object 19"/>
            <p:cNvSpPr/>
            <p:nvPr/>
          </p:nvSpPr>
          <p:spPr>
            <a:xfrm>
              <a:off x="5237988" y="4756403"/>
              <a:ext cx="1973580" cy="988060"/>
            </a:xfrm>
            <a:custGeom>
              <a:avLst/>
              <a:gdLst/>
              <a:ahLst/>
              <a:cxnLst/>
              <a:rect l="l" t="t" r="r" b="b"/>
              <a:pathLst>
                <a:path w="1973579" h="988060">
                  <a:moveTo>
                    <a:pt x="1973580" y="987551"/>
                  </a:moveTo>
                  <a:lnTo>
                    <a:pt x="0" y="987551"/>
                  </a:lnTo>
                  <a:lnTo>
                    <a:pt x="0" y="0"/>
                  </a:lnTo>
                  <a:lnTo>
                    <a:pt x="1973580" y="0"/>
                  </a:lnTo>
                  <a:lnTo>
                    <a:pt x="1973580" y="987551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27320" y="4747259"/>
              <a:ext cx="1993900" cy="1005840"/>
            </a:xfrm>
            <a:custGeom>
              <a:avLst/>
              <a:gdLst/>
              <a:ahLst/>
              <a:cxnLst/>
              <a:rect l="l" t="t" r="r" b="b"/>
              <a:pathLst>
                <a:path w="1993900" h="1005839">
                  <a:moveTo>
                    <a:pt x="1990344" y="1005840"/>
                  </a:moveTo>
                  <a:lnTo>
                    <a:pt x="4572" y="1005840"/>
                  </a:lnTo>
                  <a:lnTo>
                    <a:pt x="0" y="1001268"/>
                  </a:lnTo>
                  <a:lnTo>
                    <a:pt x="0" y="4572"/>
                  </a:lnTo>
                  <a:lnTo>
                    <a:pt x="4572" y="0"/>
                  </a:lnTo>
                  <a:lnTo>
                    <a:pt x="1990344" y="0"/>
                  </a:lnTo>
                  <a:lnTo>
                    <a:pt x="1993392" y="4572"/>
                  </a:lnTo>
                  <a:lnTo>
                    <a:pt x="1993392" y="9144"/>
                  </a:lnTo>
                  <a:lnTo>
                    <a:pt x="19812" y="9144"/>
                  </a:lnTo>
                  <a:lnTo>
                    <a:pt x="10668" y="18288"/>
                  </a:lnTo>
                  <a:lnTo>
                    <a:pt x="19812" y="18288"/>
                  </a:lnTo>
                  <a:lnTo>
                    <a:pt x="19812" y="987552"/>
                  </a:lnTo>
                  <a:lnTo>
                    <a:pt x="10668" y="987552"/>
                  </a:lnTo>
                  <a:lnTo>
                    <a:pt x="19812" y="996696"/>
                  </a:lnTo>
                  <a:lnTo>
                    <a:pt x="1993392" y="996696"/>
                  </a:lnTo>
                  <a:lnTo>
                    <a:pt x="1993392" y="1001268"/>
                  </a:lnTo>
                  <a:lnTo>
                    <a:pt x="1990344" y="1005840"/>
                  </a:lnTo>
                  <a:close/>
                </a:path>
                <a:path w="1993900" h="1005839">
                  <a:moveTo>
                    <a:pt x="19812" y="18288"/>
                  </a:moveTo>
                  <a:lnTo>
                    <a:pt x="10668" y="18288"/>
                  </a:lnTo>
                  <a:lnTo>
                    <a:pt x="19812" y="9144"/>
                  </a:lnTo>
                  <a:lnTo>
                    <a:pt x="19812" y="18288"/>
                  </a:lnTo>
                  <a:close/>
                </a:path>
                <a:path w="1993900" h="1005839">
                  <a:moveTo>
                    <a:pt x="1975104" y="18288"/>
                  </a:moveTo>
                  <a:lnTo>
                    <a:pt x="19812" y="18288"/>
                  </a:lnTo>
                  <a:lnTo>
                    <a:pt x="19812" y="9144"/>
                  </a:lnTo>
                  <a:lnTo>
                    <a:pt x="1975104" y="9144"/>
                  </a:lnTo>
                  <a:lnTo>
                    <a:pt x="1975104" y="18288"/>
                  </a:lnTo>
                  <a:close/>
                </a:path>
                <a:path w="1993900" h="1005839">
                  <a:moveTo>
                    <a:pt x="1975104" y="996696"/>
                  </a:moveTo>
                  <a:lnTo>
                    <a:pt x="1975104" y="9144"/>
                  </a:lnTo>
                  <a:lnTo>
                    <a:pt x="1984248" y="18288"/>
                  </a:lnTo>
                  <a:lnTo>
                    <a:pt x="1993392" y="18288"/>
                  </a:lnTo>
                  <a:lnTo>
                    <a:pt x="1993392" y="987552"/>
                  </a:lnTo>
                  <a:lnTo>
                    <a:pt x="1984248" y="987552"/>
                  </a:lnTo>
                  <a:lnTo>
                    <a:pt x="1975104" y="996696"/>
                  </a:lnTo>
                  <a:close/>
                </a:path>
                <a:path w="1993900" h="1005839">
                  <a:moveTo>
                    <a:pt x="1993392" y="18288"/>
                  </a:moveTo>
                  <a:lnTo>
                    <a:pt x="1984248" y="18288"/>
                  </a:lnTo>
                  <a:lnTo>
                    <a:pt x="1975104" y="9144"/>
                  </a:lnTo>
                  <a:lnTo>
                    <a:pt x="1993392" y="9144"/>
                  </a:lnTo>
                  <a:lnTo>
                    <a:pt x="1993392" y="18288"/>
                  </a:lnTo>
                  <a:close/>
                </a:path>
                <a:path w="1993900" h="1005839">
                  <a:moveTo>
                    <a:pt x="19812" y="996696"/>
                  </a:moveTo>
                  <a:lnTo>
                    <a:pt x="10668" y="987552"/>
                  </a:lnTo>
                  <a:lnTo>
                    <a:pt x="19812" y="987552"/>
                  </a:lnTo>
                  <a:lnTo>
                    <a:pt x="19812" y="996696"/>
                  </a:lnTo>
                  <a:close/>
                </a:path>
                <a:path w="1993900" h="1005839">
                  <a:moveTo>
                    <a:pt x="1975104" y="996696"/>
                  </a:moveTo>
                  <a:lnTo>
                    <a:pt x="19812" y="996696"/>
                  </a:lnTo>
                  <a:lnTo>
                    <a:pt x="19812" y="987552"/>
                  </a:lnTo>
                  <a:lnTo>
                    <a:pt x="1975104" y="987552"/>
                  </a:lnTo>
                  <a:lnTo>
                    <a:pt x="1975104" y="996696"/>
                  </a:lnTo>
                  <a:close/>
                </a:path>
                <a:path w="1993900" h="1005839">
                  <a:moveTo>
                    <a:pt x="1993392" y="996696"/>
                  </a:moveTo>
                  <a:lnTo>
                    <a:pt x="1975104" y="996696"/>
                  </a:lnTo>
                  <a:lnTo>
                    <a:pt x="1984248" y="987552"/>
                  </a:lnTo>
                  <a:lnTo>
                    <a:pt x="1993392" y="987552"/>
                  </a:lnTo>
                  <a:lnTo>
                    <a:pt x="1993392" y="996696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237988" y="4756403"/>
            <a:ext cx="1973580" cy="9880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72085" marR="164465" indent="434340">
              <a:lnSpc>
                <a:spcPts val="3429"/>
              </a:lnSpc>
              <a:spcBef>
                <a:spcPts val="325"/>
              </a:spcBef>
            </a:pPr>
            <a:r>
              <a:rPr sz="3500" spc="-20" dirty="0">
                <a:solidFill>
                  <a:srgbClr val="FFFFFF"/>
                </a:solidFill>
                <a:latin typeface="Tw Cen MT"/>
                <a:cs typeface="Tw Cen MT"/>
              </a:rPr>
              <a:t>Ring </a:t>
            </a:r>
            <a:r>
              <a:rPr sz="3500" spc="-55" dirty="0">
                <a:solidFill>
                  <a:srgbClr val="FFFFFF"/>
                </a:solidFill>
                <a:latin typeface="Tw Cen MT"/>
                <a:cs typeface="Tw Cen MT"/>
              </a:rPr>
              <a:t>Topology</a:t>
            </a:r>
            <a:endParaRPr sz="3500">
              <a:latin typeface="Tw Cen MT"/>
              <a:cs typeface="Tw Cen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839211" y="6149340"/>
            <a:ext cx="1993900" cy="1005840"/>
            <a:chOff x="2839211" y="6149340"/>
            <a:chExt cx="1993900" cy="1005840"/>
          </a:xfrm>
        </p:grpSpPr>
        <p:sp>
          <p:nvSpPr>
            <p:cNvPr id="23" name="object 23"/>
            <p:cNvSpPr/>
            <p:nvPr/>
          </p:nvSpPr>
          <p:spPr>
            <a:xfrm>
              <a:off x="2848356" y="6158484"/>
              <a:ext cx="1973580" cy="988060"/>
            </a:xfrm>
            <a:custGeom>
              <a:avLst/>
              <a:gdLst/>
              <a:ahLst/>
              <a:cxnLst/>
              <a:rect l="l" t="t" r="r" b="b"/>
              <a:pathLst>
                <a:path w="1973579" h="988059">
                  <a:moveTo>
                    <a:pt x="1973579" y="987551"/>
                  </a:moveTo>
                  <a:lnTo>
                    <a:pt x="0" y="987551"/>
                  </a:lnTo>
                  <a:lnTo>
                    <a:pt x="0" y="0"/>
                  </a:lnTo>
                  <a:lnTo>
                    <a:pt x="1973579" y="0"/>
                  </a:lnTo>
                  <a:lnTo>
                    <a:pt x="1973579" y="987551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39211" y="6149340"/>
              <a:ext cx="1993900" cy="1005840"/>
            </a:xfrm>
            <a:custGeom>
              <a:avLst/>
              <a:gdLst/>
              <a:ahLst/>
              <a:cxnLst/>
              <a:rect l="l" t="t" r="r" b="b"/>
              <a:pathLst>
                <a:path w="1993900" h="1005840">
                  <a:moveTo>
                    <a:pt x="1988820" y="1005840"/>
                  </a:moveTo>
                  <a:lnTo>
                    <a:pt x="3048" y="1005840"/>
                  </a:lnTo>
                  <a:lnTo>
                    <a:pt x="0" y="1001268"/>
                  </a:lnTo>
                  <a:lnTo>
                    <a:pt x="0" y="4572"/>
                  </a:lnTo>
                  <a:lnTo>
                    <a:pt x="3048" y="0"/>
                  </a:lnTo>
                  <a:lnTo>
                    <a:pt x="1988820" y="0"/>
                  </a:lnTo>
                  <a:lnTo>
                    <a:pt x="1993392" y="4572"/>
                  </a:lnTo>
                  <a:lnTo>
                    <a:pt x="1993392" y="9144"/>
                  </a:lnTo>
                  <a:lnTo>
                    <a:pt x="18288" y="9144"/>
                  </a:lnTo>
                  <a:lnTo>
                    <a:pt x="9144" y="18288"/>
                  </a:lnTo>
                  <a:lnTo>
                    <a:pt x="18288" y="18288"/>
                  </a:lnTo>
                  <a:lnTo>
                    <a:pt x="18288" y="987552"/>
                  </a:lnTo>
                  <a:lnTo>
                    <a:pt x="9144" y="987552"/>
                  </a:lnTo>
                  <a:lnTo>
                    <a:pt x="18288" y="996696"/>
                  </a:lnTo>
                  <a:lnTo>
                    <a:pt x="1993392" y="996696"/>
                  </a:lnTo>
                  <a:lnTo>
                    <a:pt x="1993392" y="1001268"/>
                  </a:lnTo>
                  <a:lnTo>
                    <a:pt x="1988820" y="1005840"/>
                  </a:lnTo>
                  <a:close/>
                </a:path>
                <a:path w="1993900" h="1005840">
                  <a:moveTo>
                    <a:pt x="18288" y="18288"/>
                  </a:moveTo>
                  <a:lnTo>
                    <a:pt x="9144" y="18288"/>
                  </a:lnTo>
                  <a:lnTo>
                    <a:pt x="18288" y="9144"/>
                  </a:lnTo>
                  <a:lnTo>
                    <a:pt x="18288" y="18288"/>
                  </a:lnTo>
                  <a:close/>
                </a:path>
                <a:path w="1993900" h="1005840">
                  <a:moveTo>
                    <a:pt x="1973580" y="18288"/>
                  </a:moveTo>
                  <a:lnTo>
                    <a:pt x="18288" y="18288"/>
                  </a:lnTo>
                  <a:lnTo>
                    <a:pt x="18288" y="9144"/>
                  </a:lnTo>
                  <a:lnTo>
                    <a:pt x="1973580" y="9144"/>
                  </a:lnTo>
                  <a:lnTo>
                    <a:pt x="1973580" y="18288"/>
                  </a:lnTo>
                  <a:close/>
                </a:path>
                <a:path w="1993900" h="1005840">
                  <a:moveTo>
                    <a:pt x="1973580" y="996696"/>
                  </a:moveTo>
                  <a:lnTo>
                    <a:pt x="1973580" y="9144"/>
                  </a:lnTo>
                  <a:lnTo>
                    <a:pt x="1982724" y="18288"/>
                  </a:lnTo>
                  <a:lnTo>
                    <a:pt x="1993392" y="18288"/>
                  </a:lnTo>
                  <a:lnTo>
                    <a:pt x="1993392" y="987552"/>
                  </a:lnTo>
                  <a:lnTo>
                    <a:pt x="1982724" y="987552"/>
                  </a:lnTo>
                  <a:lnTo>
                    <a:pt x="1973580" y="996696"/>
                  </a:lnTo>
                  <a:close/>
                </a:path>
                <a:path w="1993900" h="1005840">
                  <a:moveTo>
                    <a:pt x="1993392" y="18288"/>
                  </a:moveTo>
                  <a:lnTo>
                    <a:pt x="1982724" y="18288"/>
                  </a:lnTo>
                  <a:lnTo>
                    <a:pt x="1973580" y="9144"/>
                  </a:lnTo>
                  <a:lnTo>
                    <a:pt x="1993392" y="9144"/>
                  </a:lnTo>
                  <a:lnTo>
                    <a:pt x="1993392" y="18288"/>
                  </a:lnTo>
                  <a:close/>
                </a:path>
                <a:path w="1993900" h="1005840">
                  <a:moveTo>
                    <a:pt x="18288" y="996696"/>
                  </a:moveTo>
                  <a:lnTo>
                    <a:pt x="9144" y="987552"/>
                  </a:lnTo>
                  <a:lnTo>
                    <a:pt x="18288" y="987552"/>
                  </a:lnTo>
                  <a:lnTo>
                    <a:pt x="18288" y="996696"/>
                  </a:lnTo>
                  <a:close/>
                </a:path>
                <a:path w="1993900" h="1005840">
                  <a:moveTo>
                    <a:pt x="1973580" y="996696"/>
                  </a:moveTo>
                  <a:lnTo>
                    <a:pt x="18288" y="996696"/>
                  </a:lnTo>
                  <a:lnTo>
                    <a:pt x="18288" y="987552"/>
                  </a:lnTo>
                  <a:lnTo>
                    <a:pt x="1973580" y="987552"/>
                  </a:lnTo>
                  <a:lnTo>
                    <a:pt x="1973580" y="996696"/>
                  </a:lnTo>
                  <a:close/>
                </a:path>
                <a:path w="1993900" h="1005840">
                  <a:moveTo>
                    <a:pt x="1993392" y="996696"/>
                  </a:moveTo>
                  <a:lnTo>
                    <a:pt x="1973580" y="996696"/>
                  </a:lnTo>
                  <a:lnTo>
                    <a:pt x="1982724" y="987552"/>
                  </a:lnTo>
                  <a:lnTo>
                    <a:pt x="1993392" y="987552"/>
                  </a:lnTo>
                  <a:lnTo>
                    <a:pt x="1993392" y="996696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848356" y="6158484"/>
            <a:ext cx="1973580" cy="9880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72085" marR="164465" indent="446405">
              <a:lnSpc>
                <a:spcPts val="3429"/>
              </a:lnSpc>
              <a:spcBef>
                <a:spcPts val="325"/>
              </a:spcBef>
            </a:pPr>
            <a:r>
              <a:rPr sz="3500" spc="-20" dirty="0">
                <a:solidFill>
                  <a:srgbClr val="FFFFFF"/>
                </a:solidFill>
                <a:latin typeface="Tw Cen MT"/>
                <a:cs typeface="Tw Cen MT"/>
              </a:rPr>
              <a:t>Star </a:t>
            </a:r>
            <a:r>
              <a:rPr sz="3500" spc="-55" dirty="0">
                <a:solidFill>
                  <a:srgbClr val="FFFFFF"/>
                </a:solidFill>
                <a:latin typeface="Tw Cen MT"/>
                <a:cs typeface="Tw Cen MT"/>
              </a:rPr>
              <a:t>Topology</a:t>
            </a:r>
            <a:endParaRPr sz="3500">
              <a:latin typeface="Tw Cen MT"/>
              <a:cs typeface="Tw Cen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227320" y="6149340"/>
            <a:ext cx="1993900" cy="1005840"/>
            <a:chOff x="5227320" y="6149340"/>
            <a:chExt cx="1993900" cy="1005840"/>
          </a:xfrm>
        </p:grpSpPr>
        <p:sp>
          <p:nvSpPr>
            <p:cNvPr id="27" name="object 27"/>
            <p:cNvSpPr/>
            <p:nvPr/>
          </p:nvSpPr>
          <p:spPr>
            <a:xfrm>
              <a:off x="5237988" y="6158484"/>
              <a:ext cx="1973580" cy="988060"/>
            </a:xfrm>
            <a:custGeom>
              <a:avLst/>
              <a:gdLst/>
              <a:ahLst/>
              <a:cxnLst/>
              <a:rect l="l" t="t" r="r" b="b"/>
              <a:pathLst>
                <a:path w="1973579" h="988059">
                  <a:moveTo>
                    <a:pt x="1973580" y="987551"/>
                  </a:moveTo>
                  <a:lnTo>
                    <a:pt x="0" y="987551"/>
                  </a:lnTo>
                  <a:lnTo>
                    <a:pt x="0" y="0"/>
                  </a:lnTo>
                  <a:lnTo>
                    <a:pt x="1973580" y="0"/>
                  </a:lnTo>
                  <a:lnTo>
                    <a:pt x="1973580" y="987551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27320" y="6149340"/>
              <a:ext cx="1993900" cy="1005840"/>
            </a:xfrm>
            <a:custGeom>
              <a:avLst/>
              <a:gdLst/>
              <a:ahLst/>
              <a:cxnLst/>
              <a:rect l="l" t="t" r="r" b="b"/>
              <a:pathLst>
                <a:path w="1993900" h="1005840">
                  <a:moveTo>
                    <a:pt x="1990344" y="1005840"/>
                  </a:moveTo>
                  <a:lnTo>
                    <a:pt x="4572" y="1005840"/>
                  </a:lnTo>
                  <a:lnTo>
                    <a:pt x="0" y="1001268"/>
                  </a:lnTo>
                  <a:lnTo>
                    <a:pt x="0" y="4572"/>
                  </a:lnTo>
                  <a:lnTo>
                    <a:pt x="4572" y="0"/>
                  </a:lnTo>
                  <a:lnTo>
                    <a:pt x="1990344" y="0"/>
                  </a:lnTo>
                  <a:lnTo>
                    <a:pt x="1993392" y="4572"/>
                  </a:lnTo>
                  <a:lnTo>
                    <a:pt x="1993392" y="9144"/>
                  </a:lnTo>
                  <a:lnTo>
                    <a:pt x="19812" y="9144"/>
                  </a:lnTo>
                  <a:lnTo>
                    <a:pt x="10668" y="18288"/>
                  </a:lnTo>
                  <a:lnTo>
                    <a:pt x="19812" y="18288"/>
                  </a:lnTo>
                  <a:lnTo>
                    <a:pt x="19812" y="987552"/>
                  </a:lnTo>
                  <a:lnTo>
                    <a:pt x="10668" y="987552"/>
                  </a:lnTo>
                  <a:lnTo>
                    <a:pt x="19812" y="996696"/>
                  </a:lnTo>
                  <a:lnTo>
                    <a:pt x="1993392" y="996696"/>
                  </a:lnTo>
                  <a:lnTo>
                    <a:pt x="1993392" y="1001268"/>
                  </a:lnTo>
                  <a:lnTo>
                    <a:pt x="1990344" y="1005840"/>
                  </a:lnTo>
                  <a:close/>
                </a:path>
                <a:path w="1993900" h="1005840">
                  <a:moveTo>
                    <a:pt x="19812" y="18288"/>
                  </a:moveTo>
                  <a:lnTo>
                    <a:pt x="10668" y="18288"/>
                  </a:lnTo>
                  <a:lnTo>
                    <a:pt x="19812" y="9144"/>
                  </a:lnTo>
                  <a:lnTo>
                    <a:pt x="19812" y="18288"/>
                  </a:lnTo>
                  <a:close/>
                </a:path>
                <a:path w="1993900" h="1005840">
                  <a:moveTo>
                    <a:pt x="1975104" y="18288"/>
                  </a:moveTo>
                  <a:lnTo>
                    <a:pt x="19812" y="18288"/>
                  </a:lnTo>
                  <a:lnTo>
                    <a:pt x="19812" y="9144"/>
                  </a:lnTo>
                  <a:lnTo>
                    <a:pt x="1975104" y="9144"/>
                  </a:lnTo>
                  <a:lnTo>
                    <a:pt x="1975104" y="18288"/>
                  </a:lnTo>
                  <a:close/>
                </a:path>
                <a:path w="1993900" h="1005840">
                  <a:moveTo>
                    <a:pt x="1975104" y="996696"/>
                  </a:moveTo>
                  <a:lnTo>
                    <a:pt x="1975104" y="9144"/>
                  </a:lnTo>
                  <a:lnTo>
                    <a:pt x="1984248" y="18288"/>
                  </a:lnTo>
                  <a:lnTo>
                    <a:pt x="1993392" y="18288"/>
                  </a:lnTo>
                  <a:lnTo>
                    <a:pt x="1993392" y="987552"/>
                  </a:lnTo>
                  <a:lnTo>
                    <a:pt x="1984248" y="987552"/>
                  </a:lnTo>
                  <a:lnTo>
                    <a:pt x="1975104" y="996696"/>
                  </a:lnTo>
                  <a:close/>
                </a:path>
                <a:path w="1993900" h="1005840">
                  <a:moveTo>
                    <a:pt x="1993392" y="18288"/>
                  </a:moveTo>
                  <a:lnTo>
                    <a:pt x="1984248" y="18288"/>
                  </a:lnTo>
                  <a:lnTo>
                    <a:pt x="1975104" y="9144"/>
                  </a:lnTo>
                  <a:lnTo>
                    <a:pt x="1993392" y="9144"/>
                  </a:lnTo>
                  <a:lnTo>
                    <a:pt x="1993392" y="18288"/>
                  </a:lnTo>
                  <a:close/>
                </a:path>
                <a:path w="1993900" h="1005840">
                  <a:moveTo>
                    <a:pt x="19812" y="996696"/>
                  </a:moveTo>
                  <a:lnTo>
                    <a:pt x="10668" y="987552"/>
                  </a:lnTo>
                  <a:lnTo>
                    <a:pt x="19812" y="987552"/>
                  </a:lnTo>
                  <a:lnTo>
                    <a:pt x="19812" y="996696"/>
                  </a:lnTo>
                  <a:close/>
                </a:path>
                <a:path w="1993900" h="1005840">
                  <a:moveTo>
                    <a:pt x="1975104" y="996696"/>
                  </a:moveTo>
                  <a:lnTo>
                    <a:pt x="19812" y="996696"/>
                  </a:lnTo>
                  <a:lnTo>
                    <a:pt x="19812" y="987552"/>
                  </a:lnTo>
                  <a:lnTo>
                    <a:pt x="1975104" y="987552"/>
                  </a:lnTo>
                  <a:lnTo>
                    <a:pt x="1975104" y="996696"/>
                  </a:lnTo>
                  <a:close/>
                </a:path>
                <a:path w="1993900" h="1005840">
                  <a:moveTo>
                    <a:pt x="1993392" y="996696"/>
                  </a:moveTo>
                  <a:lnTo>
                    <a:pt x="1975104" y="996696"/>
                  </a:lnTo>
                  <a:lnTo>
                    <a:pt x="1984248" y="987552"/>
                  </a:lnTo>
                  <a:lnTo>
                    <a:pt x="1993392" y="987552"/>
                  </a:lnTo>
                  <a:lnTo>
                    <a:pt x="1993392" y="996696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237988" y="6158484"/>
            <a:ext cx="1973580" cy="9880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72085" marR="164465" indent="359410">
              <a:lnSpc>
                <a:spcPts val="3429"/>
              </a:lnSpc>
              <a:spcBef>
                <a:spcPts val="325"/>
              </a:spcBef>
            </a:pPr>
            <a:r>
              <a:rPr sz="3500" spc="-20" dirty="0">
                <a:solidFill>
                  <a:srgbClr val="FFFFFF"/>
                </a:solidFill>
                <a:latin typeface="Tw Cen MT"/>
                <a:cs typeface="Tw Cen MT"/>
              </a:rPr>
              <a:t>Mesh </a:t>
            </a:r>
            <a:r>
              <a:rPr sz="3500" spc="-55" dirty="0">
                <a:solidFill>
                  <a:srgbClr val="FFFFFF"/>
                </a:solidFill>
                <a:latin typeface="Tw Cen MT"/>
                <a:cs typeface="Tw Cen MT"/>
              </a:rPr>
              <a:t>Topology</a:t>
            </a:r>
            <a:endParaRPr sz="35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18" y="801136"/>
            <a:ext cx="29394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Bus</a:t>
            </a:r>
            <a:r>
              <a:rPr sz="4400" spc="-45" dirty="0"/>
              <a:t> </a:t>
            </a:r>
            <a:r>
              <a:rPr sz="4400" spc="-50" dirty="0"/>
              <a:t>Topology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457200" y="3886200"/>
            <a:ext cx="9144000" cy="3429000"/>
            <a:chOff x="457200" y="3886200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1538" y="6986683"/>
              <a:ext cx="844486" cy="14649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48567" y="1892304"/>
            <a:ext cx="7997190" cy="445516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32740" marR="8255" indent="-320675" algn="just">
              <a:lnSpc>
                <a:spcPts val="2980"/>
              </a:lnSpc>
              <a:spcBef>
                <a:spcPts val="810"/>
              </a:spcBef>
              <a:buClr>
                <a:srgbClr val="234957"/>
              </a:buClr>
              <a:buSzPct val="59677"/>
              <a:buFont typeface="Wingdings"/>
              <a:buChar char=""/>
              <a:tabLst>
                <a:tab pos="333375" algn="l"/>
              </a:tabLst>
            </a:pPr>
            <a:r>
              <a:rPr sz="3100" dirty="0">
                <a:latin typeface="Tw Cen MT"/>
                <a:cs typeface="Tw Cen MT"/>
              </a:rPr>
              <a:t>The</a:t>
            </a:r>
            <a:r>
              <a:rPr sz="3100" spc="9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bus</a:t>
            </a:r>
            <a:r>
              <a:rPr sz="3100" spc="9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topology</a:t>
            </a:r>
            <a:r>
              <a:rPr sz="3100" spc="9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is</a:t>
            </a:r>
            <a:r>
              <a:rPr sz="3100" spc="8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designed</a:t>
            </a:r>
            <a:r>
              <a:rPr sz="3100" spc="6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in</a:t>
            </a:r>
            <a:r>
              <a:rPr sz="3100" spc="10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such</a:t>
            </a:r>
            <a:r>
              <a:rPr sz="3100" spc="10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a</a:t>
            </a:r>
            <a:r>
              <a:rPr sz="3100" spc="6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way</a:t>
            </a:r>
            <a:r>
              <a:rPr sz="3100" spc="95" dirty="0">
                <a:latin typeface="Tw Cen MT"/>
                <a:cs typeface="Tw Cen MT"/>
              </a:rPr>
              <a:t> </a:t>
            </a:r>
            <a:r>
              <a:rPr sz="3100" spc="-20" dirty="0">
                <a:latin typeface="Tw Cen MT"/>
                <a:cs typeface="Tw Cen MT"/>
              </a:rPr>
              <a:t>that </a:t>
            </a:r>
            <a:r>
              <a:rPr sz="3100" dirty="0">
                <a:latin typeface="Tw Cen MT"/>
                <a:cs typeface="Tw Cen MT"/>
              </a:rPr>
              <a:t>all</a:t>
            </a:r>
            <a:r>
              <a:rPr sz="3100" spc="49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the</a:t>
            </a:r>
            <a:r>
              <a:rPr sz="3100" spc="49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stations</a:t>
            </a:r>
            <a:r>
              <a:rPr sz="3100" spc="48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are</a:t>
            </a:r>
            <a:r>
              <a:rPr sz="3100" spc="49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connected</a:t>
            </a:r>
            <a:r>
              <a:rPr sz="3100" spc="45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through</a:t>
            </a:r>
            <a:r>
              <a:rPr sz="3100" spc="49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a</a:t>
            </a:r>
            <a:r>
              <a:rPr sz="3100" spc="484" dirty="0">
                <a:latin typeface="Tw Cen MT"/>
                <a:cs typeface="Tw Cen MT"/>
              </a:rPr>
              <a:t> </a:t>
            </a:r>
            <a:r>
              <a:rPr sz="3100" spc="-10" dirty="0">
                <a:latin typeface="Tw Cen MT"/>
                <a:cs typeface="Tw Cen MT"/>
              </a:rPr>
              <a:t>single </a:t>
            </a:r>
            <a:r>
              <a:rPr sz="3100" dirty="0">
                <a:latin typeface="Tw Cen MT"/>
                <a:cs typeface="Tw Cen MT"/>
              </a:rPr>
              <a:t>cable</a:t>
            </a:r>
            <a:r>
              <a:rPr sz="3100" spc="-10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known</a:t>
            </a:r>
            <a:r>
              <a:rPr sz="3100" spc="-7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as</a:t>
            </a:r>
            <a:r>
              <a:rPr sz="3100" spc="-8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a</a:t>
            </a:r>
            <a:r>
              <a:rPr sz="3100" spc="-8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backbone</a:t>
            </a:r>
            <a:r>
              <a:rPr sz="3100" spc="-45" dirty="0">
                <a:latin typeface="Tw Cen MT"/>
                <a:cs typeface="Tw Cen MT"/>
              </a:rPr>
              <a:t> </a:t>
            </a:r>
            <a:r>
              <a:rPr sz="3100" spc="-10" dirty="0">
                <a:latin typeface="Tw Cen MT"/>
                <a:cs typeface="Tw Cen MT"/>
              </a:rPr>
              <a:t>cable.</a:t>
            </a:r>
            <a:endParaRPr sz="3100">
              <a:latin typeface="Tw Cen MT"/>
              <a:cs typeface="Tw Cen MT"/>
            </a:endParaRPr>
          </a:p>
          <a:p>
            <a:pPr marL="332740" marR="6985" indent="-320675" algn="just">
              <a:lnSpc>
                <a:spcPts val="2980"/>
              </a:lnSpc>
              <a:spcBef>
                <a:spcPts val="695"/>
              </a:spcBef>
              <a:buClr>
                <a:srgbClr val="234957"/>
              </a:buClr>
              <a:buSzPct val="59677"/>
              <a:buFont typeface="Wingdings"/>
              <a:buChar char=""/>
              <a:tabLst>
                <a:tab pos="333375" algn="l"/>
              </a:tabLst>
            </a:pPr>
            <a:r>
              <a:rPr sz="3100" dirty="0">
                <a:latin typeface="Tw Cen MT"/>
                <a:cs typeface="Tw Cen MT"/>
              </a:rPr>
              <a:t>Each</a:t>
            </a:r>
            <a:r>
              <a:rPr sz="3100" spc="409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node</a:t>
            </a:r>
            <a:r>
              <a:rPr sz="3100" spc="37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is</a:t>
            </a:r>
            <a:r>
              <a:rPr sz="3100" spc="37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either</a:t>
            </a:r>
            <a:r>
              <a:rPr sz="3100" spc="36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connected</a:t>
            </a:r>
            <a:r>
              <a:rPr sz="3100" spc="37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to</a:t>
            </a:r>
            <a:r>
              <a:rPr sz="3100" spc="37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the</a:t>
            </a:r>
            <a:r>
              <a:rPr sz="3100" spc="405" dirty="0">
                <a:latin typeface="Tw Cen MT"/>
                <a:cs typeface="Tw Cen MT"/>
              </a:rPr>
              <a:t> </a:t>
            </a:r>
            <a:r>
              <a:rPr sz="3100" spc="-10" dirty="0">
                <a:latin typeface="Tw Cen MT"/>
                <a:cs typeface="Tw Cen MT"/>
              </a:rPr>
              <a:t>backbone </a:t>
            </a:r>
            <a:r>
              <a:rPr sz="3100" dirty="0">
                <a:latin typeface="Tw Cen MT"/>
                <a:cs typeface="Tw Cen MT"/>
              </a:rPr>
              <a:t>cable</a:t>
            </a:r>
            <a:r>
              <a:rPr sz="3100" spc="-5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by</a:t>
            </a:r>
            <a:r>
              <a:rPr sz="3100" spc="-3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drop</a:t>
            </a:r>
            <a:r>
              <a:rPr sz="3100" spc="-5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cable</a:t>
            </a:r>
            <a:r>
              <a:rPr sz="3100" spc="-4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or</a:t>
            </a:r>
            <a:r>
              <a:rPr sz="3100" spc="-4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directly</a:t>
            </a:r>
            <a:r>
              <a:rPr sz="3100" spc="-4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connected</a:t>
            </a:r>
            <a:r>
              <a:rPr sz="3100" spc="-3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to</a:t>
            </a:r>
            <a:r>
              <a:rPr sz="3100" spc="-35" dirty="0">
                <a:latin typeface="Tw Cen MT"/>
                <a:cs typeface="Tw Cen MT"/>
              </a:rPr>
              <a:t> </a:t>
            </a:r>
            <a:r>
              <a:rPr sz="3100" spc="-25" dirty="0">
                <a:latin typeface="Tw Cen MT"/>
                <a:cs typeface="Tw Cen MT"/>
              </a:rPr>
              <a:t>the </a:t>
            </a:r>
            <a:r>
              <a:rPr sz="3100" dirty="0">
                <a:latin typeface="Tw Cen MT"/>
                <a:cs typeface="Tw Cen MT"/>
              </a:rPr>
              <a:t>backbone</a:t>
            </a:r>
            <a:r>
              <a:rPr sz="3100" spc="-60" dirty="0">
                <a:latin typeface="Tw Cen MT"/>
                <a:cs typeface="Tw Cen MT"/>
              </a:rPr>
              <a:t> </a:t>
            </a:r>
            <a:r>
              <a:rPr sz="3100" spc="-10" dirty="0">
                <a:latin typeface="Tw Cen MT"/>
                <a:cs typeface="Tw Cen MT"/>
              </a:rPr>
              <a:t>cable.</a:t>
            </a:r>
            <a:endParaRPr sz="3100">
              <a:latin typeface="Tw Cen MT"/>
              <a:cs typeface="Tw Cen MT"/>
            </a:endParaRPr>
          </a:p>
          <a:p>
            <a:pPr marL="332740" marR="5080" indent="-320675" algn="just">
              <a:lnSpc>
                <a:spcPct val="80000"/>
              </a:lnSpc>
              <a:spcBef>
                <a:spcPts val="715"/>
              </a:spcBef>
              <a:buClr>
                <a:srgbClr val="234957"/>
              </a:buClr>
              <a:buSzPct val="59677"/>
              <a:buFont typeface="Wingdings"/>
              <a:buChar char=""/>
              <a:tabLst>
                <a:tab pos="333375" algn="l"/>
              </a:tabLst>
            </a:pPr>
            <a:r>
              <a:rPr sz="3100" dirty="0">
                <a:latin typeface="Tw Cen MT"/>
                <a:cs typeface="Tw Cen MT"/>
              </a:rPr>
              <a:t>When</a:t>
            </a:r>
            <a:r>
              <a:rPr sz="3100" spc="3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a</a:t>
            </a:r>
            <a:r>
              <a:rPr sz="3100" spc="2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node wants</a:t>
            </a:r>
            <a:r>
              <a:rPr sz="3100" spc="2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to send</a:t>
            </a:r>
            <a:r>
              <a:rPr sz="3100" spc="2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a</a:t>
            </a:r>
            <a:r>
              <a:rPr sz="3100" spc="2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message over</a:t>
            </a:r>
            <a:r>
              <a:rPr sz="3100" spc="20" dirty="0">
                <a:latin typeface="Tw Cen MT"/>
                <a:cs typeface="Tw Cen MT"/>
              </a:rPr>
              <a:t> </a:t>
            </a:r>
            <a:r>
              <a:rPr sz="3100" spc="-25" dirty="0">
                <a:latin typeface="Tw Cen MT"/>
                <a:cs typeface="Tw Cen MT"/>
              </a:rPr>
              <a:t>the </a:t>
            </a:r>
            <a:r>
              <a:rPr sz="3100" dirty="0">
                <a:latin typeface="Tw Cen MT"/>
                <a:cs typeface="Tw Cen MT"/>
              </a:rPr>
              <a:t>network,</a:t>
            </a:r>
            <a:r>
              <a:rPr sz="3100" spc="9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it</a:t>
            </a:r>
            <a:r>
              <a:rPr sz="3100" spc="8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puts</a:t>
            </a:r>
            <a:r>
              <a:rPr sz="3100" spc="11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a</a:t>
            </a:r>
            <a:r>
              <a:rPr sz="3100" spc="8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message</a:t>
            </a:r>
            <a:r>
              <a:rPr sz="3100" spc="9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over</a:t>
            </a:r>
            <a:r>
              <a:rPr sz="3100" spc="8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the</a:t>
            </a:r>
            <a:r>
              <a:rPr sz="3100" spc="9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network.</a:t>
            </a:r>
            <a:r>
              <a:rPr sz="3100" spc="90" dirty="0">
                <a:latin typeface="Tw Cen MT"/>
                <a:cs typeface="Tw Cen MT"/>
              </a:rPr>
              <a:t> </a:t>
            </a:r>
            <a:r>
              <a:rPr sz="3100" spc="-25" dirty="0">
                <a:latin typeface="Tw Cen MT"/>
                <a:cs typeface="Tw Cen MT"/>
              </a:rPr>
              <a:t>All </a:t>
            </a:r>
            <a:r>
              <a:rPr sz="3100" dirty="0">
                <a:latin typeface="Tw Cen MT"/>
                <a:cs typeface="Tw Cen MT"/>
              </a:rPr>
              <a:t>the</a:t>
            </a:r>
            <a:r>
              <a:rPr sz="3100" spc="9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stations</a:t>
            </a:r>
            <a:r>
              <a:rPr sz="3100" spc="114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available</a:t>
            </a:r>
            <a:r>
              <a:rPr sz="3100" spc="9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in</a:t>
            </a:r>
            <a:r>
              <a:rPr sz="3100" spc="9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the</a:t>
            </a:r>
            <a:r>
              <a:rPr sz="3100" spc="12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network</a:t>
            </a:r>
            <a:r>
              <a:rPr sz="3100" spc="9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will</a:t>
            </a:r>
            <a:r>
              <a:rPr sz="3100" spc="95" dirty="0">
                <a:latin typeface="Tw Cen MT"/>
                <a:cs typeface="Tw Cen MT"/>
              </a:rPr>
              <a:t> </a:t>
            </a:r>
            <a:r>
              <a:rPr sz="3100" spc="-10" dirty="0">
                <a:latin typeface="Tw Cen MT"/>
                <a:cs typeface="Tw Cen MT"/>
              </a:rPr>
              <a:t>receive </a:t>
            </a:r>
            <a:r>
              <a:rPr sz="3100" dirty="0">
                <a:latin typeface="Tw Cen MT"/>
                <a:cs typeface="Tw Cen MT"/>
              </a:rPr>
              <a:t>the</a:t>
            </a:r>
            <a:r>
              <a:rPr sz="3100" spc="30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message</a:t>
            </a:r>
            <a:r>
              <a:rPr sz="3100" spc="31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whether</a:t>
            </a:r>
            <a:r>
              <a:rPr sz="3100" spc="30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it</a:t>
            </a:r>
            <a:r>
              <a:rPr sz="3100" spc="31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has</a:t>
            </a:r>
            <a:r>
              <a:rPr sz="3100" spc="29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been</a:t>
            </a:r>
            <a:r>
              <a:rPr sz="3100" spc="31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addressed</a:t>
            </a:r>
            <a:r>
              <a:rPr sz="3100" spc="335" dirty="0">
                <a:latin typeface="Tw Cen MT"/>
                <a:cs typeface="Tw Cen MT"/>
              </a:rPr>
              <a:t> </a:t>
            </a:r>
            <a:r>
              <a:rPr sz="3100" spc="-25" dirty="0">
                <a:latin typeface="Tw Cen MT"/>
                <a:cs typeface="Tw Cen MT"/>
              </a:rPr>
              <a:t>or </a:t>
            </a:r>
            <a:r>
              <a:rPr sz="3100" spc="-20" dirty="0">
                <a:latin typeface="Tw Cen MT"/>
                <a:cs typeface="Tw Cen MT"/>
              </a:rPr>
              <a:t>not.</a:t>
            </a:r>
            <a:endParaRPr sz="31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18" y="801136"/>
            <a:ext cx="29394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Bus</a:t>
            </a:r>
            <a:r>
              <a:rPr sz="4400" spc="-45" dirty="0"/>
              <a:t> </a:t>
            </a:r>
            <a:r>
              <a:rPr sz="4400" spc="-50" dirty="0"/>
              <a:t>Topology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48577" y="2104152"/>
            <a:ext cx="7997190" cy="409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0"/>
              </a:spcBef>
              <a:buClr>
                <a:srgbClr val="234957"/>
              </a:buClr>
              <a:buSzPct val="59090"/>
              <a:buFont typeface="Wingdings"/>
              <a:buChar char=""/>
              <a:tabLst>
                <a:tab pos="333375" algn="l"/>
              </a:tabLst>
            </a:pPr>
            <a:r>
              <a:rPr sz="3300" b="1" dirty="0">
                <a:latin typeface="Tw Cen MT"/>
                <a:cs typeface="Tw Cen MT"/>
              </a:rPr>
              <a:t>Advantages</a:t>
            </a:r>
            <a:r>
              <a:rPr sz="3300" b="1" spc="-15" dirty="0">
                <a:latin typeface="Tw Cen MT"/>
                <a:cs typeface="Tw Cen MT"/>
              </a:rPr>
              <a:t> </a:t>
            </a:r>
            <a:r>
              <a:rPr sz="3300" b="1" dirty="0">
                <a:latin typeface="Tw Cen MT"/>
                <a:cs typeface="Tw Cen MT"/>
              </a:rPr>
              <a:t>of</a:t>
            </a:r>
            <a:r>
              <a:rPr sz="3300" b="1" spc="235" dirty="0">
                <a:latin typeface="Tw Cen MT"/>
                <a:cs typeface="Tw Cen MT"/>
              </a:rPr>
              <a:t> </a:t>
            </a:r>
            <a:r>
              <a:rPr sz="3300" b="1" dirty="0">
                <a:latin typeface="Tw Cen MT"/>
                <a:cs typeface="Tw Cen MT"/>
              </a:rPr>
              <a:t>Bus </a:t>
            </a:r>
            <a:r>
              <a:rPr sz="3300" b="1" spc="-10" dirty="0">
                <a:latin typeface="Tw Cen MT"/>
                <a:cs typeface="Tw Cen MT"/>
              </a:rPr>
              <a:t>Topology</a:t>
            </a:r>
            <a:endParaRPr sz="33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34957"/>
              </a:buClr>
              <a:buFont typeface="Wingdings"/>
              <a:buChar char=""/>
            </a:pPr>
            <a:endParaRPr sz="4800">
              <a:latin typeface="Tw Cen MT"/>
              <a:cs typeface="Tw Cen MT"/>
            </a:endParaRPr>
          </a:p>
          <a:p>
            <a:pPr marL="652780" lvl="1" indent="-275590" algn="just">
              <a:lnSpc>
                <a:spcPct val="100000"/>
              </a:lnSpc>
              <a:buClr>
                <a:srgbClr val="2B7C9E"/>
              </a:buClr>
              <a:buSzPct val="70000"/>
              <a:buFont typeface="Wingdings 2"/>
              <a:buChar char=""/>
              <a:tabLst>
                <a:tab pos="653415" algn="l"/>
              </a:tabLst>
            </a:pPr>
            <a:r>
              <a:rPr sz="3000" dirty="0">
                <a:latin typeface="Tw Cen MT"/>
                <a:cs typeface="Tw Cen MT"/>
              </a:rPr>
              <a:t>Low</a:t>
            </a:r>
            <a:r>
              <a:rPr sz="3000" spc="-75" dirty="0">
                <a:latin typeface="Tw Cen MT"/>
                <a:cs typeface="Tw Cen MT"/>
              </a:rPr>
              <a:t> </a:t>
            </a:r>
            <a:r>
              <a:rPr sz="3000" dirty="0">
                <a:latin typeface="Tw Cen MT"/>
                <a:cs typeface="Tw Cen MT"/>
              </a:rPr>
              <a:t>cost</a:t>
            </a:r>
            <a:r>
              <a:rPr sz="3000" spc="-60" dirty="0">
                <a:latin typeface="Tw Cen MT"/>
                <a:cs typeface="Tw Cen MT"/>
              </a:rPr>
              <a:t> </a:t>
            </a:r>
            <a:r>
              <a:rPr sz="3000" spc="-10" dirty="0">
                <a:latin typeface="Tw Cen MT"/>
                <a:cs typeface="Tw Cen MT"/>
              </a:rPr>
              <a:t>cable.</a:t>
            </a:r>
            <a:endParaRPr sz="3000">
              <a:latin typeface="Tw Cen MT"/>
              <a:cs typeface="Tw Cen MT"/>
            </a:endParaRPr>
          </a:p>
          <a:p>
            <a:pPr marL="652780" marR="5080" lvl="1" indent="-274955" algn="just">
              <a:lnSpc>
                <a:spcPct val="100000"/>
              </a:lnSpc>
              <a:spcBef>
                <a:spcPts val="600"/>
              </a:spcBef>
              <a:buClr>
                <a:srgbClr val="2B7C9E"/>
              </a:buClr>
              <a:buSzPct val="70000"/>
              <a:buFont typeface="Wingdings 2"/>
              <a:buChar char=""/>
              <a:tabLst>
                <a:tab pos="653415" algn="l"/>
              </a:tabLst>
            </a:pPr>
            <a:r>
              <a:rPr sz="3000" dirty="0">
                <a:latin typeface="Tw Cen MT"/>
                <a:cs typeface="Tw Cen MT"/>
              </a:rPr>
              <a:t>Coaxial</a:t>
            </a:r>
            <a:r>
              <a:rPr sz="3000" spc="190" dirty="0">
                <a:latin typeface="Tw Cen MT"/>
                <a:cs typeface="Tw Cen MT"/>
              </a:rPr>
              <a:t> </a:t>
            </a:r>
            <a:r>
              <a:rPr sz="3000" dirty="0">
                <a:latin typeface="Tw Cen MT"/>
                <a:cs typeface="Tw Cen MT"/>
              </a:rPr>
              <a:t>or</a:t>
            </a:r>
            <a:r>
              <a:rPr sz="3000" spc="190" dirty="0">
                <a:latin typeface="Tw Cen MT"/>
                <a:cs typeface="Tw Cen MT"/>
              </a:rPr>
              <a:t> </a:t>
            </a:r>
            <a:r>
              <a:rPr sz="3000" dirty="0">
                <a:latin typeface="Tw Cen MT"/>
                <a:cs typeface="Tw Cen MT"/>
              </a:rPr>
              <a:t>twisted</a:t>
            </a:r>
            <a:r>
              <a:rPr sz="3000" spc="210" dirty="0">
                <a:latin typeface="Tw Cen MT"/>
                <a:cs typeface="Tw Cen MT"/>
              </a:rPr>
              <a:t> </a:t>
            </a:r>
            <a:r>
              <a:rPr sz="3000" dirty="0">
                <a:latin typeface="Tw Cen MT"/>
                <a:cs typeface="Tw Cen MT"/>
              </a:rPr>
              <a:t>pair</a:t>
            </a:r>
            <a:r>
              <a:rPr sz="3000" spc="215" dirty="0">
                <a:latin typeface="Tw Cen MT"/>
                <a:cs typeface="Tw Cen MT"/>
              </a:rPr>
              <a:t> </a:t>
            </a:r>
            <a:r>
              <a:rPr sz="3000" dirty="0">
                <a:latin typeface="Tw Cen MT"/>
                <a:cs typeface="Tw Cen MT"/>
              </a:rPr>
              <a:t>cables</a:t>
            </a:r>
            <a:r>
              <a:rPr sz="3000" spc="204" dirty="0">
                <a:latin typeface="Tw Cen MT"/>
                <a:cs typeface="Tw Cen MT"/>
              </a:rPr>
              <a:t> </a:t>
            </a:r>
            <a:r>
              <a:rPr sz="3000" dirty="0">
                <a:latin typeface="Tw Cen MT"/>
                <a:cs typeface="Tw Cen MT"/>
              </a:rPr>
              <a:t>are</a:t>
            </a:r>
            <a:r>
              <a:rPr sz="3000" spc="220" dirty="0">
                <a:latin typeface="Tw Cen MT"/>
                <a:cs typeface="Tw Cen MT"/>
              </a:rPr>
              <a:t> </a:t>
            </a:r>
            <a:r>
              <a:rPr sz="3000" dirty="0">
                <a:latin typeface="Tw Cen MT"/>
                <a:cs typeface="Tw Cen MT"/>
              </a:rPr>
              <a:t>mainly</a:t>
            </a:r>
            <a:r>
              <a:rPr sz="3000" spc="215" dirty="0">
                <a:latin typeface="Tw Cen MT"/>
                <a:cs typeface="Tw Cen MT"/>
              </a:rPr>
              <a:t> </a:t>
            </a:r>
            <a:r>
              <a:rPr sz="3000" spc="-20" dirty="0">
                <a:latin typeface="Tw Cen MT"/>
                <a:cs typeface="Tw Cen MT"/>
              </a:rPr>
              <a:t>used </a:t>
            </a:r>
            <a:r>
              <a:rPr sz="3000" dirty="0">
                <a:latin typeface="Tw Cen MT"/>
                <a:cs typeface="Tw Cen MT"/>
              </a:rPr>
              <a:t>in</a:t>
            </a:r>
            <a:r>
              <a:rPr sz="3000" spc="85" dirty="0">
                <a:latin typeface="Tw Cen MT"/>
                <a:cs typeface="Tw Cen MT"/>
              </a:rPr>
              <a:t>  </a:t>
            </a:r>
            <a:r>
              <a:rPr sz="3000" spc="-10" dirty="0">
                <a:latin typeface="Tw Cen MT"/>
                <a:cs typeface="Tw Cen MT"/>
              </a:rPr>
              <a:t>bus-</a:t>
            </a:r>
            <a:r>
              <a:rPr sz="3000" dirty="0">
                <a:latin typeface="Tw Cen MT"/>
                <a:cs typeface="Tw Cen MT"/>
              </a:rPr>
              <a:t>based</a:t>
            </a:r>
            <a:r>
              <a:rPr sz="3000" spc="100" dirty="0">
                <a:latin typeface="Tw Cen MT"/>
                <a:cs typeface="Tw Cen MT"/>
              </a:rPr>
              <a:t>  </a:t>
            </a:r>
            <a:r>
              <a:rPr sz="3000" dirty="0">
                <a:latin typeface="Tw Cen MT"/>
                <a:cs typeface="Tw Cen MT"/>
              </a:rPr>
              <a:t>networks</a:t>
            </a:r>
            <a:r>
              <a:rPr sz="3000" spc="95" dirty="0">
                <a:latin typeface="Tw Cen MT"/>
                <a:cs typeface="Tw Cen MT"/>
              </a:rPr>
              <a:t>  </a:t>
            </a:r>
            <a:r>
              <a:rPr sz="3000" dirty="0">
                <a:latin typeface="Tw Cen MT"/>
                <a:cs typeface="Tw Cen MT"/>
              </a:rPr>
              <a:t>that</a:t>
            </a:r>
            <a:r>
              <a:rPr sz="3000" spc="85" dirty="0">
                <a:latin typeface="Tw Cen MT"/>
                <a:cs typeface="Tw Cen MT"/>
              </a:rPr>
              <a:t>  </a:t>
            </a:r>
            <a:r>
              <a:rPr sz="3000" dirty="0">
                <a:latin typeface="Tw Cen MT"/>
                <a:cs typeface="Tw Cen MT"/>
              </a:rPr>
              <a:t>support</a:t>
            </a:r>
            <a:r>
              <a:rPr sz="3000" spc="100" dirty="0">
                <a:latin typeface="Tw Cen MT"/>
                <a:cs typeface="Tw Cen MT"/>
              </a:rPr>
              <a:t>  </a:t>
            </a:r>
            <a:r>
              <a:rPr sz="3000" dirty="0">
                <a:latin typeface="Tw Cen MT"/>
                <a:cs typeface="Tw Cen MT"/>
              </a:rPr>
              <a:t>unto</a:t>
            </a:r>
            <a:r>
              <a:rPr sz="3000" spc="95" dirty="0">
                <a:latin typeface="Tw Cen MT"/>
                <a:cs typeface="Tw Cen MT"/>
              </a:rPr>
              <a:t>  </a:t>
            </a:r>
            <a:r>
              <a:rPr sz="3000" spc="-25" dirty="0">
                <a:latin typeface="Tw Cen MT"/>
                <a:cs typeface="Tw Cen MT"/>
              </a:rPr>
              <a:t>10 </a:t>
            </a:r>
            <a:r>
              <a:rPr sz="3000" spc="-10" dirty="0">
                <a:latin typeface="Tw Cen MT"/>
                <a:cs typeface="Tw Cen MT"/>
              </a:rPr>
              <a:t>Mbps.</a:t>
            </a:r>
            <a:endParaRPr sz="3000">
              <a:latin typeface="Tw Cen MT"/>
              <a:cs typeface="Tw Cen MT"/>
            </a:endParaRPr>
          </a:p>
          <a:p>
            <a:pPr marL="652780" marR="6350" lvl="1" indent="-274955" algn="just">
              <a:lnSpc>
                <a:spcPct val="100000"/>
              </a:lnSpc>
              <a:spcBef>
                <a:spcPts val="600"/>
              </a:spcBef>
              <a:buClr>
                <a:srgbClr val="2B7C9E"/>
              </a:buClr>
              <a:buSzPct val="70000"/>
              <a:buFont typeface="Wingdings 2"/>
              <a:buChar char=""/>
              <a:tabLst>
                <a:tab pos="653415" algn="l"/>
              </a:tabLst>
            </a:pPr>
            <a:r>
              <a:rPr sz="3000" dirty="0">
                <a:latin typeface="Tw Cen MT"/>
                <a:cs typeface="Tw Cen MT"/>
              </a:rPr>
              <a:t>A</a:t>
            </a:r>
            <a:r>
              <a:rPr sz="3000" spc="-40" dirty="0">
                <a:latin typeface="Tw Cen MT"/>
                <a:cs typeface="Tw Cen MT"/>
              </a:rPr>
              <a:t> </a:t>
            </a:r>
            <a:r>
              <a:rPr sz="3000" dirty="0">
                <a:latin typeface="Tw Cen MT"/>
                <a:cs typeface="Tw Cen MT"/>
              </a:rPr>
              <a:t>failure</a:t>
            </a:r>
            <a:r>
              <a:rPr sz="3000" spc="-15" dirty="0">
                <a:latin typeface="Tw Cen MT"/>
                <a:cs typeface="Tw Cen MT"/>
              </a:rPr>
              <a:t> </a:t>
            </a:r>
            <a:r>
              <a:rPr sz="3000" dirty="0">
                <a:latin typeface="Tw Cen MT"/>
                <a:cs typeface="Tw Cen MT"/>
              </a:rPr>
              <a:t>in</a:t>
            </a:r>
            <a:r>
              <a:rPr sz="3000" spc="-10" dirty="0">
                <a:latin typeface="Tw Cen MT"/>
                <a:cs typeface="Tw Cen MT"/>
              </a:rPr>
              <a:t> </a:t>
            </a:r>
            <a:r>
              <a:rPr sz="3000" dirty="0">
                <a:latin typeface="Tw Cen MT"/>
                <a:cs typeface="Tw Cen MT"/>
              </a:rPr>
              <a:t>one</a:t>
            </a:r>
            <a:r>
              <a:rPr sz="3000" spc="-20" dirty="0">
                <a:latin typeface="Tw Cen MT"/>
                <a:cs typeface="Tw Cen MT"/>
              </a:rPr>
              <a:t> </a:t>
            </a:r>
            <a:r>
              <a:rPr sz="3000" dirty="0">
                <a:latin typeface="Tw Cen MT"/>
                <a:cs typeface="Tw Cen MT"/>
              </a:rPr>
              <a:t>node</a:t>
            </a:r>
            <a:r>
              <a:rPr sz="3000" spc="-15" dirty="0">
                <a:latin typeface="Tw Cen MT"/>
                <a:cs typeface="Tw Cen MT"/>
              </a:rPr>
              <a:t> </a:t>
            </a:r>
            <a:r>
              <a:rPr sz="3000" dirty="0">
                <a:latin typeface="Tw Cen MT"/>
                <a:cs typeface="Tw Cen MT"/>
              </a:rPr>
              <a:t>will</a:t>
            </a:r>
            <a:r>
              <a:rPr sz="3000" spc="-15" dirty="0">
                <a:latin typeface="Tw Cen MT"/>
                <a:cs typeface="Tw Cen MT"/>
              </a:rPr>
              <a:t> </a:t>
            </a:r>
            <a:r>
              <a:rPr sz="3000" dirty="0">
                <a:latin typeface="Tw Cen MT"/>
                <a:cs typeface="Tw Cen MT"/>
              </a:rPr>
              <a:t>not</a:t>
            </a:r>
            <a:r>
              <a:rPr sz="3000" spc="5" dirty="0">
                <a:latin typeface="Tw Cen MT"/>
                <a:cs typeface="Tw Cen MT"/>
              </a:rPr>
              <a:t> </a:t>
            </a:r>
            <a:r>
              <a:rPr sz="3000" dirty="0">
                <a:latin typeface="Tw Cen MT"/>
                <a:cs typeface="Tw Cen MT"/>
              </a:rPr>
              <a:t>have</a:t>
            </a:r>
            <a:r>
              <a:rPr sz="3000" spc="-15" dirty="0">
                <a:latin typeface="Tw Cen MT"/>
                <a:cs typeface="Tw Cen MT"/>
              </a:rPr>
              <a:t> </a:t>
            </a:r>
            <a:r>
              <a:rPr sz="3000" dirty="0">
                <a:latin typeface="Tw Cen MT"/>
                <a:cs typeface="Tw Cen MT"/>
              </a:rPr>
              <a:t>any</a:t>
            </a:r>
            <a:r>
              <a:rPr sz="3000" spc="-15" dirty="0">
                <a:latin typeface="Tw Cen MT"/>
                <a:cs typeface="Tw Cen MT"/>
              </a:rPr>
              <a:t> </a:t>
            </a:r>
            <a:r>
              <a:rPr sz="3000" dirty="0">
                <a:latin typeface="Tw Cen MT"/>
                <a:cs typeface="Tw Cen MT"/>
              </a:rPr>
              <a:t>effect</a:t>
            </a:r>
            <a:r>
              <a:rPr sz="3000" spc="10" dirty="0">
                <a:latin typeface="Tw Cen MT"/>
                <a:cs typeface="Tw Cen MT"/>
              </a:rPr>
              <a:t> </a:t>
            </a:r>
            <a:r>
              <a:rPr sz="3000" spc="-25" dirty="0">
                <a:latin typeface="Tw Cen MT"/>
                <a:cs typeface="Tw Cen MT"/>
              </a:rPr>
              <a:t>on </a:t>
            </a:r>
            <a:r>
              <a:rPr sz="3000" dirty="0">
                <a:latin typeface="Tw Cen MT"/>
                <a:cs typeface="Tw Cen MT"/>
              </a:rPr>
              <a:t>other</a:t>
            </a:r>
            <a:r>
              <a:rPr sz="3000" spc="-30" dirty="0">
                <a:latin typeface="Tw Cen MT"/>
                <a:cs typeface="Tw Cen MT"/>
              </a:rPr>
              <a:t> </a:t>
            </a:r>
            <a:r>
              <a:rPr sz="3000" spc="-10" dirty="0">
                <a:latin typeface="Tw Cen MT"/>
                <a:cs typeface="Tw Cen MT"/>
              </a:rPr>
              <a:t>nodes.</a:t>
            </a:r>
            <a:endParaRPr sz="30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18" y="801136"/>
            <a:ext cx="29394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Bus</a:t>
            </a:r>
            <a:r>
              <a:rPr sz="4400" spc="-45" dirty="0"/>
              <a:t> </a:t>
            </a:r>
            <a:r>
              <a:rPr sz="4400" spc="-50" dirty="0"/>
              <a:t>Topology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2500" y="2106167"/>
            <a:ext cx="8153400" cy="449884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18" y="801136"/>
            <a:ext cx="31800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Ring</a:t>
            </a:r>
            <a:r>
              <a:rPr sz="4400" spc="-30" dirty="0"/>
              <a:t> </a:t>
            </a:r>
            <a:r>
              <a:rPr sz="4400" spc="-55" dirty="0"/>
              <a:t>Topology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48567" y="1980656"/>
            <a:ext cx="7997825" cy="459105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32740" marR="5080" indent="-320675" algn="just">
              <a:lnSpc>
                <a:spcPct val="90000"/>
              </a:lnSpc>
              <a:spcBef>
                <a:spcPts val="465"/>
              </a:spcBef>
              <a:buClr>
                <a:srgbClr val="234957"/>
              </a:buClr>
              <a:buSzPct val="59677"/>
              <a:buFont typeface="Wingdings"/>
              <a:buChar char=""/>
              <a:tabLst>
                <a:tab pos="333375" algn="l"/>
              </a:tabLst>
            </a:pPr>
            <a:r>
              <a:rPr sz="3100" dirty="0">
                <a:latin typeface="Tw Cen MT"/>
                <a:cs typeface="Tw Cen MT"/>
              </a:rPr>
              <a:t>The</a:t>
            </a:r>
            <a:r>
              <a:rPr sz="3100" spc="69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node</a:t>
            </a:r>
            <a:r>
              <a:rPr sz="3100" spc="69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that</a:t>
            </a:r>
            <a:r>
              <a:rPr sz="3100" spc="69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receives</a:t>
            </a:r>
            <a:r>
              <a:rPr sz="3100" spc="68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the</a:t>
            </a:r>
            <a:r>
              <a:rPr sz="3100" spc="69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message</a:t>
            </a:r>
            <a:r>
              <a:rPr sz="3100" spc="69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from</a:t>
            </a:r>
            <a:r>
              <a:rPr sz="3100" spc="665" dirty="0">
                <a:latin typeface="Tw Cen MT"/>
                <a:cs typeface="Tw Cen MT"/>
              </a:rPr>
              <a:t> </a:t>
            </a:r>
            <a:r>
              <a:rPr sz="3100" spc="-25" dirty="0">
                <a:latin typeface="Tw Cen MT"/>
                <a:cs typeface="Tw Cen MT"/>
              </a:rPr>
              <a:t>the </a:t>
            </a:r>
            <a:r>
              <a:rPr sz="3100" dirty="0">
                <a:latin typeface="Tw Cen MT"/>
                <a:cs typeface="Tw Cen MT"/>
              </a:rPr>
              <a:t>previous</a:t>
            </a:r>
            <a:r>
              <a:rPr sz="3100" spc="35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computer</a:t>
            </a:r>
            <a:r>
              <a:rPr sz="3100" spc="35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will</a:t>
            </a:r>
            <a:r>
              <a:rPr sz="3100" spc="30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retransmit</a:t>
            </a:r>
            <a:r>
              <a:rPr sz="3100" spc="25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to</a:t>
            </a:r>
            <a:r>
              <a:rPr sz="3100" spc="15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the</a:t>
            </a:r>
            <a:r>
              <a:rPr sz="3100" spc="25" dirty="0">
                <a:latin typeface="Tw Cen MT"/>
                <a:cs typeface="Tw Cen MT"/>
              </a:rPr>
              <a:t>  </a:t>
            </a:r>
            <a:r>
              <a:rPr sz="3100" spc="-20" dirty="0">
                <a:latin typeface="Tw Cen MT"/>
                <a:cs typeface="Tw Cen MT"/>
              </a:rPr>
              <a:t>next </a:t>
            </a:r>
            <a:r>
              <a:rPr sz="3100" spc="-10" dirty="0">
                <a:latin typeface="Tw Cen MT"/>
                <a:cs typeface="Tw Cen MT"/>
              </a:rPr>
              <a:t>node.</a:t>
            </a:r>
            <a:endParaRPr sz="3100">
              <a:latin typeface="Tw Cen MT"/>
              <a:cs typeface="Tw Cen MT"/>
            </a:endParaRPr>
          </a:p>
          <a:p>
            <a:pPr marL="332740" marR="7620" indent="-320675" algn="just">
              <a:lnSpc>
                <a:spcPts val="3350"/>
              </a:lnSpc>
              <a:spcBef>
                <a:spcPts val="745"/>
              </a:spcBef>
              <a:buClr>
                <a:srgbClr val="234957"/>
              </a:buClr>
              <a:buSzPct val="59677"/>
              <a:buFont typeface="Wingdings"/>
              <a:buChar char=""/>
              <a:tabLst>
                <a:tab pos="333375" algn="l"/>
              </a:tabLst>
            </a:pPr>
            <a:r>
              <a:rPr sz="3100" dirty="0">
                <a:latin typeface="Tw Cen MT"/>
                <a:cs typeface="Tw Cen MT"/>
              </a:rPr>
              <a:t>The</a:t>
            </a:r>
            <a:r>
              <a:rPr sz="3100" spc="265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data</a:t>
            </a:r>
            <a:r>
              <a:rPr sz="3100" spc="265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flows</a:t>
            </a:r>
            <a:r>
              <a:rPr sz="3100" spc="280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in</a:t>
            </a:r>
            <a:r>
              <a:rPr sz="3100" spc="254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one</a:t>
            </a:r>
            <a:r>
              <a:rPr sz="3100" spc="270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direction,</a:t>
            </a:r>
            <a:r>
              <a:rPr sz="3100" spc="270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i.e.,</a:t>
            </a:r>
            <a:r>
              <a:rPr sz="3100" spc="250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it</a:t>
            </a:r>
            <a:r>
              <a:rPr sz="3100" spc="270" dirty="0">
                <a:latin typeface="Tw Cen MT"/>
                <a:cs typeface="Tw Cen MT"/>
              </a:rPr>
              <a:t>  </a:t>
            </a:r>
            <a:r>
              <a:rPr sz="3100" spc="-25" dirty="0">
                <a:latin typeface="Tw Cen MT"/>
                <a:cs typeface="Tw Cen MT"/>
              </a:rPr>
              <a:t>is </a:t>
            </a:r>
            <a:r>
              <a:rPr sz="3100" spc="-10" dirty="0">
                <a:latin typeface="Tw Cen MT"/>
                <a:cs typeface="Tw Cen MT"/>
              </a:rPr>
              <a:t>unidirectional.</a:t>
            </a:r>
            <a:endParaRPr sz="3100">
              <a:latin typeface="Tw Cen MT"/>
              <a:cs typeface="Tw Cen MT"/>
            </a:endParaRPr>
          </a:p>
          <a:p>
            <a:pPr marL="332740" marR="7620" indent="-320675" algn="just">
              <a:lnSpc>
                <a:spcPts val="3350"/>
              </a:lnSpc>
              <a:spcBef>
                <a:spcPts val="705"/>
              </a:spcBef>
              <a:buClr>
                <a:srgbClr val="234957"/>
              </a:buClr>
              <a:buSzPct val="59677"/>
              <a:buFont typeface="Wingdings"/>
              <a:buChar char=""/>
              <a:tabLst>
                <a:tab pos="333375" algn="l"/>
              </a:tabLst>
            </a:pPr>
            <a:r>
              <a:rPr sz="3100" dirty="0">
                <a:latin typeface="Tw Cen MT"/>
                <a:cs typeface="Tw Cen MT"/>
              </a:rPr>
              <a:t>t</a:t>
            </a:r>
            <a:r>
              <a:rPr sz="3100" spc="25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has</a:t>
            </a:r>
            <a:r>
              <a:rPr sz="3100" spc="40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no</a:t>
            </a:r>
            <a:r>
              <a:rPr sz="3100" spc="30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terminated</a:t>
            </a:r>
            <a:r>
              <a:rPr sz="3100" spc="40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ends,</a:t>
            </a:r>
            <a:r>
              <a:rPr sz="3100" spc="45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i.e.,</a:t>
            </a:r>
            <a:r>
              <a:rPr sz="3100" spc="40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each</a:t>
            </a:r>
            <a:r>
              <a:rPr sz="3100" spc="35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node</a:t>
            </a:r>
            <a:r>
              <a:rPr sz="3100" spc="45" dirty="0">
                <a:latin typeface="Tw Cen MT"/>
                <a:cs typeface="Tw Cen MT"/>
              </a:rPr>
              <a:t>  </a:t>
            </a:r>
            <a:r>
              <a:rPr sz="3100" spc="-25" dirty="0">
                <a:latin typeface="Tw Cen MT"/>
                <a:cs typeface="Tw Cen MT"/>
              </a:rPr>
              <a:t>is </a:t>
            </a:r>
            <a:r>
              <a:rPr sz="3100" dirty="0">
                <a:latin typeface="Tw Cen MT"/>
                <a:cs typeface="Tw Cen MT"/>
              </a:rPr>
              <a:t>connected</a:t>
            </a:r>
            <a:r>
              <a:rPr sz="3100" spc="525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to</a:t>
            </a:r>
            <a:r>
              <a:rPr sz="3100" spc="535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other</a:t>
            </a:r>
            <a:r>
              <a:rPr sz="3100" spc="540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node</a:t>
            </a:r>
            <a:r>
              <a:rPr sz="3100" spc="545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and</a:t>
            </a:r>
            <a:r>
              <a:rPr sz="3100" spc="545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having</a:t>
            </a:r>
            <a:r>
              <a:rPr sz="3100" spc="545" dirty="0">
                <a:latin typeface="Tw Cen MT"/>
                <a:cs typeface="Tw Cen MT"/>
              </a:rPr>
              <a:t>  </a:t>
            </a:r>
            <a:r>
              <a:rPr sz="3100" spc="-25" dirty="0">
                <a:latin typeface="Tw Cen MT"/>
                <a:cs typeface="Tw Cen MT"/>
              </a:rPr>
              <a:t>no </a:t>
            </a:r>
            <a:r>
              <a:rPr sz="3100" dirty="0">
                <a:latin typeface="Tw Cen MT"/>
                <a:cs typeface="Tw Cen MT"/>
              </a:rPr>
              <a:t>termination</a:t>
            </a:r>
            <a:r>
              <a:rPr sz="3100" spc="-85" dirty="0">
                <a:latin typeface="Tw Cen MT"/>
                <a:cs typeface="Tw Cen MT"/>
              </a:rPr>
              <a:t> </a:t>
            </a:r>
            <a:r>
              <a:rPr sz="3100" spc="-10" dirty="0">
                <a:latin typeface="Tw Cen MT"/>
                <a:cs typeface="Tw Cen MT"/>
              </a:rPr>
              <a:t>point.</a:t>
            </a:r>
            <a:endParaRPr sz="3100">
              <a:latin typeface="Tw Cen MT"/>
              <a:cs typeface="Tw Cen MT"/>
            </a:endParaRPr>
          </a:p>
          <a:p>
            <a:pPr marL="332740" marR="8890" indent="-320675" algn="just">
              <a:lnSpc>
                <a:spcPts val="3350"/>
              </a:lnSpc>
              <a:spcBef>
                <a:spcPts val="690"/>
              </a:spcBef>
              <a:buClr>
                <a:srgbClr val="234957"/>
              </a:buClr>
              <a:buSzPct val="59677"/>
              <a:buFont typeface="Wingdings"/>
              <a:buChar char=""/>
              <a:tabLst>
                <a:tab pos="333375" algn="l"/>
              </a:tabLst>
            </a:pPr>
            <a:r>
              <a:rPr sz="3100" dirty="0">
                <a:latin typeface="Tw Cen MT"/>
                <a:cs typeface="Tw Cen MT"/>
              </a:rPr>
              <a:t>The</a:t>
            </a:r>
            <a:r>
              <a:rPr sz="3100" spc="19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data</a:t>
            </a:r>
            <a:r>
              <a:rPr sz="3100" spc="18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in</a:t>
            </a:r>
            <a:r>
              <a:rPr sz="3100" spc="204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a</a:t>
            </a:r>
            <a:r>
              <a:rPr sz="3100" spc="18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ring</a:t>
            </a:r>
            <a:r>
              <a:rPr sz="3100" spc="21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topology</a:t>
            </a:r>
            <a:r>
              <a:rPr sz="3100" spc="22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flow</a:t>
            </a:r>
            <a:r>
              <a:rPr sz="3100" spc="204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in</a:t>
            </a:r>
            <a:r>
              <a:rPr sz="3100" spc="20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a</a:t>
            </a:r>
            <a:r>
              <a:rPr sz="3100" spc="190" dirty="0">
                <a:latin typeface="Tw Cen MT"/>
                <a:cs typeface="Tw Cen MT"/>
              </a:rPr>
              <a:t> </a:t>
            </a:r>
            <a:r>
              <a:rPr sz="3100" spc="-10" dirty="0">
                <a:latin typeface="Tw Cen MT"/>
                <a:cs typeface="Tw Cen MT"/>
              </a:rPr>
              <a:t>clockwise direction.</a:t>
            </a:r>
            <a:endParaRPr sz="31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18" y="801136"/>
            <a:ext cx="17151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Content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48591" y="1993882"/>
            <a:ext cx="4351655" cy="513715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32105" indent="-320040">
              <a:lnSpc>
                <a:spcPct val="100000"/>
              </a:lnSpc>
              <a:spcBef>
                <a:spcPts val="409"/>
              </a:spcBef>
              <a:buClr>
                <a:srgbClr val="234957"/>
              </a:buClr>
              <a:buSzPct val="5937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1600" dirty="0">
                <a:latin typeface="Tw Cen MT"/>
                <a:cs typeface="Tw Cen MT"/>
              </a:rPr>
              <a:t>What</a:t>
            </a:r>
            <a:r>
              <a:rPr sz="1600" spc="-35" dirty="0">
                <a:latin typeface="Tw Cen MT"/>
                <a:cs typeface="Tw Cen MT"/>
              </a:rPr>
              <a:t> </a:t>
            </a:r>
            <a:r>
              <a:rPr sz="1600" dirty="0">
                <a:latin typeface="Tw Cen MT"/>
                <a:cs typeface="Tw Cen MT"/>
              </a:rPr>
              <a:t>is</a:t>
            </a:r>
            <a:r>
              <a:rPr sz="1600" spc="-25" dirty="0">
                <a:latin typeface="Tw Cen MT"/>
                <a:cs typeface="Tw Cen MT"/>
              </a:rPr>
              <a:t> </a:t>
            </a:r>
            <a:r>
              <a:rPr sz="1600" spc="-10" dirty="0">
                <a:latin typeface="Tw Cen MT"/>
                <a:cs typeface="Tw Cen MT"/>
              </a:rPr>
              <a:t>Network</a:t>
            </a:r>
            <a:endParaRPr sz="1600">
              <a:latin typeface="Tw Cen MT"/>
              <a:cs typeface="Tw Cen MT"/>
            </a:endParaRPr>
          </a:p>
          <a:p>
            <a:pPr marL="332105" indent="-320040">
              <a:lnSpc>
                <a:spcPct val="100000"/>
              </a:lnSpc>
              <a:spcBef>
                <a:spcPts val="315"/>
              </a:spcBef>
              <a:buClr>
                <a:srgbClr val="234957"/>
              </a:buClr>
              <a:buSzPct val="5937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1600" dirty="0">
                <a:latin typeface="Tw Cen MT"/>
                <a:cs typeface="Tw Cen MT"/>
              </a:rPr>
              <a:t>Wide</a:t>
            </a:r>
            <a:r>
              <a:rPr sz="1600" spc="-40" dirty="0">
                <a:latin typeface="Tw Cen MT"/>
                <a:cs typeface="Tw Cen MT"/>
              </a:rPr>
              <a:t> </a:t>
            </a:r>
            <a:r>
              <a:rPr sz="1600" dirty="0">
                <a:latin typeface="Tw Cen MT"/>
                <a:cs typeface="Tw Cen MT"/>
              </a:rPr>
              <a:t>area</a:t>
            </a:r>
            <a:r>
              <a:rPr sz="1600" spc="-25" dirty="0">
                <a:latin typeface="Tw Cen MT"/>
                <a:cs typeface="Tw Cen MT"/>
              </a:rPr>
              <a:t> </a:t>
            </a:r>
            <a:r>
              <a:rPr sz="1600" spc="-10" dirty="0">
                <a:latin typeface="Tw Cen MT"/>
                <a:cs typeface="Tw Cen MT"/>
              </a:rPr>
              <a:t>Network</a:t>
            </a:r>
            <a:endParaRPr sz="1600">
              <a:latin typeface="Tw Cen MT"/>
              <a:cs typeface="Tw Cen MT"/>
            </a:endParaRPr>
          </a:p>
          <a:p>
            <a:pPr marL="332105" indent="-320040">
              <a:lnSpc>
                <a:spcPct val="100000"/>
              </a:lnSpc>
              <a:spcBef>
                <a:spcPts val="320"/>
              </a:spcBef>
              <a:buClr>
                <a:srgbClr val="234957"/>
              </a:buClr>
              <a:buSzPct val="5937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1600" dirty="0">
                <a:latin typeface="Tw Cen MT"/>
                <a:cs typeface="Tw Cen MT"/>
              </a:rPr>
              <a:t>Local</a:t>
            </a:r>
            <a:r>
              <a:rPr sz="1600" spc="-55" dirty="0">
                <a:latin typeface="Tw Cen MT"/>
                <a:cs typeface="Tw Cen MT"/>
              </a:rPr>
              <a:t> </a:t>
            </a:r>
            <a:r>
              <a:rPr sz="1600" dirty="0">
                <a:latin typeface="Tw Cen MT"/>
                <a:cs typeface="Tw Cen MT"/>
              </a:rPr>
              <a:t>area</a:t>
            </a:r>
            <a:r>
              <a:rPr sz="1600" spc="-25" dirty="0">
                <a:latin typeface="Tw Cen MT"/>
                <a:cs typeface="Tw Cen MT"/>
              </a:rPr>
              <a:t> </a:t>
            </a:r>
            <a:r>
              <a:rPr sz="1600" spc="-10" dirty="0">
                <a:latin typeface="Tw Cen MT"/>
                <a:cs typeface="Tw Cen MT"/>
              </a:rPr>
              <a:t>Network</a:t>
            </a:r>
            <a:endParaRPr sz="1600">
              <a:latin typeface="Tw Cen MT"/>
              <a:cs typeface="Tw Cen MT"/>
            </a:endParaRPr>
          </a:p>
          <a:p>
            <a:pPr marL="332105" indent="-320040">
              <a:lnSpc>
                <a:spcPct val="100000"/>
              </a:lnSpc>
              <a:spcBef>
                <a:spcPts val="315"/>
              </a:spcBef>
              <a:buClr>
                <a:srgbClr val="234957"/>
              </a:buClr>
              <a:buSzPct val="5937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1600" dirty="0">
                <a:latin typeface="Tw Cen MT"/>
                <a:cs typeface="Tw Cen MT"/>
              </a:rPr>
              <a:t>Wide</a:t>
            </a:r>
            <a:r>
              <a:rPr sz="1600" spc="-40" dirty="0">
                <a:latin typeface="Tw Cen MT"/>
                <a:cs typeface="Tw Cen MT"/>
              </a:rPr>
              <a:t> </a:t>
            </a:r>
            <a:r>
              <a:rPr sz="1600" dirty="0">
                <a:latin typeface="Tw Cen MT"/>
                <a:cs typeface="Tw Cen MT"/>
              </a:rPr>
              <a:t>area</a:t>
            </a:r>
            <a:r>
              <a:rPr sz="1600" spc="-25" dirty="0">
                <a:latin typeface="Tw Cen MT"/>
                <a:cs typeface="Tw Cen MT"/>
              </a:rPr>
              <a:t> </a:t>
            </a:r>
            <a:r>
              <a:rPr sz="1600" spc="-10" dirty="0">
                <a:latin typeface="Tw Cen MT"/>
                <a:cs typeface="Tw Cen MT"/>
              </a:rPr>
              <a:t>Network</a:t>
            </a:r>
            <a:endParaRPr sz="1600">
              <a:latin typeface="Tw Cen MT"/>
              <a:cs typeface="Tw Cen MT"/>
            </a:endParaRPr>
          </a:p>
          <a:p>
            <a:pPr marL="332105" indent="-320040">
              <a:lnSpc>
                <a:spcPct val="100000"/>
              </a:lnSpc>
              <a:spcBef>
                <a:spcPts val="310"/>
              </a:spcBef>
              <a:buClr>
                <a:srgbClr val="234957"/>
              </a:buClr>
              <a:buSzPct val="5937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1600" spc="-10" dirty="0">
                <a:latin typeface="Tw Cen MT"/>
                <a:cs typeface="Tw Cen MT"/>
              </a:rPr>
              <a:t>Metropolitan </a:t>
            </a:r>
            <a:r>
              <a:rPr sz="1600" dirty="0">
                <a:latin typeface="Tw Cen MT"/>
                <a:cs typeface="Tw Cen MT"/>
              </a:rPr>
              <a:t>area</a:t>
            </a:r>
            <a:r>
              <a:rPr sz="1600" spc="-10" dirty="0">
                <a:latin typeface="Tw Cen MT"/>
                <a:cs typeface="Tw Cen MT"/>
              </a:rPr>
              <a:t> Network</a:t>
            </a:r>
            <a:endParaRPr sz="1600">
              <a:latin typeface="Tw Cen MT"/>
              <a:cs typeface="Tw Cen MT"/>
            </a:endParaRPr>
          </a:p>
          <a:p>
            <a:pPr marL="332105" indent="-320040">
              <a:lnSpc>
                <a:spcPct val="100000"/>
              </a:lnSpc>
              <a:spcBef>
                <a:spcPts val="325"/>
              </a:spcBef>
              <a:buClr>
                <a:srgbClr val="234957"/>
              </a:buClr>
              <a:buSzPct val="5937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1600" dirty="0">
                <a:latin typeface="Tw Cen MT"/>
                <a:cs typeface="Tw Cen MT"/>
              </a:rPr>
              <a:t>Campus</a:t>
            </a:r>
            <a:r>
              <a:rPr sz="1600" spc="-50" dirty="0">
                <a:latin typeface="Tw Cen MT"/>
                <a:cs typeface="Tw Cen MT"/>
              </a:rPr>
              <a:t> </a:t>
            </a:r>
            <a:r>
              <a:rPr sz="1600" dirty="0">
                <a:latin typeface="Tw Cen MT"/>
                <a:cs typeface="Tw Cen MT"/>
              </a:rPr>
              <a:t>area</a:t>
            </a:r>
            <a:r>
              <a:rPr sz="1600" spc="-35" dirty="0">
                <a:latin typeface="Tw Cen MT"/>
                <a:cs typeface="Tw Cen MT"/>
              </a:rPr>
              <a:t> </a:t>
            </a:r>
            <a:r>
              <a:rPr sz="1600" spc="-10" dirty="0">
                <a:latin typeface="Tw Cen MT"/>
                <a:cs typeface="Tw Cen MT"/>
              </a:rPr>
              <a:t>Network</a:t>
            </a:r>
            <a:endParaRPr sz="1600">
              <a:latin typeface="Tw Cen MT"/>
              <a:cs typeface="Tw Cen MT"/>
            </a:endParaRPr>
          </a:p>
          <a:p>
            <a:pPr marL="332105" indent="-320040">
              <a:lnSpc>
                <a:spcPct val="100000"/>
              </a:lnSpc>
              <a:spcBef>
                <a:spcPts val="310"/>
              </a:spcBef>
              <a:buClr>
                <a:srgbClr val="234957"/>
              </a:buClr>
              <a:buSzPct val="5937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1600" spc="-10" dirty="0">
                <a:latin typeface="Tw Cen MT"/>
                <a:cs typeface="Tw Cen MT"/>
              </a:rPr>
              <a:t>Personal</a:t>
            </a:r>
            <a:r>
              <a:rPr sz="1600" spc="-60" dirty="0">
                <a:latin typeface="Tw Cen MT"/>
                <a:cs typeface="Tw Cen MT"/>
              </a:rPr>
              <a:t> </a:t>
            </a:r>
            <a:r>
              <a:rPr sz="1600" dirty="0">
                <a:latin typeface="Tw Cen MT"/>
                <a:cs typeface="Tw Cen MT"/>
              </a:rPr>
              <a:t>area</a:t>
            </a:r>
            <a:r>
              <a:rPr sz="1600" spc="-35" dirty="0">
                <a:latin typeface="Tw Cen MT"/>
                <a:cs typeface="Tw Cen MT"/>
              </a:rPr>
              <a:t> </a:t>
            </a:r>
            <a:r>
              <a:rPr sz="1600" spc="-10" dirty="0">
                <a:latin typeface="Tw Cen MT"/>
                <a:cs typeface="Tw Cen MT"/>
              </a:rPr>
              <a:t>Network</a:t>
            </a:r>
            <a:endParaRPr sz="1600">
              <a:latin typeface="Tw Cen MT"/>
              <a:cs typeface="Tw Cen MT"/>
            </a:endParaRPr>
          </a:p>
          <a:p>
            <a:pPr marL="332105" indent="-320040">
              <a:lnSpc>
                <a:spcPct val="100000"/>
              </a:lnSpc>
              <a:spcBef>
                <a:spcPts val="315"/>
              </a:spcBef>
              <a:buClr>
                <a:srgbClr val="234957"/>
              </a:buClr>
              <a:buSzPct val="5937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1600" dirty="0">
                <a:latin typeface="Tw Cen MT"/>
                <a:cs typeface="Tw Cen MT"/>
              </a:rPr>
              <a:t>Type</a:t>
            </a:r>
            <a:r>
              <a:rPr sz="1600" spc="-55" dirty="0">
                <a:latin typeface="Tw Cen MT"/>
                <a:cs typeface="Tw Cen MT"/>
              </a:rPr>
              <a:t> </a:t>
            </a:r>
            <a:r>
              <a:rPr sz="1600" dirty="0">
                <a:latin typeface="Tw Cen MT"/>
                <a:cs typeface="Tw Cen MT"/>
              </a:rPr>
              <a:t>of</a:t>
            </a:r>
            <a:r>
              <a:rPr sz="1600" spc="-15" dirty="0">
                <a:latin typeface="Tw Cen MT"/>
                <a:cs typeface="Tw Cen MT"/>
              </a:rPr>
              <a:t> </a:t>
            </a:r>
            <a:r>
              <a:rPr sz="1600" spc="-10" dirty="0">
                <a:latin typeface="Tw Cen MT"/>
                <a:cs typeface="Tw Cen MT"/>
              </a:rPr>
              <a:t>Network</a:t>
            </a:r>
            <a:endParaRPr sz="1600">
              <a:latin typeface="Tw Cen MT"/>
              <a:cs typeface="Tw Cen MT"/>
            </a:endParaRPr>
          </a:p>
          <a:p>
            <a:pPr marL="332105" indent="-320040">
              <a:lnSpc>
                <a:spcPct val="100000"/>
              </a:lnSpc>
              <a:spcBef>
                <a:spcPts val="325"/>
              </a:spcBef>
              <a:buClr>
                <a:srgbClr val="234957"/>
              </a:buClr>
              <a:buSzPct val="5937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1600" dirty="0">
                <a:latin typeface="Tw Cen MT"/>
                <a:cs typeface="Tw Cen MT"/>
              </a:rPr>
              <a:t>Network</a:t>
            </a:r>
            <a:r>
              <a:rPr sz="1600" spc="-75" dirty="0">
                <a:latin typeface="Tw Cen MT"/>
                <a:cs typeface="Tw Cen MT"/>
              </a:rPr>
              <a:t> </a:t>
            </a:r>
            <a:r>
              <a:rPr sz="1600" spc="-10" dirty="0">
                <a:latin typeface="Tw Cen MT"/>
                <a:cs typeface="Tw Cen MT"/>
              </a:rPr>
              <a:t>Topologies</a:t>
            </a:r>
            <a:endParaRPr sz="1600">
              <a:latin typeface="Tw Cen MT"/>
              <a:cs typeface="Tw Cen MT"/>
            </a:endParaRPr>
          </a:p>
          <a:p>
            <a:pPr marL="332105" indent="-320040">
              <a:lnSpc>
                <a:spcPct val="100000"/>
              </a:lnSpc>
              <a:spcBef>
                <a:spcPts val="310"/>
              </a:spcBef>
              <a:buClr>
                <a:srgbClr val="234957"/>
              </a:buClr>
              <a:buSzPct val="5937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1600" dirty="0">
                <a:latin typeface="Tw Cen MT"/>
                <a:cs typeface="Tw Cen MT"/>
              </a:rPr>
              <a:t>Bus</a:t>
            </a:r>
            <a:r>
              <a:rPr sz="1600" spc="-45" dirty="0">
                <a:latin typeface="Tw Cen MT"/>
                <a:cs typeface="Tw Cen MT"/>
              </a:rPr>
              <a:t> </a:t>
            </a:r>
            <a:r>
              <a:rPr sz="1600" spc="-10" dirty="0">
                <a:latin typeface="Tw Cen MT"/>
                <a:cs typeface="Tw Cen MT"/>
              </a:rPr>
              <a:t>Topology</a:t>
            </a:r>
            <a:endParaRPr sz="1600">
              <a:latin typeface="Tw Cen MT"/>
              <a:cs typeface="Tw Cen MT"/>
            </a:endParaRPr>
          </a:p>
          <a:p>
            <a:pPr marL="332105" indent="-320040">
              <a:lnSpc>
                <a:spcPct val="100000"/>
              </a:lnSpc>
              <a:spcBef>
                <a:spcPts val="310"/>
              </a:spcBef>
              <a:buClr>
                <a:srgbClr val="234957"/>
              </a:buClr>
              <a:buSzPct val="5937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1600" dirty="0">
                <a:latin typeface="Tw Cen MT"/>
                <a:cs typeface="Tw Cen MT"/>
              </a:rPr>
              <a:t>Ring</a:t>
            </a:r>
            <a:r>
              <a:rPr sz="1600" spc="-30" dirty="0">
                <a:latin typeface="Tw Cen MT"/>
                <a:cs typeface="Tw Cen MT"/>
              </a:rPr>
              <a:t> </a:t>
            </a:r>
            <a:r>
              <a:rPr sz="1600" spc="-10" dirty="0">
                <a:latin typeface="Tw Cen MT"/>
                <a:cs typeface="Tw Cen MT"/>
              </a:rPr>
              <a:t>Topology</a:t>
            </a:r>
            <a:endParaRPr sz="1600">
              <a:latin typeface="Tw Cen MT"/>
              <a:cs typeface="Tw Cen MT"/>
            </a:endParaRPr>
          </a:p>
          <a:p>
            <a:pPr marL="332105" indent="-320040">
              <a:lnSpc>
                <a:spcPct val="100000"/>
              </a:lnSpc>
              <a:spcBef>
                <a:spcPts val="325"/>
              </a:spcBef>
              <a:buClr>
                <a:srgbClr val="234957"/>
              </a:buClr>
              <a:buSzPct val="5937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1600" dirty="0">
                <a:latin typeface="Tw Cen MT"/>
                <a:cs typeface="Tw Cen MT"/>
              </a:rPr>
              <a:t>Star</a:t>
            </a:r>
            <a:r>
              <a:rPr sz="1600" spc="-40" dirty="0">
                <a:latin typeface="Tw Cen MT"/>
                <a:cs typeface="Tw Cen MT"/>
              </a:rPr>
              <a:t> </a:t>
            </a:r>
            <a:r>
              <a:rPr sz="1600" spc="-10" dirty="0">
                <a:latin typeface="Tw Cen MT"/>
                <a:cs typeface="Tw Cen MT"/>
              </a:rPr>
              <a:t>Topology</a:t>
            </a:r>
            <a:endParaRPr sz="1600">
              <a:latin typeface="Tw Cen MT"/>
              <a:cs typeface="Tw Cen MT"/>
            </a:endParaRPr>
          </a:p>
          <a:p>
            <a:pPr marL="332105" indent="-320040">
              <a:lnSpc>
                <a:spcPct val="100000"/>
              </a:lnSpc>
              <a:spcBef>
                <a:spcPts val="315"/>
              </a:spcBef>
              <a:buClr>
                <a:srgbClr val="234957"/>
              </a:buClr>
              <a:buSzPct val="5937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1600" dirty="0">
                <a:latin typeface="Tw Cen MT"/>
                <a:cs typeface="Tw Cen MT"/>
              </a:rPr>
              <a:t>Mesh</a:t>
            </a:r>
            <a:r>
              <a:rPr sz="1600" spc="-40" dirty="0">
                <a:latin typeface="Tw Cen MT"/>
                <a:cs typeface="Tw Cen MT"/>
              </a:rPr>
              <a:t> </a:t>
            </a:r>
            <a:r>
              <a:rPr sz="1600" spc="-10" dirty="0">
                <a:latin typeface="Tw Cen MT"/>
                <a:cs typeface="Tw Cen MT"/>
              </a:rPr>
              <a:t>Topology</a:t>
            </a:r>
            <a:endParaRPr sz="1600">
              <a:latin typeface="Tw Cen MT"/>
              <a:cs typeface="Tw Cen MT"/>
            </a:endParaRPr>
          </a:p>
          <a:p>
            <a:pPr marL="332105" indent="-320040">
              <a:lnSpc>
                <a:spcPct val="100000"/>
              </a:lnSpc>
              <a:spcBef>
                <a:spcPts val="310"/>
              </a:spcBef>
              <a:buClr>
                <a:srgbClr val="234957"/>
              </a:buClr>
              <a:buSzPct val="5937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1600" dirty="0">
                <a:latin typeface="Tw Cen MT"/>
                <a:cs typeface="Tw Cen MT"/>
              </a:rPr>
              <a:t>Modes</a:t>
            </a:r>
            <a:r>
              <a:rPr sz="1600" spc="-45" dirty="0">
                <a:latin typeface="Tw Cen MT"/>
                <a:cs typeface="Tw Cen MT"/>
              </a:rPr>
              <a:t> </a:t>
            </a:r>
            <a:r>
              <a:rPr sz="1600" dirty="0">
                <a:latin typeface="Tw Cen MT"/>
                <a:cs typeface="Tw Cen MT"/>
              </a:rPr>
              <a:t>of</a:t>
            </a:r>
            <a:r>
              <a:rPr sz="1600" spc="5" dirty="0">
                <a:latin typeface="Tw Cen MT"/>
                <a:cs typeface="Tw Cen MT"/>
              </a:rPr>
              <a:t> </a:t>
            </a:r>
            <a:r>
              <a:rPr sz="1600" dirty="0">
                <a:latin typeface="Tw Cen MT"/>
                <a:cs typeface="Tw Cen MT"/>
              </a:rPr>
              <a:t>connected</a:t>
            </a:r>
            <a:r>
              <a:rPr sz="1600" spc="-40" dirty="0">
                <a:latin typeface="Tw Cen MT"/>
                <a:cs typeface="Tw Cen MT"/>
              </a:rPr>
              <a:t> </a:t>
            </a:r>
            <a:r>
              <a:rPr sz="1600" spc="-10" dirty="0">
                <a:latin typeface="Tw Cen MT"/>
                <a:cs typeface="Tw Cen MT"/>
              </a:rPr>
              <a:t>Internet</a:t>
            </a:r>
            <a:endParaRPr sz="1600">
              <a:latin typeface="Tw Cen MT"/>
              <a:cs typeface="Tw Cen MT"/>
            </a:endParaRPr>
          </a:p>
          <a:p>
            <a:pPr marL="332105" indent="-320040">
              <a:lnSpc>
                <a:spcPct val="100000"/>
              </a:lnSpc>
              <a:spcBef>
                <a:spcPts val="325"/>
              </a:spcBef>
              <a:buClr>
                <a:srgbClr val="234957"/>
              </a:buClr>
              <a:buSzPct val="5937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1600" dirty="0">
                <a:latin typeface="Tw Cen MT"/>
                <a:cs typeface="Tw Cen MT"/>
              </a:rPr>
              <a:t>Difference</a:t>
            </a:r>
            <a:r>
              <a:rPr sz="1600" spc="-40" dirty="0">
                <a:latin typeface="Tw Cen MT"/>
                <a:cs typeface="Tw Cen MT"/>
              </a:rPr>
              <a:t> </a:t>
            </a:r>
            <a:r>
              <a:rPr sz="1600" dirty="0">
                <a:latin typeface="Tw Cen MT"/>
                <a:cs typeface="Tw Cen MT"/>
              </a:rPr>
              <a:t>between</a:t>
            </a:r>
            <a:r>
              <a:rPr sz="1600" spc="-70" dirty="0">
                <a:latin typeface="Tw Cen MT"/>
                <a:cs typeface="Tw Cen MT"/>
              </a:rPr>
              <a:t> </a:t>
            </a:r>
            <a:r>
              <a:rPr sz="1600" spc="-10" dirty="0">
                <a:latin typeface="Tw Cen MT"/>
                <a:cs typeface="Tw Cen MT"/>
              </a:rPr>
              <a:t>MAC</a:t>
            </a:r>
            <a:r>
              <a:rPr sz="1600" spc="-70" dirty="0">
                <a:latin typeface="Tw Cen MT"/>
                <a:cs typeface="Tw Cen MT"/>
              </a:rPr>
              <a:t> </a:t>
            </a:r>
            <a:r>
              <a:rPr sz="1600" dirty="0">
                <a:latin typeface="Tw Cen MT"/>
                <a:cs typeface="Tw Cen MT"/>
              </a:rPr>
              <a:t>address</a:t>
            </a:r>
            <a:r>
              <a:rPr sz="1600" spc="-20" dirty="0">
                <a:latin typeface="Tw Cen MT"/>
                <a:cs typeface="Tw Cen MT"/>
              </a:rPr>
              <a:t> </a:t>
            </a:r>
            <a:r>
              <a:rPr sz="1600" dirty="0">
                <a:latin typeface="Tw Cen MT"/>
                <a:cs typeface="Tw Cen MT"/>
              </a:rPr>
              <a:t>and</a:t>
            </a:r>
            <a:r>
              <a:rPr sz="1600" spc="-45" dirty="0">
                <a:latin typeface="Tw Cen MT"/>
                <a:cs typeface="Tw Cen MT"/>
              </a:rPr>
              <a:t> </a:t>
            </a:r>
            <a:r>
              <a:rPr sz="1600" dirty="0">
                <a:latin typeface="Tw Cen MT"/>
                <a:cs typeface="Tw Cen MT"/>
              </a:rPr>
              <a:t>IP</a:t>
            </a:r>
            <a:r>
              <a:rPr sz="1600" spc="-50" dirty="0">
                <a:latin typeface="Tw Cen MT"/>
                <a:cs typeface="Tw Cen MT"/>
              </a:rPr>
              <a:t> </a:t>
            </a:r>
            <a:r>
              <a:rPr sz="1600" spc="-10" dirty="0">
                <a:latin typeface="Tw Cen MT"/>
                <a:cs typeface="Tw Cen MT"/>
              </a:rPr>
              <a:t>address</a:t>
            </a:r>
            <a:endParaRPr sz="1600">
              <a:latin typeface="Tw Cen MT"/>
              <a:cs typeface="Tw Cen MT"/>
            </a:endParaRPr>
          </a:p>
          <a:p>
            <a:pPr marL="332105" indent="-320040">
              <a:lnSpc>
                <a:spcPct val="100000"/>
              </a:lnSpc>
              <a:spcBef>
                <a:spcPts val="310"/>
              </a:spcBef>
              <a:buClr>
                <a:srgbClr val="234957"/>
              </a:buClr>
              <a:buSzPct val="5937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1600" dirty="0">
                <a:latin typeface="Tw Cen MT"/>
                <a:cs typeface="Tw Cen MT"/>
              </a:rPr>
              <a:t>What</a:t>
            </a:r>
            <a:r>
              <a:rPr sz="1600" spc="-50" dirty="0">
                <a:latin typeface="Tw Cen MT"/>
                <a:cs typeface="Tw Cen MT"/>
              </a:rPr>
              <a:t> </a:t>
            </a:r>
            <a:r>
              <a:rPr sz="1600" dirty="0">
                <a:latin typeface="Tw Cen MT"/>
                <a:cs typeface="Tw Cen MT"/>
              </a:rPr>
              <a:t>is</a:t>
            </a:r>
            <a:r>
              <a:rPr sz="1600" spc="-50" dirty="0">
                <a:latin typeface="Tw Cen MT"/>
                <a:cs typeface="Tw Cen MT"/>
              </a:rPr>
              <a:t> </a:t>
            </a:r>
            <a:r>
              <a:rPr sz="1600" dirty="0">
                <a:latin typeface="Tw Cen MT"/>
                <a:cs typeface="Tw Cen MT"/>
              </a:rPr>
              <a:t>web</a:t>
            </a:r>
            <a:r>
              <a:rPr sz="1600" spc="-60" dirty="0">
                <a:latin typeface="Tw Cen MT"/>
                <a:cs typeface="Tw Cen MT"/>
              </a:rPr>
              <a:t> </a:t>
            </a:r>
            <a:r>
              <a:rPr sz="1600" spc="-10" dirty="0">
                <a:latin typeface="Tw Cen MT"/>
                <a:cs typeface="Tw Cen MT"/>
              </a:rPr>
              <a:t>browsers</a:t>
            </a:r>
            <a:endParaRPr sz="1600">
              <a:latin typeface="Tw Cen MT"/>
              <a:cs typeface="Tw Cen MT"/>
            </a:endParaRPr>
          </a:p>
          <a:p>
            <a:pPr marL="332105" indent="-320040">
              <a:lnSpc>
                <a:spcPct val="100000"/>
              </a:lnSpc>
              <a:spcBef>
                <a:spcPts val="315"/>
              </a:spcBef>
              <a:buClr>
                <a:srgbClr val="234957"/>
              </a:buClr>
              <a:buSzPct val="5937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1600" spc="-10" dirty="0">
                <a:latin typeface="Tw Cen MT"/>
                <a:cs typeface="Tw Cen MT"/>
              </a:rPr>
              <a:t>Popular</a:t>
            </a:r>
            <a:r>
              <a:rPr sz="1600" spc="-80" dirty="0">
                <a:latin typeface="Tw Cen MT"/>
                <a:cs typeface="Tw Cen MT"/>
              </a:rPr>
              <a:t> </a:t>
            </a:r>
            <a:r>
              <a:rPr sz="1600" dirty="0">
                <a:latin typeface="Tw Cen MT"/>
                <a:cs typeface="Tw Cen MT"/>
              </a:rPr>
              <a:t>web</a:t>
            </a:r>
            <a:r>
              <a:rPr sz="1600" spc="-70" dirty="0">
                <a:latin typeface="Tw Cen MT"/>
                <a:cs typeface="Tw Cen MT"/>
              </a:rPr>
              <a:t> </a:t>
            </a:r>
            <a:r>
              <a:rPr sz="1600" spc="-10" dirty="0">
                <a:latin typeface="Tw Cen MT"/>
                <a:cs typeface="Tw Cen MT"/>
              </a:rPr>
              <a:t>browsers</a:t>
            </a:r>
            <a:endParaRPr sz="1600">
              <a:latin typeface="Tw Cen MT"/>
              <a:cs typeface="Tw Cen MT"/>
            </a:endParaRPr>
          </a:p>
          <a:p>
            <a:pPr marL="332105" indent="-320040">
              <a:lnSpc>
                <a:spcPct val="100000"/>
              </a:lnSpc>
              <a:spcBef>
                <a:spcPts val="320"/>
              </a:spcBef>
              <a:buClr>
                <a:srgbClr val="234957"/>
              </a:buClr>
              <a:buSzPct val="59375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1600" dirty="0">
                <a:latin typeface="Tw Cen MT"/>
                <a:cs typeface="Tw Cen MT"/>
              </a:rPr>
              <a:t>Useful</a:t>
            </a:r>
            <a:r>
              <a:rPr sz="1600" spc="-55" dirty="0">
                <a:latin typeface="Tw Cen MT"/>
                <a:cs typeface="Tw Cen MT"/>
              </a:rPr>
              <a:t> </a:t>
            </a:r>
            <a:r>
              <a:rPr sz="1600" spc="-20" dirty="0">
                <a:latin typeface="Tw Cen MT"/>
                <a:cs typeface="Tw Cen MT"/>
              </a:rPr>
              <a:t>Links</a:t>
            </a:r>
            <a:endParaRPr sz="16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18" y="801136"/>
            <a:ext cx="31800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Ring</a:t>
            </a:r>
            <a:r>
              <a:rPr sz="4400" spc="-30" dirty="0"/>
              <a:t> </a:t>
            </a:r>
            <a:r>
              <a:rPr sz="4400" spc="-55" dirty="0"/>
              <a:t>Topology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67055" marR="5080" indent="-320675">
              <a:lnSpc>
                <a:spcPts val="3020"/>
              </a:lnSpc>
              <a:spcBef>
                <a:spcPts val="480"/>
              </a:spcBef>
              <a:buClr>
                <a:srgbClr val="234957"/>
              </a:buClr>
              <a:buSzPct val="58928"/>
              <a:buFont typeface="Wingdings"/>
              <a:buChar char=""/>
              <a:tabLst>
                <a:tab pos="567690" algn="l"/>
                <a:tab pos="568325" algn="l"/>
              </a:tabLst>
            </a:pPr>
            <a:r>
              <a:rPr dirty="0"/>
              <a:t>The node that</a:t>
            </a:r>
            <a:r>
              <a:rPr spc="-5" dirty="0"/>
              <a:t> </a:t>
            </a:r>
            <a:r>
              <a:rPr dirty="0"/>
              <a:t>receives</a:t>
            </a:r>
            <a:r>
              <a:rPr spc="20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dirty="0"/>
              <a:t>message</a:t>
            </a:r>
            <a:r>
              <a:rPr spc="20" dirty="0"/>
              <a:t> </a:t>
            </a:r>
            <a:r>
              <a:rPr dirty="0"/>
              <a:t>from</a:t>
            </a:r>
            <a:r>
              <a:rPr spc="35" dirty="0"/>
              <a:t> </a:t>
            </a:r>
            <a:r>
              <a:rPr dirty="0"/>
              <a:t>the </a:t>
            </a:r>
            <a:r>
              <a:rPr spc="-10" dirty="0"/>
              <a:t>previous </a:t>
            </a:r>
            <a:r>
              <a:rPr dirty="0"/>
              <a:t>computer</a:t>
            </a:r>
            <a:r>
              <a:rPr spc="-80" dirty="0"/>
              <a:t> </a:t>
            </a:r>
            <a:r>
              <a:rPr dirty="0"/>
              <a:t>will</a:t>
            </a:r>
            <a:r>
              <a:rPr spc="-70" dirty="0"/>
              <a:t> </a:t>
            </a:r>
            <a:r>
              <a:rPr dirty="0"/>
              <a:t>retransmit</a:t>
            </a:r>
            <a:r>
              <a:rPr spc="-75" dirty="0"/>
              <a:t> </a:t>
            </a:r>
            <a:r>
              <a:rPr dirty="0"/>
              <a:t>to</a:t>
            </a:r>
            <a:r>
              <a:rPr spc="-70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next</a:t>
            </a:r>
            <a:r>
              <a:rPr spc="-75" dirty="0"/>
              <a:t> </a:t>
            </a:r>
            <a:r>
              <a:rPr spc="-10" dirty="0"/>
              <a:t>node.</a:t>
            </a:r>
          </a:p>
          <a:p>
            <a:pPr marL="234315">
              <a:lnSpc>
                <a:spcPct val="100000"/>
              </a:lnSpc>
              <a:spcBef>
                <a:spcPts val="5"/>
              </a:spcBef>
              <a:buFont typeface="Wingdings"/>
              <a:buChar char=""/>
            </a:pPr>
            <a:endParaRPr sz="3700"/>
          </a:p>
          <a:p>
            <a:pPr marL="567055" indent="-320675">
              <a:lnSpc>
                <a:spcPct val="100000"/>
              </a:lnSpc>
              <a:buClr>
                <a:srgbClr val="234957"/>
              </a:buClr>
              <a:buSzPct val="60344"/>
              <a:buFont typeface="Wingdings"/>
              <a:buChar char=""/>
              <a:tabLst>
                <a:tab pos="568325" algn="l"/>
              </a:tabLst>
            </a:pPr>
            <a:r>
              <a:rPr sz="2900" b="1" dirty="0">
                <a:latin typeface="Tw Cen MT"/>
                <a:cs typeface="Tw Cen MT"/>
              </a:rPr>
              <a:t>Advantages</a:t>
            </a:r>
            <a:r>
              <a:rPr sz="2900" b="1" spc="-60" dirty="0">
                <a:latin typeface="Tw Cen MT"/>
                <a:cs typeface="Tw Cen MT"/>
              </a:rPr>
              <a:t> </a:t>
            </a:r>
            <a:r>
              <a:rPr sz="2900" b="1" dirty="0">
                <a:latin typeface="Tw Cen MT"/>
                <a:cs typeface="Tw Cen MT"/>
              </a:rPr>
              <a:t>of</a:t>
            </a:r>
            <a:r>
              <a:rPr sz="2900" b="1" spc="195" dirty="0">
                <a:latin typeface="Tw Cen MT"/>
                <a:cs typeface="Tw Cen MT"/>
              </a:rPr>
              <a:t> </a:t>
            </a:r>
            <a:r>
              <a:rPr sz="2900" b="1" dirty="0">
                <a:latin typeface="Tw Cen MT"/>
                <a:cs typeface="Tw Cen MT"/>
              </a:rPr>
              <a:t>Ring</a:t>
            </a:r>
            <a:r>
              <a:rPr sz="2900" b="1" spc="10" dirty="0">
                <a:latin typeface="Tw Cen MT"/>
                <a:cs typeface="Tw Cen MT"/>
              </a:rPr>
              <a:t> </a:t>
            </a:r>
            <a:r>
              <a:rPr sz="2900" b="1" spc="-10" dirty="0">
                <a:latin typeface="Tw Cen MT"/>
                <a:cs typeface="Tw Cen MT"/>
              </a:rPr>
              <a:t>Topology</a:t>
            </a:r>
            <a:endParaRPr sz="2900">
              <a:latin typeface="Tw Cen MT"/>
              <a:cs typeface="Tw Cen MT"/>
            </a:endParaRPr>
          </a:p>
          <a:p>
            <a:pPr marL="533400" marR="563245" indent="-287020">
              <a:lnSpc>
                <a:spcPts val="3130"/>
              </a:lnSpc>
              <a:spcBef>
                <a:spcPts val="745"/>
              </a:spcBef>
              <a:buClr>
                <a:srgbClr val="234957"/>
              </a:buClr>
              <a:buSzPct val="60344"/>
              <a:buFont typeface="Wingdings"/>
              <a:buChar char=""/>
              <a:tabLst>
                <a:tab pos="534670" algn="l"/>
              </a:tabLst>
            </a:pPr>
            <a:r>
              <a:rPr sz="2900" dirty="0"/>
              <a:t>Faulty</a:t>
            </a:r>
            <a:r>
              <a:rPr sz="2900" spc="-50" dirty="0"/>
              <a:t> </a:t>
            </a:r>
            <a:r>
              <a:rPr sz="2900" dirty="0"/>
              <a:t>devices</a:t>
            </a:r>
            <a:r>
              <a:rPr sz="2900" spc="-45" dirty="0"/>
              <a:t> </a:t>
            </a:r>
            <a:r>
              <a:rPr sz="2900" dirty="0"/>
              <a:t>can</a:t>
            </a:r>
            <a:r>
              <a:rPr sz="2900" spc="-35" dirty="0"/>
              <a:t> </a:t>
            </a:r>
            <a:r>
              <a:rPr sz="2900" dirty="0"/>
              <a:t>be</a:t>
            </a:r>
            <a:r>
              <a:rPr sz="2900" spc="-40" dirty="0"/>
              <a:t> </a:t>
            </a:r>
            <a:r>
              <a:rPr sz="2900" dirty="0"/>
              <a:t>removed</a:t>
            </a:r>
            <a:r>
              <a:rPr sz="2900" spc="-45" dirty="0"/>
              <a:t> </a:t>
            </a:r>
            <a:r>
              <a:rPr sz="2900" dirty="0"/>
              <a:t>from</a:t>
            </a:r>
            <a:r>
              <a:rPr sz="2900" spc="-30" dirty="0"/>
              <a:t> </a:t>
            </a:r>
            <a:r>
              <a:rPr sz="2900" dirty="0"/>
              <a:t>the</a:t>
            </a:r>
            <a:r>
              <a:rPr sz="2900" spc="-10" dirty="0"/>
              <a:t> network </a:t>
            </a:r>
            <a:r>
              <a:rPr sz="2900" dirty="0"/>
              <a:t>without</a:t>
            </a:r>
            <a:r>
              <a:rPr sz="2900" spc="-15" dirty="0"/>
              <a:t> </a:t>
            </a:r>
            <a:r>
              <a:rPr sz="2900" dirty="0"/>
              <a:t>bringing</a:t>
            </a:r>
            <a:r>
              <a:rPr sz="2900" spc="-35" dirty="0"/>
              <a:t> </a:t>
            </a:r>
            <a:r>
              <a:rPr sz="2900" dirty="0"/>
              <a:t>the network</a:t>
            </a:r>
            <a:r>
              <a:rPr sz="2900" spc="-25" dirty="0"/>
              <a:t> </a:t>
            </a:r>
            <a:r>
              <a:rPr sz="2900" spc="-10" dirty="0"/>
              <a:t>down.</a:t>
            </a:r>
            <a:endParaRPr sz="2900"/>
          </a:p>
          <a:p>
            <a:pPr marL="533400" marR="57785" indent="-287020">
              <a:lnSpc>
                <a:spcPts val="3130"/>
              </a:lnSpc>
              <a:spcBef>
                <a:spcPts val="710"/>
              </a:spcBef>
              <a:buClr>
                <a:srgbClr val="234957"/>
              </a:buClr>
              <a:buSzPct val="60344"/>
              <a:buFont typeface="Wingdings"/>
              <a:buChar char=""/>
              <a:tabLst>
                <a:tab pos="534670" algn="l"/>
              </a:tabLst>
            </a:pPr>
            <a:r>
              <a:rPr sz="2900" dirty="0"/>
              <a:t>Twisted</a:t>
            </a:r>
            <a:r>
              <a:rPr sz="2900" spc="-75" dirty="0"/>
              <a:t> </a:t>
            </a:r>
            <a:r>
              <a:rPr sz="2900" dirty="0"/>
              <a:t>pair</a:t>
            </a:r>
            <a:r>
              <a:rPr sz="2900" spc="-55" dirty="0"/>
              <a:t> </a:t>
            </a:r>
            <a:r>
              <a:rPr sz="2900" dirty="0"/>
              <a:t>cabling</a:t>
            </a:r>
            <a:r>
              <a:rPr sz="2900" spc="-75" dirty="0"/>
              <a:t> </a:t>
            </a:r>
            <a:r>
              <a:rPr sz="2900" dirty="0"/>
              <a:t>is</a:t>
            </a:r>
            <a:r>
              <a:rPr sz="2900" spc="-75" dirty="0"/>
              <a:t> </a:t>
            </a:r>
            <a:r>
              <a:rPr sz="2900" dirty="0"/>
              <a:t>inexpensive</a:t>
            </a:r>
            <a:r>
              <a:rPr sz="2900" spc="-70" dirty="0"/>
              <a:t> </a:t>
            </a:r>
            <a:r>
              <a:rPr sz="2900" dirty="0"/>
              <a:t>and</a:t>
            </a:r>
            <a:r>
              <a:rPr sz="2900" spc="-70" dirty="0"/>
              <a:t> </a:t>
            </a:r>
            <a:r>
              <a:rPr sz="2900" spc="-10" dirty="0"/>
              <a:t>easily </a:t>
            </a:r>
            <a:r>
              <a:rPr sz="2900" dirty="0"/>
              <a:t>available.</a:t>
            </a:r>
            <a:r>
              <a:rPr sz="2900" spc="-100" dirty="0"/>
              <a:t> </a:t>
            </a:r>
            <a:r>
              <a:rPr sz="2900" dirty="0"/>
              <a:t>Therefore,</a:t>
            </a:r>
            <a:r>
              <a:rPr sz="2900" spc="-55" dirty="0"/>
              <a:t> </a:t>
            </a:r>
            <a:r>
              <a:rPr sz="2900" dirty="0"/>
              <a:t>the</a:t>
            </a:r>
            <a:r>
              <a:rPr sz="2900" spc="-65" dirty="0"/>
              <a:t> </a:t>
            </a:r>
            <a:r>
              <a:rPr sz="2900" dirty="0"/>
              <a:t>installation</a:t>
            </a:r>
            <a:r>
              <a:rPr sz="2900" spc="-60" dirty="0"/>
              <a:t> </a:t>
            </a:r>
            <a:r>
              <a:rPr sz="2900" dirty="0"/>
              <a:t>cost</a:t>
            </a:r>
            <a:r>
              <a:rPr sz="2900" spc="-60" dirty="0"/>
              <a:t> </a:t>
            </a:r>
            <a:r>
              <a:rPr sz="2900" dirty="0"/>
              <a:t>is</a:t>
            </a:r>
            <a:r>
              <a:rPr sz="2900" spc="-70" dirty="0"/>
              <a:t> </a:t>
            </a:r>
            <a:r>
              <a:rPr sz="2900" dirty="0"/>
              <a:t>very</a:t>
            </a:r>
            <a:r>
              <a:rPr sz="2900" spc="-60" dirty="0"/>
              <a:t> </a:t>
            </a:r>
            <a:r>
              <a:rPr sz="2900" spc="-35" dirty="0"/>
              <a:t>low.</a:t>
            </a:r>
            <a:endParaRPr sz="2900"/>
          </a:p>
          <a:p>
            <a:pPr marL="533400" marR="57150" indent="-287020">
              <a:lnSpc>
                <a:spcPts val="3130"/>
              </a:lnSpc>
              <a:spcBef>
                <a:spcPts val="700"/>
              </a:spcBef>
              <a:buClr>
                <a:srgbClr val="234957"/>
              </a:buClr>
              <a:buSzPct val="60344"/>
              <a:buFont typeface="Wingdings"/>
              <a:buChar char=""/>
              <a:tabLst>
                <a:tab pos="534670" algn="l"/>
              </a:tabLst>
            </a:pPr>
            <a:r>
              <a:rPr sz="2900" dirty="0"/>
              <a:t>It</a:t>
            </a:r>
            <a:r>
              <a:rPr sz="2900" spc="-35" dirty="0"/>
              <a:t> </a:t>
            </a:r>
            <a:r>
              <a:rPr sz="2900" dirty="0"/>
              <a:t>is</a:t>
            </a:r>
            <a:r>
              <a:rPr sz="2900" spc="-5" dirty="0"/>
              <a:t> </a:t>
            </a:r>
            <a:r>
              <a:rPr sz="2900" dirty="0"/>
              <a:t>a</a:t>
            </a:r>
            <a:r>
              <a:rPr sz="2900" spc="-25" dirty="0"/>
              <a:t> </a:t>
            </a:r>
            <a:r>
              <a:rPr sz="2900" dirty="0"/>
              <a:t>more</a:t>
            </a:r>
            <a:r>
              <a:rPr sz="2900" spc="5" dirty="0"/>
              <a:t> </a:t>
            </a:r>
            <a:r>
              <a:rPr sz="2900" dirty="0"/>
              <a:t>reliable</a:t>
            </a:r>
            <a:r>
              <a:rPr sz="2900" spc="-45" dirty="0"/>
              <a:t> </a:t>
            </a:r>
            <a:r>
              <a:rPr sz="2900" dirty="0"/>
              <a:t>network</a:t>
            </a:r>
            <a:r>
              <a:rPr sz="2900" spc="10" dirty="0"/>
              <a:t> </a:t>
            </a:r>
            <a:r>
              <a:rPr sz="2900" dirty="0"/>
              <a:t>because</a:t>
            </a:r>
            <a:r>
              <a:rPr sz="2900" spc="-45" dirty="0"/>
              <a:t> </a:t>
            </a:r>
            <a:r>
              <a:rPr sz="2900" spc="-25" dirty="0"/>
              <a:t>the </a:t>
            </a:r>
            <a:r>
              <a:rPr sz="2900" dirty="0"/>
              <a:t>communication</a:t>
            </a:r>
            <a:r>
              <a:rPr sz="2900" spc="-25" dirty="0"/>
              <a:t> </a:t>
            </a:r>
            <a:r>
              <a:rPr sz="2900" dirty="0"/>
              <a:t>system</a:t>
            </a:r>
            <a:r>
              <a:rPr sz="2900" spc="-35" dirty="0"/>
              <a:t> </a:t>
            </a:r>
            <a:r>
              <a:rPr sz="2900" dirty="0"/>
              <a:t>is</a:t>
            </a:r>
            <a:r>
              <a:rPr sz="2900" spc="5" dirty="0"/>
              <a:t> </a:t>
            </a:r>
            <a:r>
              <a:rPr sz="2900" dirty="0"/>
              <a:t>not</a:t>
            </a:r>
            <a:r>
              <a:rPr sz="2900" spc="10" dirty="0"/>
              <a:t> </a:t>
            </a:r>
            <a:r>
              <a:rPr sz="2900" dirty="0"/>
              <a:t>dependent</a:t>
            </a:r>
            <a:r>
              <a:rPr sz="2900" spc="-15" dirty="0"/>
              <a:t> </a:t>
            </a:r>
            <a:r>
              <a:rPr sz="2900" dirty="0"/>
              <a:t>on</a:t>
            </a:r>
            <a:r>
              <a:rPr sz="2900" spc="20" dirty="0"/>
              <a:t> </a:t>
            </a:r>
            <a:r>
              <a:rPr sz="2900" dirty="0"/>
              <a:t>the</a:t>
            </a:r>
            <a:r>
              <a:rPr sz="2900" spc="-15" dirty="0"/>
              <a:t> </a:t>
            </a:r>
            <a:r>
              <a:rPr sz="2900" spc="-10" dirty="0"/>
              <a:t>single </a:t>
            </a:r>
            <a:r>
              <a:rPr sz="2900" dirty="0"/>
              <a:t>host</a:t>
            </a:r>
            <a:r>
              <a:rPr sz="2900" spc="-25" dirty="0"/>
              <a:t> </a:t>
            </a:r>
            <a:r>
              <a:rPr sz="2900" spc="-10" dirty="0"/>
              <a:t>computer.</a:t>
            </a:r>
            <a:endParaRPr sz="29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18" y="801136"/>
            <a:ext cx="31800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Ring</a:t>
            </a:r>
            <a:r>
              <a:rPr sz="4400" spc="-30" dirty="0"/>
              <a:t> </a:t>
            </a:r>
            <a:r>
              <a:rPr sz="4400" spc="-55" dirty="0"/>
              <a:t>Topology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48577" y="2015750"/>
            <a:ext cx="7995920" cy="490728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675" algn="just">
              <a:lnSpc>
                <a:spcPct val="100000"/>
              </a:lnSpc>
              <a:spcBef>
                <a:spcPts val="795"/>
              </a:spcBef>
              <a:buClr>
                <a:srgbClr val="234957"/>
              </a:buClr>
              <a:buSzPct val="59090"/>
              <a:buFont typeface="Wingdings"/>
              <a:buChar char=""/>
              <a:tabLst>
                <a:tab pos="333375" algn="l"/>
              </a:tabLst>
            </a:pPr>
            <a:r>
              <a:rPr sz="3300" b="1" dirty="0">
                <a:latin typeface="Tw Cen MT"/>
                <a:cs typeface="Tw Cen MT"/>
              </a:rPr>
              <a:t>Disadvantages</a:t>
            </a:r>
            <a:r>
              <a:rPr sz="3300" b="1" spc="-5" dirty="0">
                <a:latin typeface="Tw Cen MT"/>
                <a:cs typeface="Tw Cen MT"/>
              </a:rPr>
              <a:t> </a:t>
            </a:r>
            <a:r>
              <a:rPr sz="3300" b="1" dirty="0">
                <a:latin typeface="Tw Cen MT"/>
                <a:cs typeface="Tw Cen MT"/>
              </a:rPr>
              <a:t>of</a:t>
            </a:r>
            <a:r>
              <a:rPr sz="3300" b="1" spc="185" dirty="0">
                <a:latin typeface="Tw Cen MT"/>
                <a:cs typeface="Tw Cen MT"/>
              </a:rPr>
              <a:t> </a:t>
            </a:r>
            <a:r>
              <a:rPr sz="3300" b="1" dirty="0">
                <a:latin typeface="Tw Cen MT"/>
                <a:cs typeface="Tw Cen MT"/>
              </a:rPr>
              <a:t>Ring</a:t>
            </a:r>
            <a:r>
              <a:rPr sz="3300" b="1" spc="5" dirty="0">
                <a:latin typeface="Tw Cen MT"/>
                <a:cs typeface="Tw Cen MT"/>
              </a:rPr>
              <a:t> </a:t>
            </a:r>
            <a:r>
              <a:rPr sz="3300" b="1" spc="-10" dirty="0">
                <a:latin typeface="Tw Cen MT"/>
                <a:cs typeface="Tw Cen MT"/>
              </a:rPr>
              <a:t>Topology</a:t>
            </a:r>
            <a:endParaRPr sz="3300">
              <a:latin typeface="Tw Cen MT"/>
              <a:cs typeface="Tw Cen MT"/>
            </a:endParaRPr>
          </a:p>
          <a:p>
            <a:pPr marL="332740" marR="5715" indent="-320675" algn="just">
              <a:lnSpc>
                <a:spcPct val="100000"/>
              </a:lnSpc>
              <a:spcBef>
                <a:spcPts val="695"/>
              </a:spcBef>
              <a:buClr>
                <a:srgbClr val="234957"/>
              </a:buClr>
              <a:buSzPct val="59090"/>
              <a:buFont typeface="Wingdings"/>
              <a:buChar char=""/>
              <a:tabLst>
                <a:tab pos="333375" algn="l"/>
              </a:tabLst>
            </a:pPr>
            <a:r>
              <a:rPr sz="3300" dirty="0">
                <a:latin typeface="Tw Cen MT"/>
                <a:cs typeface="Tw Cen MT"/>
              </a:rPr>
              <a:t>Faulty</a:t>
            </a:r>
            <a:r>
              <a:rPr sz="3300" spc="165" dirty="0">
                <a:latin typeface="Tw Cen MT"/>
                <a:cs typeface="Tw Cen MT"/>
              </a:rPr>
              <a:t>  </a:t>
            </a:r>
            <a:r>
              <a:rPr sz="3300" dirty="0">
                <a:latin typeface="Tw Cen MT"/>
                <a:cs typeface="Tw Cen MT"/>
              </a:rPr>
              <a:t>devices</a:t>
            </a:r>
            <a:r>
              <a:rPr sz="3300" spc="180" dirty="0">
                <a:latin typeface="Tw Cen MT"/>
                <a:cs typeface="Tw Cen MT"/>
              </a:rPr>
              <a:t>  </a:t>
            </a:r>
            <a:r>
              <a:rPr sz="3300" dirty="0">
                <a:latin typeface="Tw Cen MT"/>
                <a:cs typeface="Tw Cen MT"/>
              </a:rPr>
              <a:t>can</a:t>
            </a:r>
            <a:r>
              <a:rPr sz="3300" spc="165" dirty="0">
                <a:latin typeface="Tw Cen MT"/>
                <a:cs typeface="Tw Cen MT"/>
              </a:rPr>
              <a:t>  </a:t>
            </a:r>
            <a:r>
              <a:rPr sz="3300" dirty="0">
                <a:latin typeface="Tw Cen MT"/>
                <a:cs typeface="Tw Cen MT"/>
              </a:rPr>
              <a:t>be</a:t>
            </a:r>
            <a:r>
              <a:rPr sz="3300" spc="185" dirty="0">
                <a:latin typeface="Tw Cen MT"/>
                <a:cs typeface="Tw Cen MT"/>
              </a:rPr>
              <a:t>  </a:t>
            </a:r>
            <a:r>
              <a:rPr sz="3300" dirty="0">
                <a:latin typeface="Tw Cen MT"/>
                <a:cs typeface="Tw Cen MT"/>
              </a:rPr>
              <a:t>removed</a:t>
            </a:r>
            <a:r>
              <a:rPr sz="3300" spc="165" dirty="0">
                <a:latin typeface="Tw Cen MT"/>
                <a:cs typeface="Tw Cen MT"/>
              </a:rPr>
              <a:t>  </a:t>
            </a:r>
            <a:r>
              <a:rPr sz="3300" dirty="0">
                <a:latin typeface="Tw Cen MT"/>
                <a:cs typeface="Tw Cen MT"/>
              </a:rPr>
              <a:t>from</a:t>
            </a:r>
            <a:r>
              <a:rPr sz="3300" spc="155" dirty="0">
                <a:latin typeface="Tw Cen MT"/>
                <a:cs typeface="Tw Cen MT"/>
              </a:rPr>
              <a:t>  </a:t>
            </a:r>
            <a:r>
              <a:rPr sz="3300" spc="-25" dirty="0">
                <a:latin typeface="Tw Cen MT"/>
                <a:cs typeface="Tw Cen MT"/>
              </a:rPr>
              <a:t>the </a:t>
            </a:r>
            <a:r>
              <a:rPr sz="3300" dirty="0">
                <a:latin typeface="Tw Cen MT"/>
                <a:cs typeface="Tw Cen MT"/>
              </a:rPr>
              <a:t>network</a:t>
            </a:r>
            <a:r>
              <a:rPr sz="3300" spc="-5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without</a:t>
            </a:r>
            <a:r>
              <a:rPr sz="3300" spc="5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bringing</a:t>
            </a:r>
            <a:r>
              <a:rPr sz="3300" spc="25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the network</a:t>
            </a:r>
            <a:r>
              <a:rPr sz="3300" spc="-20" dirty="0">
                <a:latin typeface="Tw Cen MT"/>
                <a:cs typeface="Tw Cen MT"/>
              </a:rPr>
              <a:t> </a:t>
            </a:r>
            <a:r>
              <a:rPr sz="3300" spc="-10" dirty="0">
                <a:latin typeface="Tw Cen MT"/>
                <a:cs typeface="Tw Cen MT"/>
              </a:rPr>
              <a:t>down.</a:t>
            </a:r>
            <a:endParaRPr sz="3300">
              <a:latin typeface="Tw Cen MT"/>
              <a:cs typeface="Tw Cen MT"/>
            </a:endParaRPr>
          </a:p>
          <a:p>
            <a:pPr marL="332740" marR="5080" indent="-320675" algn="just">
              <a:lnSpc>
                <a:spcPct val="100000"/>
              </a:lnSpc>
              <a:spcBef>
                <a:spcPts val="695"/>
              </a:spcBef>
              <a:buClr>
                <a:srgbClr val="234957"/>
              </a:buClr>
              <a:buSzPct val="59090"/>
              <a:buFont typeface="Wingdings"/>
              <a:buChar char=""/>
              <a:tabLst>
                <a:tab pos="333375" algn="l"/>
              </a:tabLst>
            </a:pPr>
            <a:r>
              <a:rPr sz="3300" dirty="0">
                <a:latin typeface="Tw Cen MT"/>
                <a:cs typeface="Tw Cen MT"/>
              </a:rPr>
              <a:t>Twisted</a:t>
            </a:r>
            <a:r>
              <a:rPr sz="3300" spc="-20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pair</a:t>
            </a:r>
            <a:r>
              <a:rPr sz="3300" spc="-10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cabling</a:t>
            </a:r>
            <a:r>
              <a:rPr sz="3300" spc="-30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is</a:t>
            </a:r>
            <a:r>
              <a:rPr sz="3300" spc="-30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inexpensive</a:t>
            </a:r>
            <a:r>
              <a:rPr sz="3300" spc="-5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and</a:t>
            </a:r>
            <a:r>
              <a:rPr sz="3300" spc="-25" dirty="0">
                <a:latin typeface="Tw Cen MT"/>
                <a:cs typeface="Tw Cen MT"/>
              </a:rPr>
              <a:t> </a:t>
            </a:r>
            <a:r>
              <a:rPr sz="3300" spc="-10" dirty="0">
                <a:latin typeface="Tw Cen MT"/>
                <a:cs typeface="Tw Cen MT"/>
              </a:rPr>
              <a:t>easily </a:t>
            </a:r>
            <a:r>
              <a:rPr sz="3300" dirty="0">
                <a:latin typeface="Tw Cen MT"/>
                <a:cs typeface="Tw Cen MT"/>
              </a:rPr>
              <a:t>available.</a:t>
            </a:r>
            <a:r>
              <a:rPr sz="3300" spc="815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Therefore,</a:t>
            </a:r>
            <a:r>
              <a:rPr sz="3300" spc="815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the</a:t>
            </a:r>
            <a:r>
              <a:rPr sz="3300" spc="819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installation</a:t>
            </a:r>
            <a:r>
              <a:rPr sz="3300" spc="819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cost</a:t>
            </a:r>
            <a:r>
              <a:rPr sz="3300" spc="844" dirty="0">
                <a:latin typeface="Tw Cen MT"/>
                <a:cs typeface="Tw Cen MT"/>
              </a:rPr>
              <a:t> </a:t>
            </a:r>
            <a:r>
              <a:rPr sz="3300" spc="-25" dirty="0">
                <a:latin typeface="Tw Cen MT"/>
                <a:cs typeface="Tw Cen MT"/>
              </a:rPr>
              <a:t>is </a:t>
            </a:r>
            <a:r>
              <a:rPr sz="3300" dirty="0">
                <a:latin typeface="Tw Cen MT"/>
                <a:cs typeface="Tw Cen MT"/>
              </a:rPr>
              <a:t>very</a:t>
            </a:r>
            <a:r>
              <a:rPr sz="3300" spc="-70" dirty="0">
                <a:latin typeface="Tw Cen MT"/>
                <a:cs typeface="Tw Cen MT"/>
              </a:rPr>
              <a:t> </a:t>
            </a:r>
            <a:r>
              <a:rPr sz="3300" spc="-20" dirty="0">
                <a:latin typeface="Tw Cen MT"/>
                <a:cs typeface="Tw Cen MT"/>
              </a:rPr>
              <a:t>low.</a:t>
            </a:r>
            <a:endParaRPr sz="3300">
              <a:latin typeface="Tw Cen MT"/>
              <a:cs typeface="Tw Cen MT"/>
            </a:endParaRPr>
          </a:p>
          <a:p>
            <a:pPr marL="332740" marR="5715" indent="-320675" algn="just">
              <a:lnSpc>
                <a:spcPct val="100000"/>
              </a:lnSpc>
              <a:spcBef>
                <a:spcPts val="710"/>
              </a:spcBef>
              <a:buClr>
                <a:srgbClr val="234957"/>
              </a:buClr>
              <a:buSzPct val="59090"/>
              <a:buFont typeface="Wingdings"/>
              <a:buChar char=""/>
              <a:tabLst>
                <a:tab pos="333375" algn="l"/>
              </a:tabLst>
            </a:pPr>
            <a:r>
              <a:rPr sz="3300" dirty="0">
                <a:latin typeface="Tw Cen MT"/>
                <a:cs typeface="Tw Cen MT"/>
              </a:rPr>
              <a:t>It</a:t>
            </a:r>
            <a:r>
              <a:rPr sz="3300" spc="10" dirty="0">
                <a:latin typeface="Tw Cen MT"/>
                <a:cs typeface="Tw Cen MT"/>
              </a:rPr>
              <a:t>  </a:t>
            </a:r>
            <a:r>
              <a:rPr sz="3300" dirty="0">
                <a:latin typeface="Tw Cen MT"/>
                <a:cs typeface="Tw Cen MT"/>
              </a:rPr>
              <a:t>is</a:t>
            </a:r>
            <a:r>
              <a:rPr sz="3300" spc="5" dirty="0">
                <a:latin typeface="Tw Cen MT"/>
                <a:cs typeface="Tw Cen MT"/>
              </a:rPr>
              <a:t>  </a:t>
            </a:r>
            <a:r>
              <a:rPr sz="3300" dirty="0">
                <a:latin typeface="Tw Cen MT"/>
                <a:cs typeface="Tw Cen MT"/>
              </a:rPr>
              <a:t>a</a:t>
            </a:r>
            <a:r>
              <a:rPr sz="3300" spc="25" dirty="0">
                <a:latin typeface="Tw Cen MT"/>
                <a:cs typeface="Tw Cen MT"/>
              </a:rPr>
              <a:t>  </a:t>
            </a:r>
            <a:r>
              <a:rPr sz="3300" dirty="0">
                <a:latin typeface="Tw Cen MT"/>
                <a:cs typeface="Tw Cen MT"/>
              </a:rPr>
              <a:t>more</a:t>
            </a:r>
            <a:r>
              <a:rPr sz="3300" spc="15" dirty="0">
                <a:latin typeface="Tw Cen MT"/>
                <a:cs typeface="Tw Cen MT"/>
              </a:rPr>
              <a:t>  </a:t>
            </a:r>
            <a:r>
              <a:rPr sz="3300" dirty="0">
                <a:latin typeface="Tw Cen MT"/>
                <a:cs typeface="Tw Cen MT"/>
              </a:rPr>
              <a:t>reliable</a:t>
            </a:r>
            <a:r>
              <a:rPr sz="3300" spc="15" dirty="0">
                <a:latin typeface="Tw Cen MT"/>
                <a:cs typeface="Tw Cen MT"/>
              </a:rPr>
              <a:t>  </a:t>
            </a:r>
            <a:r>
              <a:rPr sz="3300" dirty="0">
                <a:latin typeface="Tw Cen MT"/>
                <a:cs typeface="Tw Cen MT"/>
              </a:rPr>
              <a:t>network</a:t>
            </a:r>
            <a:r>
              <a:rPr sz="3300" spc="15" dirty="0">
                <a:latin typeface="Tw Cen MT"/>
                <a:cs typeface="Tw Cen MT"/>
              </a:rPr>
              <a:t>  </a:t>
            </a:r>
            <a:r>
              <a:rPr sz="3300" dirty="0">
                <a:latin typeface="Tw Cen MT"/>
                <a:cs typeface="Tw Cen MT"/>
              </a:rPr>
              <a:t>because</a:t>
            </a:r>
            <a:r>
              <a:rPr sz="3300" spc="10" dirty="0">
                <a:latin typeface="Tw Cen MT"/>
                <a:cs typeface="Tw Cen MT"/>
              </a:rPr>
              <a:t>  </a:t>
            </a:r>
            <a:r>
              <a:rPr sz="3300" spc="-25" dirty="0">
                <a:latin typeface="Tw Cen MT"/>
                <a:cs typeface="Tw Cen MT"/>
              </a:rPr>
              <a:t>the </a:t>
            </a:r>
            <a:r>
              <a:rPr sz="3300" dirty="0">
                <a:latin typeface="Tw Cen MT"/>
                <a:cs typeface="Tw Cen MT"/>
              </a:rPr>
              <a:t>communication</a:t>
            </a:r>
            <a:r>
              <a:rPr sz="3300" spc="50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system</a:t>
            </a:r>
            <a:r>
              <a:rPr sz="3300" spc="50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is</a:t>
            </a:r>
            <a:r>
              <a:rPr sz="3300" spc="30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not</a:t>
            </a:r>
            <a:r>
              <a:rPr sz="3300" spc="40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dependent</a:t>
            </a:r>
            <a:r>
              <a:rPr sz="3300" spc="40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on</a:t>
            </a:r>
            <a:r>
              <a:rPr sz="3300" spc="55" dirty="0">
                <a:latin typeface="Tw Cen MT"/>
                <a:cs typeface="Tw Cen MT"/>
              </a:rPr>
              <a:t> </a:t>
            </a:r>
            <a:r>
              <a:rPr sz="3300" spc="-25" dirty="0">
                <a:latin typeface="Tw Cen MT"/>
                <a:cs typeface="Tw Cen MT"/>
              </a:rPr>
              <a:t>the </a:t>
            </a:r>
            <a:r>
              <a:rPr sz="3300" dirty="0">
                <a:latin typeface="Tw Cen MT"/>
                <a:cs typeface="Tw Cen MT"/>
              </a:rPr>
              <a:t>single</a:t>
            </a:r>
            <a:r>
              <a:rPr sz="3300" spc="-5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host </a:t>
            </a:r>
            <a:r>
              <a:rPr sz="3300" spc="-10" dirty="0">
                <a:latin typeface="Tw Cen MT"/>
                <a:cs typeface="Tw Cen MT"/>
              </a:rPr>
              <a:t>computer.</a:t>
            </a:r>
            <a:endParaRPr sz="33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18" y="801136"/>
            <a:ext cx="31800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Ring</a:t>
            </a:r>
            <a:r>
              <a:rPr sz="4400" spc="-30" dirty="0"/>
              <a:t> </a:t>
            </a:r>
            <a:r>
              <a:rPr sz="4400" spc="-55" dirty="0"/>
              <a:t>Topology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2045485" y="2167322"/>
            <a:ext cx="5918835" cy="4884420"/>
            <a:chOff x="2045485" y="2167322"/>
            <a:chExt cx="5918835" cy="48844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2992" y="2167322"/>
              <a:ext cx="5269702" cy="17188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5485" y="3886200"/>
              <a:ext cx="5918281" cy="316523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18" y="801136"/>
            <a:ext cx="3152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Star</a:t>
            </a:r>
            <a:r>
              <a:rPr sz="4400" spc="-55" dirty="0"/>
              <a:t> </a:t>
            </a:r>
            <a:r>
              <a:rPr sz="4400" spc="-50" dirty="0"/>
              <a:t>Topology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457200" y="3886200"/>
            <a:ext cx="9144000" cy="3429000"/>
            <a:chOff x="457200" y="3886200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1538" y="6986683"/>
              <a:ext cx="844486" cy="14649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48567" y="1892304"/>
            <a:ext cx="7997190" cy="501142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32740" marR="5080" indent="-320675" algn="just">
              <a:lnSpc>
                <a:spcPts val="2980"/>
              </a:lnSpc>
              <a:spcBef>
                <a:spcPts val="810"/>
              </a:spcBef>
              <a:buClr>
                <a:srgbClr val="234957"/>
              </a:buClr>
              <a:buSzPct val="59677"/>
              <a:buFont typeface="Wingdings"/>
              <a:buChar char=""/>
              <a:tabLst>
                <a:tab pos="333375" algn="l"/>
              </a:tabLst>
            </a:pPr>
            <a:r>
              <a:rPr sz="3100" dirty="0">
                <a:latin typeface="Tw Cen MT"/>
                <a:cs typeface="Tw Cen MT"/>
              </a:rPr>
              <a:t>Star</a:t>
            </a:r>
            <a:r>
              <a:rPr sz="3100" spc="10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topology</a:t>
            </a:r>
            <a:r>
              <a:rPr sz="3100" spc="8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is</a:t>
            </a:r>
            <a:r>
              <a:rPr sz="3100" spc="10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an</a:t>
            </a:r>
            <a:r>
              <a:rPr sz="3100" spc="9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arrangement</a:t>
            </a:r>
            <a:r>
              <a:rPr sz="3100" spc="8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of</a:t>
            </a:r>
            <a:r>
              <a:rPr sz="3100" spc="19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the</a:t>
            </a:r>
            <a:r>
              <a:rPr sz="3100" spc="85" dirty="0">
                <a:latin typeface="Tw Cen MT"/>
                <a:cs typeface="Tw Cen MT"/>
              </a:rPr>
              <a:t> </a:t>
            </a:r>
            <a:r>
              <a:rPr sz="3100" spc="-10" dirty="0">
                <a:latin typeface="Tw Cen MT"/>
                <a:cs typeface="Tw Cen MT"/>
              </a:rPr>
              <a:t>network </a:t>
            </a:r>
            <a:r>
              <a:rPr sz="3100" dirty="0">
                <a:latin typeface="Tw Cen MT"/>
                <a:cs typeface="Tw Cen MT"/>
              </a:rPr>
              <a:t>in</a:t>
            </a:r>
            <a:r>
              <a:rPr sz="3100" spc="31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which</a:t>
            </a:r>
            <a:r>
              <a:rPr sz="3100" spc="34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every</a:t>
            </a:r>
            <a:r>
              <a:rPr sz="3100" spc="33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node</a:t>
            </a:r>
            <a:r>
              <a:rPr sz="3100" spc="30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is</a:t>
            </a:r>
            <a:r>
              <a:rPr sz="3100" spc="30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connected</a:t>
            </a:r>
            <a:r>
              <a:rPr sz="3100" spc="33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to</a:t>
            </a:r>
            <a:r>
              <a:rPr sz="3100" spc="33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the</a:t>
            </a:r>
            <a:r>
              <a:rPr sz="3100" spc="305" dirty="0">
                <a:latin typeface="Tw Cen MT"/>
                <a:cs typeface="Tw Cen MT"/>
              </a:rPr>
              <a:t> </a:t>
            </a:r>
            <a:r>
              <a:rPr sz="3100" spc="-10" dirty="0">
                <a:latin typeface="Tw Cen MT"/>
                <a:cs typeface="Tw Cen MT"/>
              </a:rPr>
              <a:t>central </a:t>
            </a:r>
            <a:r>
              <a:rPr sz="3100" dirty="0">
                <a:latin typeface="Tw Cen MT"/>
                <a:cs typeface="Tw Cen MT"/>
              </a:rPr>
              <a:t>hub,</a:t>
            </a:r>
            <a:r>
              <a:rPr sz="3100" spc="-9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switch</a:t>
            </a:r>
            <a:r>
              <a:rPr sz="3100" spc="-8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or</a:t>
            </a:r>
            <a:r>
              <a:rPr sz="3100" spc="-7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a</a:t>
            </a:r>
            <a:r>
              <a:rPr sz="3100" spc="-6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central</a:t>
            </a:r>
            <a:r>
              <a:rPr sz="3100" spc="-55" dirty="0">
                <a:latin typeface="Tw Cen MT"/>
                <a:cs typeface="Tw Cen MT"/>
              </a:rPr>
              <a:t> </a:t>
            </a:r>
            <a:r>
              <a:rPr sz="3100" spc="-10" dirty="0">
                <a:latin typeface="Tw Cen MT"/>
                <a:cs typeface="Tw Cen MT"/>
              </a:rPr>
              <a:t>computer.</a:t>
            </a:r>
            <a:endParaRPr sz="3100">
              <a:latin typeface="Tw Cen MT"/>
              <a:cs typeface="Tw Cen MT"/>
            </a:endParaRPr>
          </a:p>
          <a:p>
            <a:pPr marL="332740" marR="7620" indent="-320675" algn="just">
              <a:lnSpc>
                <a:spcPts val="2980"/>
              </a:lnSpc>
              <a:spcBef>
                <a:spcPts val="695"/>
              </a:spcBef>
              <a:buClr>
                <a:srgbClr val="234957"/>
              </a:buClr>
              <a:buSzPct val="59677"/>
              <a:buFont typeface="Wingdings"/>
              <a:buChar char=""/>
              <a:tabLst>
                <a:tab pos="333375" algn="l"/>
              </a:tabLst>
            </a:pPr>
            <a:r>
              <a:rPr sz="3100" dirty="0">
                <a:latin typeface="Tw Cen MT"/>
                <a:cs typeface="Tw Cen MT"/>
              </a:rPr>
              <a:t>The</a:t>
            </a:r>
            <a:r>
              <a:rPr sz="3100" spc="254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central</a:t>
            </a:r>
            <a:r>
              <a:rPr sz="3100" spc="254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computer</a:t>
            </a:r>
            <a:r>
              <a:rPr sz="3100" spc="24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is</a:t>
            </a:r>
            <a:r>
              <a:rPr sz="3100" spc="27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known</a:t>
            </a:r>
            <a:r>
              <a:rPr sz="3100" spc="26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as</a:t>
            </a:r>
            <a:r>
              <a:rPr sz="3100" spc="27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a</a:t>
            </a:r>
            <a:r>
              <a:rPr sz="3100" spc="254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server,</a:t>
            </a:r>
            <a:r>
              <a:rPr sz="3100" spc="285" dirty="0">
                <a:latin typeface="Tw Cen MT"/>
                <a:cs typeface="Tw Cen MT"/>
              </a:rPr>
              <a:t> </a:t>
            </a:r>
            <a:r>
              <a:rPr sz="3100" spc="-25" dirty="0">
                <a:latin typeface="Tw Cen MT"/>
                <a:cs typeface="Tw Cen MT"/>
              </a:rPr>
              <a:t>and </a:t>
            </a:r>
            <a:r>
              <a:rPr sz="3100" dirty="0">
                <a:latin typeface="Tw Cen MT"/>
                <a:cs typeface="Tw Cen MT"/>
              </a:rPr>
              <a:t>the</a:t>
            </a:r>
            <a:r>
              <a:rPr sz="3100" spc="68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peripheral</a:t>
            </a:r>
            <a:r>
              <a:rPr sz="3100" spc="70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devices</a:t>
            </a:r>
            <a:r>
              <a:rPr sz="3100" spc="67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attached</a:t>
            </a:r>
            <a:r>
              <a:rPr sz="3100" spc="69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to</a:t>
            </a:r>
            <a:r>
              <a:rPr sz="3100" spc="69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the</a:t>
            </a:r>
            <a:r>
              <a:rPr sz="3100" spc="685" dirty="0">
                <a:latin typeface="Tw Cen MT"/>
                <a:cs typeface="Tw Cen MT"/>
              </a:rPr>
              <a:t> </a:t>
            </a:r>
            <a:r>
              <a:rPr sz="3100" spc="-10" dirty="0">
                <a:latin typeface="Tw Cen MT"/>
                <a:cs typeface="Tw Cen MT"/>
              </a:rPr>
              <a:t>server </a:t>
            </a:r>
            <a:r>
              <a:rPr sz="3100" dirty="0">
                <a:latin typeface="Tw Cen MT"/>
                <a:cs typeface="Tw Cen MT"/>
              </a:rPr>
              <a:t>are</a:t>
            </a:r>
            <a:r>
              <a:rPr sz="3100" spc="-9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known</a:t>
            </a:r>
            <a:r>
              <a:rPr sz="3100" spc="-8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as</a:t>
            </a:r>
            <a:r>
              <a:rPr sz="3100" spc="-95" dirty="0">
                <a:latin typeface="Tw Cen MT"/>
                <a:cs typeface="Tw Cen MT"/>
              </a:rPr>
              <a:t> </a:t>
            </a:r>
            <a:r>
              <a:rPr sz="3100" spc="-10" dirty="0">
                <a:latin typeface="Tw Cen MT"/>
                <a:cs typeface="Tw Cen MT"/>
              </a:rPr>
              <a:t>clients.</a:t>
            </a:r>
            <a:endParaRPr sz="3100">
              <a:latin typeface="Tw Cen MT"/>
              <a:cs typeface="Tw Cen MT"/>
            </a:endParaRPr>
          </a:p>
          <a:p>
            <a:pPr marL="332740" marR="8255" indent="-320675" algn="just">
              <a:lnSpc>
                <a:spcPts val="2980"/>
              </a:lnSpc>
              <a:spcBef>
                <a:spcPts val="685"/>
              </a:spcBef>
              <a:buClr>
                <a:srgbClr val="234957"/>
              </a:buClr>
              <a:buSzPct val="59677"/>
              <a:buFont typeface="Wingdings"/>
              <a:buChar char=""/>
              <a:tabLst>
                <a:tab pos="333375" algn="l"/>
              </a:tabLst>
            </a:pPr>
            <a:r>
              <a:rPr sz="3100" dirty="0">
                <a:latin typeface="Tw Cen MT"/>
                <a:cs typeface="Tw Cen MT"/>
              </a:rPr>
              <a:t>Coaxial</a:t>
            </a:r>
            <a:r>
              <a:rPr sz="3100" spc="90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cable</a:t>
            </a:r>
            <a:r>
              <a:rPr sz="3100" spc="95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or</a:t>
            </a:r>
            <a:r>
              <a:rPr sz="3100" spc="90" dirty="0">
                <a:latin typeface="Tw Cen MT"/>
                <a:cs typeface="Tw Cen MT"/>
              </a:rPr>
              <a:t>  </a:t>
            </a:r>
            <a:r>
              <a:rPr sz="3100" spc="-20" dirty="0">
                <a:latin typeface="Tw Cen MT"/>
                <a:cs typeface="Tw Cen MT"/>
              </a:rPr>
              <a:t>RJ-</a:t>
            </a:r>
            <a:r>
              <a:rPr sz="3100" dirty="0">
                <a:latin typeface="Tw Cen MT"/>
                <a:cs typeface="Tw Cen MT"/>
              </a:rPr>
              <a:t>45</a:t>
            </a:r>
            <a:r>
              <a:rPr sz="3100" spc="85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cables</a:t>
            </a:r>
            <a:r>
              <a:rPr sz="3100" spc="105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are</a:t>
            </a:r>
            <a:r>
              <a:rPr sz="3100" spc="75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used</a:t>
            </a:r>
            <a:r>
              <a:rPr sz="3100" spc="90" dirty="0">
                <a:latin typeface="Tw Cen MT"/>
                <a:cs typeface="Tw Cen MT"/>
              </a:rPr>
              <a:t>  </a:t>
            </a:r>
            <a:r>
              <a:rPr sz="3100" spc="-25" dirty="0">
                <a:latin typeface="Tw Cen MT"/>
                <a:cs typeface="Tw Cen MT"/>
              </a:rPr>
              <a:t>to </a:t>
            </a:r>
            <a:r>
              <a:rPr sz="3100" dirty="0">
                <a:latin typeface="Tw Cen MT"/>
                <a:cs typeface="Tw Cen MT"/>
              </a:rPr>
              <a:t>connect</a:t>
            </a:r>
            <a:r>
              <a:rPr sz="3100" spc="-7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the</a:t>
            </a:r>
            <a:r>
              <a:rPr sz="3100" spc="-95" dirty="0">
                <a:latin typeface="Tw Cen MT"/>
                <a:cs typeface="Tw Cen MT"/>
              </a:rPr>
              <a:t> </a:t>
            </a:r>
            <a:r>
              <a:rPr sz="3100" spc="-10" dirty="0">
                <a:latin typeface="Tw Cen MT"/>
                <a:cs typeface="Tw Cen MT"/>
              </a:rPr>
              <a:t>computers.</a:t>
            </a:r>
            <a:endParaRPr sz="3100">
              <a:latin typeface="Tw Cen MT"/>
              <a:cs typeface="Tw Cen MT"/>
            </a:endParaRPr>
          </a:p>
          <a:p>
            <a:pPr marL="332740" marR="8890" indent="-320675" algn="just">
              <a:lnSpc>
                <a:spcPct val="80000"/>
              </a:lnSpc>
              <a:spcBef>
                <a:spcPts val="715"/>
              </a:spcBef>
              <a:buClr>
                <a:srgbClr val="234957"/>
              </a:buClr>
              <a:buSzPct val="59677"/>
              <a:buFont typeface="Wingdings"/>
              <a:buChar char=""/>
              <a:tabLst>
                <a:tab pos="333375" algn="l"/>
              </a:tabLst>
            </a:pPr>
            <a:r>
              <a:rPr sz="3100" dirty="0">
                <a:latin typeface="Tw Cen MT"/>
                <a:cs typeface="Tw Cen MT"/>
              </a:rPr>
              <a:t>Hubs</a:t>
            </a:r>
            <a:r>
              <a:rPr sz="3100" spc="21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or</a:t>
            </a:r>
            <a:r>
              <a:rPr sz="3100" spc="24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Switches</a:t>
            </a:r>
            <a:r>
              <a:rPr sz="3100" spc="21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are</a:t>
            </a:r>
            <a:r>
              <a:rPr sz="3100" spc="22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mainly</a:t>
            </a:r>
            <a:r>
              <a:rPr sz="3100" spc="254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used</a:t>
            </a:r>
            <a:r>
              <a:rPr sz="3100" spc="24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as</a:t>
            </a:r>
            <a:r>
              <a:rPr sz="3100" spc="245" dirty="0">
                <a:latin typeface="Tw Cen MT"/>
                <a:cs typeface="Tw Cen MT"/>
              </a:rPr>
              <a:t> </a:t>
            </a:r>
            <a:r>
              <a:rPr sz="3100" spc="-10" dirty="0">
                <a:latin typeface="Tw Cen MT"/>
                <a:cs typeface="Tw Cen MT"/>
              </a:rPr>
              <a:t>connection </a:t>
            </a:r>
            <a:r>
              <a:rPr sz="3100" dirty="0">
                <a:latin typeface="Tw Cen MT"/>
                <a:cs typeface="Tw Cen MT"/>
              </a:rPr>
              <a:t>devices</a:t>
            </a:r>
            <a:r>
              <a:rPr sz="3100" spc="-8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in</a:t>
            </a:r>
            <a:r>
              <a:rPr sz="3100" spc="-6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a</a:t>
            </a:r>
            <a:r>
              <a:rPr sz="3100" spc="-10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physical</a:t>
            </a:r>
            <a:r>
              <a:rPr sz="3100" spc="-7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star</a:t>
            </a:r>
            <a:r>
              <a:rPr sz="3100" spc="-50" dirty="0">
                <a:latin typeface="Tw Cen MT"/>
                <a:cs typeface="Tw Cen MT"/>
              </a:rPr>
              <a:t> </a:t>
            </a:r>
            <a:r>
              <a:rPr sz="3100" spc="-10" dirty="0">
                <a:latin typeface="Tw Cen MT"/>
                <a:cs typeface="Tw Cen MT"/>
              </a:rPr>
              <a:t>topology.</a:t>
            </a:r>
            <a:endParaRPr sz="3100">
              <a:latin typeface="Tw Cen MT"/>
              <a:cs typeface="Tw Cen MT"/>
            </a:endParaRPr>
          </a:p>
          <a:p>
            <a:pPr marL="332740" marR="8890" indent="-320675" algn="just">
              <a:lnSpc>
                <a:spcPts val="2980"/>
              </a:lnSpc>
              <a:spcBef>
                <a:spcPts val="680"/>
              </a:spcBef>
              <a:buClr>
                <a:srgbClr val="234957"/>
              </a:buClr>
              <a:buSzPct val="59677"/>
              <a:buFont typeface="Wingdings"/>
              <a:buChar char=""/>
              <a:tabLst>
                <a:tab pos="333375" algn="l"/>
              </a:tabLst>
            </a:pPr>
            <a:r>
              <a:rPr sz="3100" dirty="0">
                <a:latin typeface="Tw Cen MT"/>
                <a:cs typeface="Tw Cen MT"/>
              </a:rPr>
              <a:t>Star</a:t>
            </a:r>
            <a:r>
              <a:rPr sz="3100" spc="509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topology</a:t>
            </a:r>
            <a:r>
              <a:rPr sz="3100" spc="484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is</a:t>
            </a:r>
            <a:r>
              <a:rPr sz="3100" spc="509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the</a:t>
            </a:r>
            <a:r>
              <a:rPr sz="3100" spc="51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most</a:t>
            </a:r>
            <a:r>
              <a:rPr sz="3100" spc="51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popular</a:t>
            </a:r>
            <a:r>
              <a:rPr sz="3100" spc="509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topology</a:t>
            </a:r>
            <a:r>
              <a:rPr sz="3100" spc="515" dirty="0">
                <a:latin typeface="Tw Cen MT"/>
                <a:cs typeface="Tw Cen MT"/>
              </a:rPr>
              <a:t> </a:t>
            </a:r>
            <a:r>
              <a:rPr sz="3100" spc="-25" dirty="0">
                <a:latin typeface="Tw Cen MT"/>
                <a:cs typeface="Tw Cen MT"/>
              </a:rPr>
              <a:t>in </a:t>
            </a:r>
            <a:r>
              <a:rPr sz="3100" dirty="0">
                <a:latin typeface="Tw Cen MT"/>
                <a:cs typeface="Tw Cen MT"/>
              </a:rPr>
              <a:t>network</a:t>
            </a:r>
            <a:r>
              <a:rPr sz="3100" spc="-120" dirty="0">
                <a:latin typeface="Tw Cen MT"/>
                <a:cs typeface="Tw Cen MT"/>
              </a:rPr>
              <a:t> </a:t>
            </a:r>
            <a:r>
              <a:rPr sz="3100" spc="-10" dirty="0">
                <a:latin typeface="Tw Cen MT"/>
                <a:cs typeface="Tw Cen MT"/>
              </a:rPr>
              <a:t>implementation.</a:t>
            </a:r>
            <a:endParaRPr sz="31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18" y="801136"/>
            <a:ext cx="3152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Star</a:t>
            </a:r>
            <a:r>
              <a:rPr sz="4400" spc="-55" dirty="0"/>
              <a:t> </a:t>
            </a:r>
            <a:r>
              <a:rPr sz="4400" spc="-50" dirty="0"/>
              <a:t>Topology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457200" y="3886200"/>
            <a:ext cx="9144000" cy="3429000"/>
            <a:chOff x="457200" y="3886200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1538" y="6986683"/>
              <a:ext cx="844486" cy="14649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48608" y="1964923"/>
            <a:ext cx="7996555" cy="50438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32105" indent="-320040" algn="just">
              <a:lnSpc>
                <a:spcPct val="100000"/>
              </a:lnSpc>
              <a:spcBef>
                <a:spcPts val="385"/>
              </a:spcBef>
              <a:buClr>
                <a:srgbClr val="234957"/>
              </a:buClr>
              <a:buSzPct val="60294"/>
              <a:buFont typeface="Wingdings"/>
              <a:buChar char=""/>
              <a:tabLst>
                <a:tab pos="332740" algn="l"/>
              </a:tabLst>
            </a:pPr>
            <a:r>
              <a:rPr sz="3400" b="1" dirty="0">
                <a:latin typeface="Tw Cen MT"/>
                <a:cs typeface="Tw Cen MT"/>
              </a:rPr>
              <a:t>Advantages</a:t>
            </a:r>
            <a:r>
              <a:rPr sz="3400" b="1" spc="-60" dirty="0">
                <a:latin typeface="Tw Cen MT"/>
                <a:cs typeface="Tw Cen MT"/>
              </a:rPr>
              <a:t> </a:t>
            </a:r>
            <a:r>
              <a:rPr sz="3400" b="1" dirty="0">
                <a:latin typeface="Tw Cen MT"/>
                <a:cs typeface="Tw Cen MT"/>
              </a:rPr>
              <a:t>of</a:t>
            </a:r>
            <a:r>
              <a:rPr sz="3400" b="1" spc="110" dirty="0">
                <a:latin typeface="Tw Cen MT"/>
                <a:cs typeface="Tw Cen MT"/>
              </a:rPr>
              <a:t> </a:t>
            </a:r>
            <a:r>
              <a:rPr sz="3400" b="1" dirty="0">
                <a:latin typeface="Tw Cen MT"/>
                <a:cs typeface="Tw Cen MT"/>
              </a:rPr>
              <a:t>Star</a:t>
            </a:r>
            <a:r>
              <a:rPr sz="3400" b="1" spc="-75" dirty="0">
                <a:latin typeface="Tw Cen MT"/>
                <a:cs typeface="Tw Cen MT"/>
              </a:rPr>
              <a:t> </a:t>
            </a:r>
            <a:r>
              <a:rPr sz="3400" b="1" spc="-10" dirty="0">
                <a:latin typeface="Tw Cen MT"/>
                <a:cs typeface="Tw Cen MT"/>
              </a:rPr>
              <a:t>Topology</a:t>
            </a:r>
            <a:endParaRPr sz="3400">
              <a:latin typeface="Tw Cen MT"/>
              <a:cs typeface="Tw Cen MT"/>
            </a:endParaRPr>
          </a:p>
          <a:p>
            <a:pPr marL="332105" marR="5080" indent="-320040" algn="just">
              <a:lnSpc>
                <a:spcPts val="3670"/>
              </a:lnSpc>
              <a:spcBef>
                <a:spcPts val="755"/>
              </a:spcBef>
              <a:buClr>
                <a:srgbClr val="234957"/>
              </a:buClr>
              <a:buSzPct val="60294"/>
              <a:buFont typeface="Wingdings"/>
              <a:buChar char=""/>
              <a:tabLst>
                <a:tab pos="332740" algn="l"/>
              </a:tabLst>
            </a:pPr>
            <a:r>
              <a:rPr sz="3400" dirty="0">
                <a:latin typeface="Tw Cen MT"/>
                <a:cs typeface="Tw Cen MT"/>
              </a:rPr>
              <a:t>In</a:t>
            </a:r>
            <a:r>
              <a:rPr sz="3400" spc="170" dirty="0">
                <a:latin typeface="Tw Cen MT"/>
                <a:cs typeface="Tw Cen MT"/>
              </a:rPr>
              <a:t>  </a:t>
            </a:r>
            <a:r>
              <a:rPr sz="3400" dirty="0">
                <a:latin typeface="Tw Cen MT"/>
                <a:cs typeface="Tw Cen MT"/>
              </a:rPr>
              <a:t>a</a:t>
            </a:r>
            <a:r>
              <a:rPr sz="3400" spc="180" dirty="0">
                <a:latin typeface="Tw Cen MT"/>
                <a:cs typeface="Tw Cen MT"/>
              </a:rPr>
              <a:t>  </a:t>
            </a:r>
            <a:r>
              <a:rPr sz="3400" dirty="0">
                <a:latin typeface="Tw Cen MT"/>
                <a:cs typeface="Tw Cen MT"/>
              </a:rPr>
              <a:t>star</a:t>
            </a:r>
            <a:r>
              <a:rPr sz="3400" spc="180" dirty="0">
                <a:latin typeface="Tw Cen MT"/>
                <a:cs typeface="Tw Cen MT"/>
              </a:rPr>
              <a:t>  </a:t>
            </a:r>
            <a:r>
              <a:rPr sz="3400" dirty="0">
                <a:latin typeface="Tw Cen MT"/>
                <a:cs typeface="Tw Cen MT"/>
              </a:rPr>
              <a:t>topology,</a:t>
            </a:r>
            <a:r>
              <a:rPr sz="3400" spc="165" dirty="0">
                <a:latin typeface="Tw Cen MT"/>
                <a:cs typeface="Tw Cen MT"/>
              </a:rPr>
              <a:t>  </a:t>
            </a:r>
            <a:r>
              <a:rPr sz="3400" dirty="0">
                <a:latin typeface="Tw Cen MT"/>
                <a:cs typeface="Tw Cen MT"/>
              </a:rPr>
              <a:t>all</a:t>
            </a:r>
            <a:r>
              <a:rPr sz="3400" spc="170" dirty="0">
                <a:latin typeface="Tw Cen MT"/>
                <a:cs typeface="Tw Cen MT"/>
              </a:rPr>
              <a:t>  </a:t>
            </a:r>
            <a:r>
              <a:rPr sz="3400" dirty="0">
                <a:latin typeface="Tw Cen MT"/>
                <a:cs typeface="Tw Cen MT"/>
              </a:rPr>
              <a:t>the</a:t>
            </a:r>
            <a:r>
              <a:rPr sz="3400" spc="170" dirty="0">
                <a:latin typeface="Tw Cen MT"/>
                <a:cs typeface="Tw Cen MT"/>
              </a:rPr>
              <a:t>  </a:t>
            </a:r>
            <a:r>
              <a:rPr sz="3400" dirty="0">
                <a:latin typeface="Tw Cen MT"/>
                <a:cs typeface="Tw Cen MT"/>
              </a:rPr>
              <a:t>stations</a:t>
            </a:r>
            <a:r>
              <a:rPr sz="3400" spc="160" dirty="0">
                <a:latin typeface="Tw Cen MT"/>
                <a:cs typeface="Tw Cen MT"/>
              </a:rPr>
              <a:t>  </a:t>
            </a:r>
            <a:r>
              <a:rPr sz="3400" spc="-25" dirty="0">
                <a:latin typeface="Tw Cen MT"/>
                <a:cs typeface="Tw Cen MT"/>
              </a:rPr>
              <a:t>are </a:t>
            </a:r>
            <a:r>
              <a:rPr sz="3400" dirty="0">
                <a:latin typeface="Tw Cen MT"/>
                <a:cs typeface="Tw Cen MT"/>
              </a:rPr>
              <a:t>connected</a:t>
            </a:r>
            <a:r>
              <a:rPr sz="3400" spc="715" dirty="0">
                <a:latin typeface="Tw Cen MT"/>
                <a:cs typeface="Tw Cen MT"/>
              </a:rPr>
              <a:t>  </a:t>
            </a:r>
            <a:r>
              <a:rPr sz="3400" dirty="0">
                <a:latin typeface="Tw Cen MT"/>
                <a:cs typeface="Tw Cen MT"/>
              </a:rPr>
              <a:t>to</a:t>
            </a:r>
            <a:r>
              <a:rPr sz="3400" spc="700" dirty="0">
                <a:latin typeface="Tw Cen MT"/>
                <a:cs typeface="Tw Cen MT"/>
              </a:rPr>
              <a:t>  </a:t>
            </a:r>
            <a:r>
              <a:rPr sz="3400" dirty="0">
                <a:latin typeface="Tw Cen MT"/>
                <a:cs typeface="Tw Cen MT"/>
              </a:rPr>
              <a:t>the</a:t>
            </a:r>
            <a:r>
              <a:rPr sz="3400" spc="705" dirty="0">
                <a:latin typeface="Tw Cen MT"/>
                <a:cs typeface="Tw Cen MT"/>
              </a:rPr>
              <a:t>  </a:t>
            </a:r>
            <a:r>
              <a:rPr sz="3400" dirty="0">
                <a:latin typeface="Tw Cen MT"/>
                <a:cs typeface="Tw Cen MT"/>
              </a:rPr>
              <a:t>centralized</a:t>
            </a:r>
            <a:r>
              <a:rPr sz="3400" spc="715" dirty="0">
                <a:latin typeface="Tw Cen MT"/>
                <a:cs typeface="Tw Cen MT"/>
              </a:rPr>
              <a:t>  </a:t>
            </a:r>
            <a:r>
              <a:rPr sz="3400" spc="-10" dirty="0">
                <a:latin typeface="Tw Cen MT"/>
                <a:cs typeface="Tw Cen MT"/>
              </a:rPr>
              <a:t>network. </a:t>
            </a:r>
            <a:r>
              <a:rPr sz="3400" dirty="0">
                <a:latin typeface="Tw Cen MT"/>
                <a:cs typeface="Tw Cen MT"/>
              </a:rPr>
              <a:t>Therefore,</a:t>
            </a:r>
            <a:r>
              <a:rPr sz="3400" spc="260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the</a:t>
            </a:r>
            <a:r>
              <a:rPr sz="3400" spc="275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network</a:t>
            </a:r>
            <a:r>
              <a:rPr sz="3400" spc="260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administrator</a:t>
            </a:r>
            <a:r>
              <a:rPr sz="3400" spc="260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has</a:t>
            </a:r>
            <a:r>
              <a:rPr sz="3400" spc="285" dirty="0">
                <a:latin typeface="Tw Cen MT"/>
                <a:cs typeface="Tw Cen MT"/>
              </a:rPr>
              <a:t> </a:t>
            </a:r>
            <a:r>
              <a:rPr sz="3400" spc="-25" dirty="0">
                <a:latin typeface="Tw Cen MT"/>
                <a:cs typeface="Tw Cen MT"/>
              </a:rPr>
              <a:t>to </a:t>
            </a:r>
            <a:r>
              <a:rPr sz="3400" dirty="0">
                <a:latin typeface="Tw Cen MT"/>
                <a:cs typeface="Tw Cen MT"/>
              </a:rPr>
              <a:t>go</a:t>
            </a:r>
            <a:r>
              <a:rPr sz="3400" spc="434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to</a:t>
            </a:r>
            <a:r>
              <a:rPr sz="3400" spc="434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the</a:t>
            </a:r>
            <a:r>
              <a:rPr sz="3400" spc="434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single</a:t>
            </a:r>
            <a:r>
              <a:rPr sz="3400" spc="434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station</a:t>
            </a:r>
            <a:r>
              <a:rPr sz="3400" spc="475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to</a:t>
            </a:r>
            <a:r>
              <a:rPr sz="3400" spc="434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troubleshoot</a:t>
            </a:r>
            <a:r>
              <a:rPr sz="3400" spc="465" dirty="0">
                <a:latin typeface="Tw Cen MT"/>
                <a:cs typeface="Tw Cen MT"/>
              </a:rPr>
              <a:t> </a:t>
            </a:r>
            <a:r>
              <a:rPr sz="3400" spc="-25" dirty="0">
                <a:latin typeface="Tw Cen MT"/>
                <a:cs typeface="Tw Cen MT"/>
              </a:rPr>
              <a:t>the </a:t>
            </a:r>
            <a:r>
              <a:rPr sz="3400" spc="-10" dirty="0">
                <a:latin typeface="Tw Cen MT"/>
                <a:cs typeface="Tw Cen MT"/>
              </a:rPr>
              <a:t>problem.</a:t>
            </a:r>
            <a:endParaRPr sz="3400">
              <a:latin typeface="Tw Cen MT"/>
              <a:cs typeface="Tw Cen MT"/>
            </a:endParaRPr>
          </a:p>
          <a:p>
            <a:pPr marL="332105" marR="5715" indent="-320040" algn="just">
              <a:lnSpc>
                <a:spcPts val="3670"/>
              </a:lnSpc>
              <a:spcBef>
                <a:spcPts val="705"/>
              </a:spcBef>
              <a:buClr>
                <a:srgbClr val="234957"/>
              </a:buClr>
              <a:buSzPct val="60294"/>
              <a:buFont typeface="Wingdings"/>
              <a:buChar char=""/>
              <a:tabLst>
                <a:tab pos="332740" algn="l"/>
              </a:tabLst>
            </a:pPr>
            <a:r>
              <a:rPr sz="3400" dirty="0">
                <a:latin typeface="Tw Cen MT"/>
                <a:cs typeface="Tw Cen MT"/>
              </a:rPr>
              <a:t>It</a:t>
            </a:r>
            <a:r>
              <a:rPr sz="3400" spc="285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is</a:t>
            </a:r>
            <a:r>
              <a:rPr sz="3400" spc="285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easily</a:t>
            </a:r>
            <a:r>
              <a:rPr sz="3400" spc="260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expandable</a:t>
            </a:r>
            <a:r>
              <a:rPr sz="3400" spc="290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as</a:t>
            </a:r>
            <a:r>
              <a:rPr sz="3400" spc="285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new</a:t>
            </a:r>
            <a:r>
              <a:rPr sz="3400" spc="270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stations</a:t>
            </a:r>
            <a:r>
              <a:rPr sz="3400" spc="280" dirty="0">
                <a:latin typeface="Tw Cen MT"/>
                <a:cs typeface="Tw Cen MT"/>
              </a:rPr>
              <a:t> </a:t>
            </a:r>
            <a:r>
              <a:rPr sz="3400" spc="-25" dirty="0">
                <a:latin typeface="Tw Cen MT"/>
                <a:cs typeface="Tw Cen MT"/>
              </a:rPr>
              <a:t>can </a:t>
            </a:r>
            <a:r>
              <a:rPr sz="3400" dirty="0">
                <a:latin typeface="Tw Cen MT"/>
                <a:cs typeface="Tw Cen MT"/>
              </a:rPr>
              <a:t>be</a:t>
            </a:r>
            <a:r>
              <a:rPr sz="3400" spc="-40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added</a:t>
            </a:r>
            <a:r>
              <a:rPr sz="3400" spc="-45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to</a:t>
            </a:r>
            <a:r>
              <a:rPr sz="3400" spc="-40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the</a:t>
            </a:r>
            <a:r>
              <a:rPr sz="3400" spc="-35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open</a:t>
            </a:r>
            <a:r>
              <a:rPr sz="3400" spc="-65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ports</a:t>
            </a:r>
            <a:r>
              <a:rPr sz="3400" spc="-15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on</a:t>
            </a:r>
            <a:r>
              <a:rPr sz="3400" spc="-60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the</a:t>
            </a:r>
            <a:r>
              <a:rPr sz="3400" spc="-40" dirty="0">
                <a:latin typeface="Tw Cen MT"/>
                <a:cs typeface="Tw Cen MT"/>
              </a:rPr>
              <a:t> </a:t>
            </a:r>
            <a:r>
              <a:rPr sz="3400" spc="-20" dirty="0">
                <a:latin typeface="Tw Cen MT"/>
                <a:cs typeface="Tw Cen MT"/>
              </a:rPr>
              <a:t>hub.</a:t>
            </a:r>
            <a:endParaRPr sz="3400">
              <a:latin typeface="Tw Cen MT"/>
              <a:cs typeface="Tw Cen MT"/>
            </a:endParaRPr>
          </a:p>
          <a:p>
            <a:pPr marL="332105" marR="5080" indent="-320040" algn="just">
              <a:lnSpc>
                <a:spcPts val="3670"/>
              </a:lnSpc>
              <a:spcBef>
                <a:spcPts val="710"/>
              </a:spcBef>
              <a:buClr>
                <a:srgbClr val="234957"/>
              </a:buClr>
              <a:buSzPct val="60294"/>
              <a:buFont typeface="Wingdings"/>
              <a:buChar char=""/>
              <a:tabLst>
                <a:tab pos="332740" algn="l"/>
              </a:tabLst>
            </a:pPr>
            <a:r>
              <a:rPr sz="3400" dirty="0">
                <a:latin typeface="Tw Cen MT"/>
                <a:cs typeface="Tw Cen MT"/>
              </a:rPr>
              <a:t>It</a:t>
            </a:r>
            <a:r>
              <a:rPr sz="3400" spc="755" dirty="0">
                <a:latin typeface="Tw Cen MT"/>
                <a:cs typeface="Tw Cen MT"/>
              </a:rPr>
              <a:t>  </a:t>
            </a:r>
            <a:r>
              <a:rPr sz="3400" dirty="0">
                <a:latin typeface="Tw Cen MT"/>
                <a:cs typeface="Tw Cen MT"/>
              </a:rPr>
              <a:t>supports</a:t>
            </a:r>
            <a:r>
              <a:rPr sz="3400" spc="750" dirty="0">
                <a:latin typeface="Tw Cen MT"/>
                <a:cs typeface="Tw Cen MT"/>
              </a:rPr>
              <a:t>  </a:t>
            </a:r>
            <a:r>
              <a:rPr sz="3400" dirty="0">
                <a:latin typeface="Tw Cen MT"/>
                <a:cs typeface="Tw Cen MT"/>
              </a:rPr>
              <a:t>a</a:t>
            </a:r>
            <a:r>
              <a:rPr sz="3400" spc="755" dirty="0">
                <a:latin typeface="Tw Cen MT"/>
                <a:cs typeface="Tw Cen MT"/>
              </a:rPr>
              <a:t>  </a:t>
            </a:r>
            <a:r>
              <a:rPr sz="3400" dirty="0">
                <a:latin typeface="Tw Cen MT"/>
                <a:cs typeface="Tw Cen MT"/>
              </a:rPr>
              <a:t>bandwidth</a:t>
            </a:r>
            <a:r>
              <a:rPr sz="3400" spc="765" dirty="0">
                <a:latin typeface="Tw Cen MT"/>
                <a:cs typeface="Tw Cen MT"/>
              </a:rPr>
              <a:t>  </a:t>
            </a:r>
            <a:r>
              <a:rPr sz="3400" dirty="0">
                <a:latin typeface="Tw Cen MT"/>
                <a:cs typeface="Tw Cen MT"/>
              </a:rPr>
              <a:t>of</a:t>
            </a:r>
            <a:r>
              <a:rPr sz="3400" spc="800" dirty="0">
                <a:latin typeface="Tw Cen MT"/>
                <a:cs typeface="Tw Cen MT"/>
              </a:rPr>
              <a:t>  </a:t>
            </a:r>
            <a:r>
              <a:rPr sz="3400" spc="-10" dirty="0">
                <a:latin typeface="Tw Cen MT"/>
                <a:cs typeface="Tw Cen MT"/>
              </a:rPr>
              <a:t>approx. 100Mbps.</a:t>
            </a:r>
            <a:endParaRPr sz="3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18" y="801136"/>
            <a:ext cx="3152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Star</a:t>
            </a:r>
            <a:r>
              <a:rPr sz="4400" spc="-55" dirty="0"/>
              <a:t> </a:t>
            </a:r>
            <a:r>
              <a:rPr sz="4400" spc="-50" dirty="0"/>
              <a:t>Topology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48608" y="2104180"/>
            <a:ext cx="7995920" cy="3400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" indent="-320040" algn="just">
              <a:lnSpc>
                <a:spcPct val="100000"/>
              </a:lnSpc>
              <a:spcBef>
                <a:spcPts val="95"/>
              </a:spcBef>
              <a:buClr>
                <a:srgbClr val="234957"/>
              </a:buClr>
              <a:buSzPct val="60294"/>
              <a:buFont typeface="Wingdings"/>
              <a:buChar char=""/>
              <a:tabLst>
                <a:tab pos="332740" algn="l"/>
              </a:tabLst>
            </a:pPr>
            <a:r>
              <a:rPr sz="3400" b="1" dirty="0">
                <a:latin typeface="Tw Cen MT"/>
                <a:cs typeface="Tw Cen MT"/>
              </a:rPr>
              <a:t>Disadvantages</a:t>
            </a:r>
            <a:r>
              <a:rPr sz="3400" b="1" spc="-95" dirty="0">
                <a:latin typeface="Tw Cen MT"/>
                <a:cs typeface="Tw Cen MT"/>
              </a:rPr>
              <a:t> </a:t>
            </a:r>
            <a:r>
              <a:rPr sz="3400" b="1" dirty="0">
                <a:latin typeface="Tw Cen MT"/>
                <a:cs typeface="Tw Cen MT"/>
              </a:rPr>
              <a:t>of</a:t>
            </a:r>
            <a:r>
              <a:rPr sz="3400" b="1" spc="130" dirty="0">
                <a:latin typeface="Tw Cen MT"/>
                <a:cs typeface="Tw Cen MT"/>
              </a:rPr>
              <a:t> </a:t>
            </a:r>
            <a:r>
              <a:rPr sz="3400" b="1" dirty="0">
                <a:latin typeface="Tw Cen MT"/>
                <a:cs typeface="Tw Cen MT"/>
              </a:rPr>
              <a:t>Star</a:t>
            </a:r>
            <a:r>
              <a:rPr sz="3400" b="1" spc="-110" dirty="0">
                <a:latin typeface="Tw Cen MT"/>
                <a:cs typeface="Tw Cen MT"/>
              </a:rPr>
              <a:t> </a:t>
            </a:r>
            <a:r>
              <a:rPr sz="3400" b="1" spc="-10" dirty="0">
                <a:latin typeface="Tw Cen MT"/>
                <a:cs typeface="Tw Cen MT"/>
              </a:rPr>
              <a:t>Topology</a:t>
            </a:r>
            <a:endParaRPr sz="34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34957"/>
              </a:buClr>
              <a:buFont typeface="Wingdings"/>
              <a:buChar char=""/>
            </a:pPr>
            <a:endParaRPr sz="5000">
              <a:latin typeface="Tw Cen MT"/>
              <a:cs typeface="Tw Cen MT"/>
            </a:endParaRPr>
          </a:p>
          <a:p>
            <a:pPr marL="332105" marR="5080" indent="-320040" algn="just">
              <a:lnSpc>
                <a:spcPct val="100000"/>
              </a:lnSpc>
              <a:buClr>
                <a:srgbClr val="234957"/>
              </a:buClr>
              <a:buSzPct val="60294"/>
              <a:buFont typeface="Wingdings"/>
              <a:buChar char=""/>
              <a:tabLst>
                <a:tab pos="332740" algn="l"/>
              </a:tabLst>
            </a:pPr>
            <a:r>
              <a:rPr sz="3400" dirty="0">
                <a:latin typeface="Tw Cen MT"/>
                <a:cs typeface="Tw Cen MT"/>
              </a:rPr>
              <a:t>The</a:t>
            </a:r>
            <a:r>
              <a:rPr sz="3400" spc="509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central</a:t>
            </a:r>
            <a:r>
              <a:rPr sz="3400" spc="545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hub</a:t>
            </a:r>
            <a:r>
              <a:rPr sz="3400" spc="540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or</a:t>
            </a:r>
            <a:r>
              <a:rPr sz="3400" spc="535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switch</a:t>
            </a:r>
            <a:r>
              <a:rPr sz="3400" spc="515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goes</a:t>
            </a:r>
            <a:r>
              <a:rPr sz="3400" spc="535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down,</a:t>
            </a:r>
            <a:r>
              <a:rPr sz="3400" spc="509" dirty="0">
                <a:latin typeface="Tw Cen MT"/>
                <a:cs typeface="Tw Cen MT"/>
              </a:rPr>
              <a:t> </a:t>
            </a:r>
            <a:r>
              <a:rPr sz="3400" spc="-20" dirty="0">
                <a:latin typeface="Tw Cen MT"/>
                <a:cs typeface="Tw Cen MT"/>
              </a:rPr>
              <a:t>then </a:t>
            </a:r>
            <a:r>
              <a:rPr sz="3400" dirty="0">
                <a:latin typeface="Tw Cen MT"/>
                <a:cs typeface="Tw Cen MT"/>
              </a:rPr>
              <a:t>all</a:t>
            </a:r>
            <a:r>
              <a:rPr sz="3400" spc="295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the</a:t>
            </a:r>
            <a:r>
              <a:rPr sz="3400" spc="290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connected</a:t>
            </a:r>
            <a:r>
              <a:rPr sz="3400" spc="290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nodes</a:t>
            </a:r>
            <a:r>
              <a:rPr sz="3400" spc="280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will</a:t>
            </a:r>
            <a:r>
              <a:rPr sz="3400" spc="295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not</a:t>
            </a:r>
            <a:r>
              <a:rPr sz="3400" spc="320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be</a:t>
            </a:r>
            <a:r>
              <a:rPr sz="3400" spc="295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able</a:t>
            </a:r>
            <a:r>
              <a:rPr sz="3400" spc="290" dirty="0">
                <a:latin typeface="Tw Cen MT"/>
                <a:cs typeface="Tw Cen MT"/>
              </a:rPr>
              <a:t> </a:t>
            </a:r>
            <a:r>
              <a:rPr sz="3400" spc="-25" dirty="0">
                <a:latin typeface="Tw Cen MT"/>
                <a:cs typeface="Tw Cen MT"/>
              </a:rPr>
              <a:t>to </a:t>
            </a:r>
            <a:r>
              <a:rPr sz="3400" dirty="0">
                <a:latin typeface="Tw Cen MT"/>
                <a:cs typeface="Tw Cen MT"/>
              </a:rPr>
              <a:t>communicate</a:t>
            </a:r>
            <a:r>
              <a:rPr sz="3400" spc="-50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with</a:t>
            </a:r>
            <a:r>
              <a:rPr sz="3400" spc="-40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each</a:t>
            </a:r>
            <a:r>
              <a:rPr sz="3400" spc="-10" dirty="0">
                <a:latin typeface="Tw Cen MT"/>
                <a:cs typeface="Tw Cen MT"/>
              </a:rPr>
              <a:t> other.</a:t>
            </a:r>
            <a:endParaRPr sz="3400">
              <a:latin typeface="Tw Cen MT"/>
              <a:cs typeface="Tw Cen MT"/>
            </a:endParaRPr>
          </a:p>
          <a:p>
            <a:pPr marL="332105" indent="-320040" algn="just">
              <a:lnSpc>
                <a:spcPct val="100000"/>
              </a:lnSpc>
              <a:spcBef>
                <a:spcPts val="710"/>
              </a:spcBef>
              <a:buClr>
                <a:srgbClr val="234957"/>
              </a:buClr>
              <a:buSzPct val="60294"/>
              <a:buFont typeface="Wingdings"/>
              <a:buChar char=""/>
              <a:tabLst>
                <a:tab pos="332740" algn="l"/>
              </a:tabLst>
            </a:pPr>
            <a:r>
              <a:rPr sz="3400" spc="-10" dirty="0">
                <a:latin typeface="Tw Cen MT"/>
                <a:cs typeface="Tw Cen MT"/>
              </a:rPr>
              <a:t>Required</a:t>
            </a:r>
            <a:r>
              <a:rPr sz="3400" spc="-125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more</a:t>
            </a:r>
            <a:r>
              <a:rPr sz="3400" spc="-90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cable</a:t>
            </a:r>
            <a:r>
              <a:rPr sz="3400" spc="-90" dirty="0">
                <a:latin typeface="Tw Cen MT"/>
                <a:cs typeface="Tw Cen MT"/>
              </a:rPr>
              <a:t> </a:t>
            </a:r>
            <a:r>
              <a:rPr sz="3400" spc="-10" dirty="0">
                <a:latin typeface="Tw Cen MT"/>
                <a:cs typeface="Tw Cen MT"/>
              </a:rPr>
              <a:t>length.</a:t>
            </a:r>
            <a:endParaRPr sz="34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18" y="801136"/>
            <a:ext cx="3152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Star</a:t>
            </a:r>
            <a:r>
              <a:rPr sz="4400" spc="-55" dirty="0"/>
              <a:t> </a:t>
            </a:r>
            <a:r>
              <a:rPr sz="4400" spc="-50" dirty="0"/>
              <a:t>Topology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89988" y="2148839"/>
            <a:ext cx="5679947" cy="507949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18" y="801136"/>
            <a:ext cx="33648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Mesh</a:t>
            </a:r>
            <a:r>
              <a:rPr sz="4400" spc="-40" dirty="0"/>
              <a:t> </a:t>
            </a:r>
            <a:r>
              <a:rPr sz="4400" spc="-55" dirty="0"/>
              <a:t>Topology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457200" y="3886200"/>
            <a:ext cx="9144000" cy="3429000"/>
            <a:chOff x="457200" y="3886200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1538" y="6986683"/>
              <a:ext cx="844486" cy="14649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48567" y="1892304"/>
            <a:ext cx="7994650" cy="501142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32740" marR="5080" indent="-320675" algn="just">
              <a:lnSpc>
                <a:spcPct val="80000"/>
              </a:lnSpc>
              <a:spcBef>
                <a:spcPts val="840"/>
              </a:spcBef>
              <a:buClr>
                <a:srgbClr val="234957"/>
              </a:buClr>
              <a:buSzPct val="59677"/>
              <a:buFont typeface="Wingdings"/>
              <a:buChar char=""/>
              <a:tabLst>
                <a:tab pos="333375" algn="l"/>
              </a:tabLst>
            </a:pPr>
            <a:r>
              <a:rPr sz="3100" dirty="0">
                <a:latin typeface="Tw Cen MT"/>
                <a:cs typeface="Tw Cen MT"/>
              </a:rPr>
              <a:t>Mesh</a:t>
            </a:r>
            <a:r>
              <a:rPr sz="3100" spc="235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technology</a:t>
            </a:r>
            <a:r>
              <a:rPr sz="3100" spc="229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is</a:t>
            </a:r>
            <a:r>
              <a:rPr sz="3100" spc="235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an</a:t>
            </a:r>
            <a:r>
              <a:rPr sz="3100" spc="220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arrangement</a:t>
            </a:r>
            <a:r>
              <a:rPr sz="3100" spc="215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of</a:t>
            </a:r>
            <a:r>
              <a:rPr sz="3100" spc="275" dirty="0">
                <a:latin typeface="Tw Cen MT"/>
                <a:cs typeface="Tw Cen MT"/>
              </a:rPr>
              <a:t>  </a:t>
            </a:r>
            <a:r>
              <a:rPr sz="3100" spc="-25" dirty="0">
                <a:latin typeface="Tw Cen MT"/>
                <a:cs typeface="Tw Cen MT"/>
              </a:rPr>
              <a:t>the </a:t>
            </a:r>
            <a:r>
              <a:rPr sz="3100" dirty="0">
                <a:latin typeface="Tw Cen MT"/>
                <a:cs typeface="Tw Cen MT"/>
              </a:rPr>
              <a:t>network</a:t>
            </a:r>
            <a:r>
              <a:rPr sz="3100" spc="55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in</a:t>
            </a:r>
            <a:r>
              <a:rPr sz="3100" spc="55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which</a:t>
            </a:r>
            <a:r>
              <a:rPr sz="3100" spc="51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computers</a:t>
            </a:r>
            <a:r>
              <a:rPr sz="3100" spc="56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are</a:t>
            </a:r>
            <a:r>
              <a:rPr sz="3100" spc="545" dirty="0">
                <a:latin typeface="Tw Cen MT"/>
                <a:cs typeface="Tw Cen MT"/>
              </a:rPr>
              <a:t> </a:t>
            </a:r>
            <a:r>
              <a:rPr sz="3100" spc="-10" dirty="0">
                <a:latin typeface="Tw Cen MT"/>
                <a:cs typeface="Tw Cen MT"/>
              </a:rPr>
              <a:t>interconnected </a:t>
            </a:r>
            <a:r>
              <a:rPr sz="3100" dirty="0">
                <a:latin typeface="Tw Cen MT"/>
                <a:cs typeface="Tw Cen MT"/>
              </a:rPr>
              <a:t>with</a:t>
            </a:r>
            <a:r>
              <a:rPr sz="3100" spc="360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each</a:t>
            </a:r>
            <a:r>
              <a:rPr sz="3100" spc="365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other</a:t>
            </a:r>
            <a:r>
              <a:rPr sz="3100" spc="360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through</a:t>
            </a:r>
            <a:r>
              <a:rPr sz="3100" spc="365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various</a:t>
            </a:r>
            <a:r>
              <a:rPr sz="3100" spc="355" dirty="0">
                <a:latin typeface="Tw Cen MT"/>
                <a:cs typeface="Tw Cen MT"/>
              </a:rPr>
              <a:t>  </a:t>
            </a:r>
            <a:r>
              <a:rPr sz="3100" spc="-10" dirty="0">
                <a:latin typeface="Tw Cen MT"/>
                <a:cs typeface="Tw Cen MT"/>
              </a:rPr>
              <a:t>redundant connections.</a:t>
            </a:r>
            <a:endParaRPr sz="3100">
              <a:latin typeface="Tw Cen MT"/>
              <a:cs typeface="Tw Cen MT"/>
            </a:endParaRPr>
          </a:p>
          <a:p>
            <a:pPr marL="332740" marR="5080" indent="-320675" algn="just">
              <a:lnSpc>
                <a:spcPct val="80000"/>
              </a:lnSpc>
              <a:spcBef>
                <a:spcPts val="705"/>
              </a:spcBef>
              <a:buClr>
                <a:srgbClr val="234957"/>
              </a:buClr>
              <a:buSzPct val="59677"/>
              <a:buFont typeface="Wingdings"/>
              <a:buChar char=""/>
              <a:tabLst>
                <a:tab pos="333375" algn="l"/>
              </a:tabLst>
            </a:pPr>
            <a:r>
              <a:rPr sz="3100" dirty="0">
                <a:latin typeface="Tw Cen MT"/>
                <a:cs typeface="Tw Cen MT"/>
              </a:rPr>
              <a:t>There</a:t>
            </a:r>
            <a:r>
              <a:rPr sz="3100" spc="37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are</a:t>
            </a:r>
            <a:r>
              <a:rPr sz="3100" spc="35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multiple</a:t>
            </a:r>
            <a:r>
              <a:rPr sz="3100" spc="36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paths</a:t>
            </a:r>
            <a:r>
              <a:rPr sz="3100" spc="35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from</a:t>
            </a:r>
            <a:r>
              <a:rPr sz="3100" spc="36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one</a:t>
            </a:r>
            <a:r>
              <a:rPr sz="3100" spc="36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computer</a:t>
            </a:r>
            <a:r>
              <a:rPr sz="3100" spc="390" dirty="0">
                <a:latin typeface="Tw Cen MT"/>
                <a:cs typeface="Tw Cen MT"/>
              </a:rPr>
              <a:t> </a:t>
            </a:r>
            <a:r>
              <a:rPr sz="3100" spc="-25" dirty="0">
                <a:latin typeface="Tw Cen MT"/>
                <a:cs typeface="Tw Cen MT"/>
              </a:rPr>
              <a:t>to </a:t>
            </a:r>
            <a:r>
              <a:rPr sz="3100" dirty="0">
                <a:latin typeface="Tw Cen MT"/>
                <a:cs typeface="Tw Cen MT"/>
              </a:rPr>
              <a:t>another</a:t>
            </a:r>
            <a:r>
              <a:rPr sz="3100" spc="-100" dirty="0">
                <a:latin typeface="Tw Cen MT"/>
                <a:cs typeface="Tw Cen MT"/>
              </a:rPr>
              <a:t> </a:t>
            </a:r>
            <a:r>
              <a:rPr sz="3100" spc="-10" dirty="0">
                <a:latin typeface="Tw Cen MT"/>
                <a:cs typeface="Tw Cen MT"/>
              </a:rPr>
              <a:t>computer.</a:t>
            </a:r>
            <a:endParaRPr sz="3100">
              <a:latin typeface="Tw Cen MT"/>
              <a:cs typeface="Tw Cen MT"/>
            </a:endParaRPr>
          </a:p>
          <a:p>
            <a:pPr marL="332740" marR="6350" indent="-320675" algn="just">
              <a:lnSpc>
                <a:spcPct val="80000"/>
              </a:lnSpc>
              <a:spcBef>
                <a:spcPts val="700"/>
              </a:spcBef>
              <a:buClr>
                <a:srgbClr val="234957"/>
              </a:buClr>
              <a:buSzPct val="59677"/>
              <a:buFont typeface="Wingdings"/>
              <a:buChar char=""/>
              <a:tabLst>
                <a:tab pos="333375" algn="l"/>
              </a:tabLst>
            </a:pPr>
            <a:r>
              <a:rPr sz="3100" dirty="0">
                <a:latin typeface="Tw Cen MT"/>
                <a:cs typeface="Tw Cen MT"/>
              </a:rPr>
              <a:t>It</a:t>
            </a:r>
            <a:r>
              <a:rPr sz="3100" spc="8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does</a:t>
            </a:r>
            <a:r>
              <a:rPr sz="3100" spc="8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not</a:t>
            </a:r>
            <a:r>
              <a:rPr sz="3100" spc="8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contain</a:t>
            </a:r>
            <a:r>
              <a:rPr sz="3100" spc="9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the</a:t>
            </a:r>
            <a:r>
              <a:rPr sz="3100" spc="6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switch,</a:t>
            </a:r>
            <a:r>
              <a:rPr sz="3100" spc="8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hub</a:t>
            </a:r>
            <a:r>
              <a:rPr sz="3100" spc="8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or</a:t>
            </a:r>
            <a:r>
              <a:rPr sz="3100" spc="8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any</a:t>
            </a:r>
            <a:r>
              <a:rPr sz="3100" spc="85" dirty="0">
                <a:latin typeface="Tw Cen MT"/>
                <a:cs typeface="Tw Cen MT"/>
              </a:rPr>
              <a:t> </a:t>
            </a:r>
            <a:r>
              <a:rPr sz="3100" spc="-10" dirty="0">
                <a:latin typeface="Tw Cen MT"/>
                <a:cs typeface="Tw Cen MT"/>
              </a:rPr>
              <a:t>central </a:t>
            </a:r>
            <a:r>
              <a:rPr sz="3100" dirty="0">
                <a:latin typeface="Tw Cen MT"/>
                <a:cs typeface="Tw Cen MT"/>
              </a:rPr>
              <a:t>computer</a:t>
            </a:r>
            <a:r>
              <a:rPr sz="3100" spc="260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which</a:t>
            </a:r>
            <a:r>
              <a:rPr sz="3100" spc="235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acts</a:t>
            </a:r>
            <a:r>
              <a:rPr sz="3100" spc="245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as</a:t>
            </a:r>
            <a:r>
              <a:rPr sz="3100" spc="245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a</a:t>
            </a:r>
            <a:r>
              <a:rPr sz="3100" spc="245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central</a:t>
            </a:r>
            <a:r>
              <a:rPr sz="3100" spc="250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point</a:t>
            </a:r>
            <a:r>
              <a:rPr sz="3100" spc="250" dirty="0">
                <a:latin typeface="Tw Cen MT"/>
                <a:cs typeface="Tw Cen MT"/>
              </a:rPr>
              <a:t>  </a:t>
            </a:r>
            <a:r>
              <a:rPr sz="3100" spc="-25" dirty="0">
                <a:latin typeface="Tw Cen MT"/>
                <a:cs typeface="Tw Cen MT"/>
              </a:rPr>
              <a:t>of </a:t>
            </a:r>
            <a:r>
              <a:rPr sz="3100" spc="-10" dirty="0">
                <a:latin typeface="Tw Cen MT"/>
                <a:cs typeface="Tw Cen MT"/>
              </a:rPr>
              <a:t>communication.</a:t>
            </a:r>
            <a:endParaRPr sz="3100">
              <a:latin typeface="Tw Cen MT"/>
              <a:cs typeface="Tw Cen MT"/>
            </a:endParaRPr>
          </a:p>
          <a:p>
            <a:pPr marL="332740" indent="-320675" algn="just">
              <a:lnSpc>
                <a:spcPts val="3654"/>
              </a:lnSpc>
              <a:buClr>
                <a:srgbClr val="234957"/>
              </a:buClr>
              <a:buSzPct val="59677"/>
              <a:buFont typeface="Wingdings"/>
              <a:buChar char=""/>
              <a:tabLst>
                <a:tab pos="333375" algn="l"/>
              </a:tabLst>
            </a:pPr>
            <a:r>
              <a:rPr sz="3100" dirty="0">
                <a:latin typeface="Tw Cen MT"/>
                <a:cs typeface="Tw Cen MT"/>
              </a:rPr>
              <a:t>The</a:t>
            </a:r>
            <a:r>
              <a:rPr sz="3100" spc="-8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Internet</a:t>
            </a:r>
            <a:r>
              <a:rPr sz="3100" spc="-6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is</a:t>
            </a:r>
            <a:r>
              <a:rPr sz="3100" spc="-6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an</a:t>
            </a:r>
            <a:r>
              <a:rPr sz="3100" spc="-5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example</a:t>
            </a:r>
            <a:r>
              <a:rPr sz="3100" spc="-2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of</a:t>
            </a:r>
            <a:r>
              <a:rPr sz="3100" spc="2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the</a:t>
            </a:r>
            <a:r>
              <a:rPr sz="3100" spc="-5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mesh</a:t>
            </a:r>
            <a:r>
              <a:rPr sz="3100" spc="-50" dirty="0">
                <a:latin typeface="Tw Cen MT"/>
                <a:cs typeface="Tw Cen MT"/>
              </a:rPr>
              <a:t> </a:t>
            </a:r>
            <a:r>
              <a:rPr sz="3100" spc="-10" dirty="0">
                <a:latin typeface="Tw Cen MT"/>
                <a:cs typeface="Tw Cen MT"/>
              </a:rPr>
              <a:t>topology.</a:t>
            </a:r>
            <a:endParaRPr sz="3100">
              <a:latin typeface="Tw Cen MT"/>
              <a:cs typeface="Tw Cen MT"/>
            </a:endParaRPr>
          </a:p>
          <a:p>
            <a:pPr marL="332740" marR="5080" indent="-320675" algn="just">
              <a:lnSpc>
                <a:spcPts val="2980"/>
              </a:lnSpc>
              <a:spcBef>
                <a:spcPts val="695"/>
              </a:spcBef>
              <a:buClr>
                <a:srgbClr val="234957"/>
              </a:buClr>
              <a:buSzPct val="59677"/>
              <a:buFont typeface="Wingdings"/>
              <a:buChar char=""/>
              <a:tabLst>
                <a:tab pos="333375" algn="l"/>
              </a:tabLst>
            </a:pPr>
            <a:r>
              <a:rPr sz="3100" dirty="0">
                <a:latin typeface="Tw Cen MT"/>
                <a:cs typeface="Tw Cen MT"/>
              </a:rPr>
              <a:t>Mesh</a:t>
            </a:r>
            <a:r>
              <a:rPr sz="3100" spc="295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topology</a:t>
            </a:r>
            <a:r>
              <a:rPr sz="3100" spc="280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is</a:t>
            </a:r>
            <a:r>
              <a:rPr sz="3100" spc="290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mainly</a:t>
            </a:r>
            <a:r>
              <a:rPr sz="3100" spc="295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used</a:t>
            </a:r>
            <a:r>
              <a:rPr sz="3100" spc="290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for</a:t>
            </a:r>
            <a:r>
              <a:rPr sz="3100" spc="290" dirty="0">
                <a:latin typeface="Tw Cen MT"/>
                <a:cs typeface="Tw Cen MT"/>
              </a:rPr>
              <a:t>  </a:t>
            </a:r>
            <a:r>
              <a:rPr sz="3100" spc="-10" dirty="0">
                <a:latin typeface="Tw Cen MT"/>
                <a:cs typeface="Tw Cen MT"/>
              </a:rPr>
              <a:t>wireless networks.</a:t>
            </a:r>
            <a:endParaRPr sz="31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18" y="801136"/>
            <a:ext cx="33648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Mesh</a:t>
            </a:r>
            <a:r>
              <a:rPr sz="4400" spc="-40" dirty="0"/>
              <a:t> </a:t>
            </a:r>
            <a:r>
              <a:rPr sz="4400" spc="-55" dirty="0"/>
              <a:t>Topology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48567" y="1892304"/>
            <a:ext cx="7994015" cy="510032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32740" marR="5080" indent="-320675" algn="just">
              <a:lnSpc>
                <a:spcPct val="80000"/>
              </a:lnSpc>
              <a:spcBef>
                <a:spcPts val="840"/>
              </a:spcBef>
              <a:buClr>
                <a:srgbClr val="234957"/>
              </a:buClr>
              <a:buSzPct val="59677"/>
              <a:buFont typeface="Wingdings"/>
              <a:buChar char=""/>
              <a:tabLst>
                <a:tab pos="333375" algn="l"/>
              </a:tabLst>
            </a:pPr>
            <a:r>
              <a:rPr sz="3100" dirty="0">
                <a:latin typeface="Tw Cen MT"/>
                <a:cs typeface="Tw Cen MT"/>
              </a:rPr>
              <a:t>Mesh</a:t>
            </a:r>
            <a:r>
              <a:rPr sz="3100" spc="235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technology</a:t>
            </a:r>
            <a:r>
              <a:rPr sz="3100" spc="229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is</a:t>
            </a:r>
            <a:r>
              <a:rPr sz="3100" spc="235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an</a:t>
            </a:r>
            <a:r>
              <a:rPr sz="3100" spc="220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arrangement</a:t>
            </a:r>
            <a:r>
              <a:rPr sz="3100" spc="215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of</a:t>
            </a:r>
            <a:r>
              <a:rPr sz="3100" spc="275" dirty="0">
                <a:latin typeface="Tw Cen MT"/>
                <a:cs typeface="Tw Cen MT"/>
              </a:rPr>
              <a:t>  </a:t>
            </a:r>
            <a:r>
              <a:rPr sz="3100" spc="-25" dirty="0">
                <a:latin typeface="Tw Cen MT"/>
                <a:cs typeface="Tw Cen MT"/>
              </a:rPr>
              <a:t>the </a:t>
            </a:r>
            <a:r>
              <a:rPr sz="3100" dirty="0">
                <a:latin typeface="Tw Cen MT"/>
                <a:cs typeface="Tw Cen MT"/>
              </a:rPr>
              <a:t>network</a:t>
            </a:r>
            <a:r>
              <a:rPr sz="3100" spc="55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in</a:t>
            </a:r>
            <a:r>
              <a:rPr sz="3100" spc="55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which</a:t>
            </a:r>
            <a:r>
              <a:rPr sz="3100" spc="51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computers</a:t>
            </a:r>
            <a:r>
              <a:rPr sz="3100" spc="56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are</a:t>
            </a:r>
            <a:r>
              <a:rPr sz="3100" spc="545" dirty="0">
                <a:latin typeface="Tw Cen MT"/>
                <a:cs typeface="Tw Cen MT"/>
              </a:rPr>
              <a:t> </a:t>
            </a:r>
            <a:r>
              <a:rPr sz="3100" spc="-10" dirty="0">
                <a:latin typeface="Tw Cen MT"/>
                <a:cs typeface="Tw Cen MT"/>
              </a:rPr>
              <a:t>interconnected </a:t>
            </a:r>
            <a:r>
              <a:rPr sz="3100" dirty="0">
                <a:latin typeface="Tw Cen MT"/>
                <a:cs typeface="Tw Cen MT"/>
              </a:rPr>
              <a:t>with</a:t>
            </a:r>
            <a:r>
              <a:rPr sz="3100" spc="360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each</a:t>
            </a:r>
            <a:r>
              <a:rPr sz="3100" spc="365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other</a:t>
            </a:r>
            <a:r>
              <a:rPr sz="3100" spc="360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through</a:t>
            </a:r>
            <a:r>
              <a:rPr sz="3100" spc="365" dirty="0">
                <a:latin typeface="Tw Cen MT"/>
                <a:cs typeface="Tw Cen MT"/>
              </a:rPr>
              <a:t>  </a:t>
            </a:r>
            <a:r>
              <a:rPr sz="3100" dirty="0">
                <a:latin typeface="Tw Cen MT"/>
                <a:cs typeface="Tw Cen MT"/>
              </a:rPr>
              <a:t>various</a:t>
            </a:r>
            <a:r>
              <a:rPr sz="3100" spc="355" dirty="0">
                <a:latin typeface="Tw Cen MT"/>
                <a:cs typeface="Tw Cen MT"/>
              </a:rPr>
              <a:t>  </a:t>
            </a:r>
            <a:r>
              <a:rPr sz="3100" spc="-10" dirty="0">
                <a:latin typeface="Tw Cen MT"/>
                <a:cs typeface="Tw Cen MT"/>
              </a:rPr>
              <a:t>redundant connections.</a:t>
            </a:r>
            <a:endParaRPr sz="31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34957"/>
              </a:buClr>
              <a:buFont typeface="Wingdings"/>
              <a:buChar char=""/>
            </a:pPr>
            <a:endParaRPr sz="3300">
              <a:latin typeface="Tw Cen MT"/>
              <a:cs typeface="Tw Cen MT"/>
            </a:endParaRPr>
          </a:p>
          <a:p>
            <a:pPr marL="332740" indent="-320675">
              <a:lnSpc>
                <a:spcPts val="3695"/>
              </a:lnSpc>
              <a:buClr>
                <a:srgbClr val="234957"/>
              </a:buClr>
              <a:buSzPct val="59677"/>
              <a:buFont typeface="Wingdings"/>
              <a:buChar char=""/>
              <a:tabLst>
                <a:tab pos="333375" algn="l"/>
              </a:tabLst>
            </a:pPr>
            <a:r>
              <a:rPr sz="3100" b="1" dirty="0">
                <a:latin typeface="Tw Cen MT"/>
                <a:cs typeface="Tw Cen MT"/>
              </a:rPr>
              <a:t>Advantages</a:t>
            </a:r>
            <a:r>
              <a:rPr sz="3100" b="1" spc="-60" dirty="0">
                <a:latin typeface="Tw Cen MT"/>
                <a:cs typeface="Tw Cen MT"/>
              </a:rPr>
              <a:t> </a:t>
            </a:r>
            <a:r>
              <a:rPr sz="3100" b="1" dirty="0">
                <a:latin typeface="Tw Cen MT"/>
                <a:cs typeface="Tw Cen MT"/>
              </a:rPr>
              <a:t>of</a:t>
            </a:r>
            <a:r>
              <a:rPr sz="3100" b="1" spc="145" dirty="0">
                <a:latin typeface="Tw Cen MT"/>
                <a:cs typeface="Tw Cen MT"/>
              </a:rPr>
              <a:t> </a:t>
            </a:r>
            <a:r>
              <a:rPr sz="3100" b="1" dirty="0">
                <a:latin typeface="Tw Cen MT"/>
                <a:cs typeface="Tw Cen MT"/>
              </a:rPr>
              <a:t>Mesh</a:t>
            </a:r>
            <a:r>
              <a:rPr sz="3100" b="1" spc="-75" dirty="0">
                <a:latin typeface="Tw Cen MT"/>
                <a:cs typeface="Tw Cen MT"/>
              </a:rPr>
              <a:t> </a:t>
            </a:r>
            <a:r>
              <a:rPr sz="3100" b="1" spc="-10" dirty="0">
                <a:latin typeface="Tw Cen MT"/>
                <a:cs typeface="Tw Cen MT"/>
              </a:rPr>
              <a:t>Topology</a:t>
            </a:r>
            <a:endParaRPr sz="3100">
              <a:latin typeface="Tw Cen MT"/>
              <a:cs typeface="Tw Cen MT"/>
            </a:endParaRPr>
          </a:p>
          <a:p>
            <a:pPr marL="299085" marR="45720" indent="-287020">
              <a:lnSpc>
                <a:spcPts val="2980"/>
              </a:lnSpc>
              <a:spcBef>
                <a:spcPts val="695"/>
              </a:spcBef>
              <a:buClr>
                <a:srgbClr val="234957"/>
              </a:buClr>
              <a:buSzPct val="59677"/>
              <a:buFont typeface="Wingdings"/>
              <a:buChar char=""/>
              <a:tabLst>
                <a:tab pos="299720" algn="l"/>
              </a:tabLst>
            </a:pPr>
            <a:r>
              <a:rPr sz="3100" dirty="0">
                <a:latin typeface="Tw Cen MT"/>
                <a:cs typeface="Tw Cen MT"/>
              </a:rPr>
              <a:t>The</a:t>
            </a:r>
            <a:r>
              <a:rPr sz="3100" spc="-114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mesh</a:t>
            </a:r>
            <a:r>
              <a:rPr sz="3100" spc="-8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topology</a:t>
            </a:r>
            <a:r>
              <a:rPr sz="3100" spc="-8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networks</a:t>
            </a:r>
            <a:r>
              <a:rPr sz="3100" spc="-9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are</a:t>
            </a:r>
            <a:r>
              <a:rPr sz="3100" spc="-8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very</a:t>
            </a:r>
            <a:r>
              <a:rPr sz="3100" spc="-8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reliable</a:t>
            </a:r>
            <a:r>
              <a:rPr sz="3100" spc="-110" dirty="0">
                <a:latin typeface="Tw Cen MT"/>
                <a:cs typeface="Tw Cen MT"/>
              </a:rPr>
              <a:t> </a:t>
            </a:r>
            <a:r>
              <a:rPr sz="3100" spc="-25" dirty="0">
                <a:latin typeface="Tw Cen MT"/>
                <a:cs typeface="Tw Cen MT"/>
              </a:rPr>
              <a:t>as </a:t>
            </a:r>
            <a:r>
              <a:rPr sz="3100" dirty="0">
                <a:latin typeface="Tw Cen MT"/>
                <a:cs typeface="Tw Cen MT"/>
              </a:rPr>
              <a:t>if</a:t>
            </a:r>
            <a:r>
              <a:rPr sz="3100" spc="-2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any</a:t>
            </a:r>
            <a:r>
              <a:rPr sz="3100" spc="-7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link</a:t>
            </a:r>
            <a:r>
              <a:rPr sz="3100" spc="-95" dirty="0">
                <a:latin typeface="Tw Cen MT"/>
                <a:cs typeface="Tw Cen MT"/>
              </a:rPr>
              <a:t> </a:t>
            </a:r>
            <a:r>
              <a:rPr sz="3100" spc="-10" dirty="0">
                <a:latin typeface="Tw Cen MT"/>
                <a:cs typeface="Tw Cen MT"/>
              </a:rPr>
              <a:t>breakdown</a:t>
            </a:r>
            <a:r>
              <a:rPr sz="3100" spc="-4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will</a:t>
            </a:r>
            <a:r>
              <a:rPr sz="3100" spc="-9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not</a:t>
            </a:r>
            <a:r>
              <a:rPr sz="3100" spc="-7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affect</a:t>
            </a:r>
            <a:r>
              <a:rPr sz="3100" spc="-75" dirty="0">
                <a:latin typeface="Tw Cen MT"/>
                <a:cs typeface="Tw Cen MT"/>
              </a:rPr>
              <a:t> </a:t>
            </a:r>
            <a:r>
              <a:rPr sz="3100" spc="-25" dirty="0">
                <a:latin typeface="Tw Cen MT"/>
                <a:cs typeface="Tw Cen MT"/>
              </a:rPr>
              <a:t>the </a:t>
            </a:r>
            <a:r>
              <a:rPr sz="3100" dirty="0">
                <a:latin typeface="Tw Cen MT"/>
                <a:cs typeface="Tw Cen MT"/>
              </a:rPr>
              <a:t>communication</a:t>
            </a:r>
            <a:r>
              <a:rPr sz="3100" spc="-16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between</a:t>
            </a:r>
            <a:r>
              <a:rPr sz="3100" spc="-14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connected</a:t>
            </a:r>
            <a:r>
              <a:rPr sz="3100" spc="-125" dirty="0">
                <a:latin typeface="Tw Cen MT"/>
                <a:cs typeface="Tw Cen MT"/>
              </a:rPr>
              <a:t> </a:t>
            </a:r>
            <a:r>
              <a:rPr sz="3100" spc="-10" dirty="0">
                <a:latin typeface="Tw Cen MT"/>
                <a:cs typeface="Tw Cen MT"/>
              </a:rPr>
              <a:t>computers.</a:t>
            </a:r>
            <a:endParaRPr sz="3100">
              <a:latin typeface="Tw Cen MT"/>
              <a:cs typeface="Tw Cen MT"/>
            </a:endParaRPr>
          </a:p>
          <a:p>
            <a:pPr marL="299085" indent="-287020">
              <a:lnSpc>
                <a:spcPts val="3675"/>
              </a:lnSpc>
              <a:buClr>
                <a:srgbClr val="234957"/>
              </a:buClr>
              <a:buSzPct val="59677"/>
              <a:buFont typeface="Wingdings"/>
              <a:buChar char=""/>
              <a:tabLst>
                <a:tab pos="299720" algn="l"/>
              </a:tabLst>
            </a:pPr>
            <a:r>
              <a:rPr sz="3100" dirty="0">
                <a:latin typeface="Tw Cen MT"/>
                <a:cs typeface="Tw Cen MT"/>
              </a:rPr>
              <a:t>Communication</a:t>
            </a:r>
            <a:r>
              <a:rPr sz="3100" spc="-10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is</a:t>
            </a:r>
            <a:r>
              <a:rPr sz="3100" spc="-9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very</a:t>
            </a:r>
            <a:r>
              <a:rPr sz="3100" spc="-8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fast</a:t>
            </a:r>
            <a:r>
              <a:rPr sz="3100" spc="-8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between</a:t>
            </a:r>
            <a:r>
              <a:rPr sz="3100" spc="-8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the</a:t>
            </a:r>
            <a:r>
              <a:rPr sz="3100" spc="-105" dirty="0">
                <a:latin typeface="Tw Cen MT"/>
                <a:cs typeface="Tw Cen MT"/>
              </a:rPr>
              <a:t> </a:t>
            </a:r>
            <a:r>
              <a:rPr sz="3100" spc="-10" dirty="0">
                <a:latin typeface="Tw Cen MT"/>
                <a:cs typeface="Tw Cen MT"/>
              </a:rPr>
              <a:t>nodes.</a:t>
            </a:r>
            <a:endParaRPr sz="3100">
              <a:latin typeface="Tw Cen MT"/>
              <a:cs typeface="Tw Cen MT"/>
            </a:endParaRPr>
          </a:p>
          <a:p>
            <a:pPr marL="299085" marR="1163320" indent="-287020">
              <a:lnSpc>
                <a:spcPct val="80000"/>
              </a:lnSpc>
              <a:spcBef>
                <a:spcPts val="720"/>
              </a:spcBef>
              <a:buClr>
                <a:srgbClr val="234957"/>
              </a:buClr>
              <a:buSzPct val="59677"/>
              <a:buFont typeface="Wingdings"/>
              <a:buChar char=""/>
              <a:tabLst>
                <a:tab pos="299720" algn="l"/>
              </a:tabLst>
            </a:pPr>
            <a:r>
              <a:rPr sz="3100" dirty="0">
                <a:latin typeface="Tw Cen MT"/>
                <a:cs typeface="Tw Cen MT"/>
              </a:rPr>
              <a:t>Adding</a:t>
            </a:r>
            <a:r>
              <a:rPr sz="3100" spc="-8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new</a:t>
            </a:r>
            <a:r>
              <a:rPr sz="3100" spc="-9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devices</a:t>
            </a:r>
            <a:r>
              <a:rPr sz="3100" spc="-8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would</a:t>
            </a:r>
            <a:r>
              <a:rPr sz="3100" spc="-85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not</a:t>
            </a:r>
            <a:r>
              <a:rPr sz="3100" spc="-8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disrupt</a:t>
            </a:r>
            <a:r>
              <a:rPr sz="3100" spc="-85" dirty="0">
                <a:latin typeface="Tw Cen MT"/>
                <a:cs typeface="Tw Cen MT"/>
              </a:rPr>
              <a:t> </a:t>
            </a:r>
            <a:r>
              <a:rPr sz="3100" spc="-25" dirty="0">
                <a:latin typeface="Tw Cen MT"/>
                <a:cs typeface="Tw Cen MT"/>
              </a:rPr>
              <a:t>the </a:t>
            </a:r>
            <a:r>
              <a:rPr sz="3100" dirty="0">
                <a:latin typeface="Tw Cen MT"/>
                <a:cs typeface="Tw Cen MT"/>
              </a:rPr>
              <a:t>communication</a:t>
            </a:r>
            <a:r>
              <a:rPr sz="3100" spc="-140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between</a:t>
            </a:r>
            <a:r>
              <a:rPr sz="3100" spc="-114" dirty="0">
                <a:latin typeface="Tw Cen MT"/>
                <a:cs typeface="Tw Cen MT"/>
              </a:rPr>
              <a:t> </a:t>
            </a:r>
            <a:r>
              <a:rPr sz="3100" dirty="0">
                <a:latin typeface="Tw Cen MT"/>
                <a:cs typeface="Tw Cen MT"/>
              </a:rPr>
              <a:t>other</a:t>
            </a:r>
            <a:r>
              <a:rPr sz="3100" spc="-125" dirty="0">
                <a:latin typeface="Tw Cen MT"/>
                <a:cs typeface="Tw Cen MT"/>
              </a:rPr>
              <a:t> </a:t>
            </a:r>
            <a:r>
              <a:rPr sz="3100" spc="-10" dirty="0">
                <a:latin typeface="Tw Cen MT"/>
                <a:cs typeface="Tw Cen MT"/>
              </a:rPr>
              <a:t>devices.</a:t>
            </a:r>
            <a:endParaRPr sz="31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18" y="801136"/>
            <a:ext cx="33648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Mesh</a:t>
            </a:r>
            <a:r>
              <a:rPr sz="4400" spc="-40" dirty="0"/>
              <a:t> </a:t>
            </a:r>
            <a:r>
              <a:rPr sz="4400" spc="-55" dirty="0"/>
              <a:t>Topology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48608" y="2030325"/>
            <a:ext cx="7996555" cy="443611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105" indent="-320040" algn="just">
              <a:lnSpc>
                <a:spcPct val="100000"/>
              </a:lnSpc>
              <a:spcBef>
                <a:spcPts val="795"/>
              </a:spcBef>
              <a:buClr>
                <a:srgbClr val="234957"/>
              </a:buClr>
              <a:buSzPct val="60294"/>
              <a:buFont typeface="Wingdings"/>
              <a:buChar char=""/>
              <a:tabLst>
                <a:tab pos="332740" algn="l"/>
              </a:tabLst>
            </a:pPr>
            <a:r>
              <a:rPr sz="3400" b="1" dirty="0">
                <a:latin typeface="Tw Cen MT"/>
                <a:cs typeface="Tw Cen MT"/>
              </a:rPr>
              <a:t>Disadvantages</a:t>
            </a:r>
            <a:r>
              <a:rPr sz="3400" b="1" spc="-105" dirty="0">
                <a:latin typeface="Tw Cen MT"/>
                <a:cs typeface="Tw Cen MT"/>
              </a:rPr>
              <a:t> </a:t>
            </a:r>
            <a:r>
              <a:rPr sz="3400" b="1" dirty="0">
                <a:latin typeface="Tw Cen MT"/>
                <a:cs typeface="Tw Cen MT"/>
              </a:rPr>
              <a:t>of</a:t>
            </a:r>
            <a:r>
              <a:rPr sz="3400" b="1" spc="120" dirty="0">
                <a:latin typeface="Tw Cen MT"/>
                <a:cs typeface="Tw Cen MT"/>
              </a:rPr>
              <a:t> </a:t>
            </a:r>
            <a:r>
              <a:rPr sz="3400" b="1" dirty="0">
                <a:latin typeface="Tw Cen MT"/>
                <a:cs typeface="Tw Cen MT"/>
              </a:rPr>
              <a:t>Mesh</a:t>
            </a:r>
            <a:r>
              <a:rPr sz="3400" b="1" spc="-85" dirty="0">
                <a:latin typeface="Tw Cen MT"/>
                <a:cs typeface="Tw Cen MT"/>
              </a:rPr>
              <a:t> </a:t>
            </a:r>
            <a:r>
              <a:rPr sz="3400" b="1" spc="-10" dirty="0">
                <a:latin typeface="Tw Cen MT"/>
                <a:cs typeface="Tw Cen MT"/>
              </a:rPr>
              <a:t>Topology</a:t>
            </a:r>
            <a:endParaRPr sz="3400">
              <a:latin typeface="Tw Cen MT"/>
              <a:cs typeface="Tw Cen MT"/>
            </a:endParaRPr>
          </a:p>
          <a:p>
            <a:pPr marL="332105" marR="5080" indent="-320040" algn="just">
              <a:lnSpc>
                <a:spcPct val="100000"/>
              </a:lnSpc>
              <a:spcBef>
                <a:spcPts val="695"/>
              </a:spcBef>
              <a:buClr>
                <a:srgbClr val="234957"/>
              </a:buClr>
              <a:buSzPct val="60294"/>
              <a:buFont typeface="Wingdings"/>
              <a:buChar char=""/>
              <a:tabLst>
                <a:tab pos="332740" algn="l"/>
              </a:tabLst>
            </a:pPr>
            <a:r>
              <a:rPr sz="3400" dirty="0">
                <a:latin typeface="Tw Cen MT"/>
                <a:cs typeface="Tw Cen MT"/>
              </a:rPr>
              <a:t>Mesh</a:t>
            </a:r>
            <a:r>
              <a:rPr sz="3400" spc="-40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topology</a:t>
            </a:r>
            <a:r>
              <a:rPr sz="3400" spc="-20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networks</a:t>
            </a:r>
            <a:r>
              <a:rPr sz="3400" spc="-50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are</a:t>
            </a:r>
            <a:r>
              <a:rPr sz="3400" spc="-15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very</a:t>
            </a:r>
            <a:r>
              <a:rPr sz="3400" spc="-45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large</a:t>
            </a:r>
            <a:r>
              <a:rPr sz="3400" spc="-45" dirty="0">
                <a:latin typeface="Tw Cen MT"/>
                <a:cs typeface="Tw Cen MT"/>
              </a:rPr>
              <a:t> </a:t>
            </a:r>
            <a:r>
              <a:rPr sz="3400" spc="-25" dirty="0">
                <a:latin typeface="Tw Cen MT"/>
                <a:cs typeface="Tw Cen MT"/>
              </a:rPr>
              <a:t>and </a:t>
            </a:r>
            <a:r>
              <a:rPr sz="3400" dirty="0">
                <a:latin typeface="Tw Cen MT"/>
                <a:cs typeface="Tw Cen MT"/>
              </a:rPr>
              <a:t>very</a:t>
            </a:r>
            <a:r>
              <a:rPr sz="3400" spc="-15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difficult</a:t>
            </a:r>
            <a:r>
              <a:rPr sz="3400" spc="-20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to</a:t>
            </a:r>
            <a:r>
              <a:rPr sz="3400" spc="-15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maintain</a:t>
            </a:r>
            <a:r>
              <a:rPr sz="3400" spc="-40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and</a:t>
            </a:r>
            <a:r>
              <a:rPr sz="3400" spc="-50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manage.</a:t>
            </a:r>
            <a:r>
              <a:rPr sz="3400" spc="-10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If</a:t>
            </a:r>
            <a:r>
              <a:rPr sz="3400" spc="65" dirty="0">
                <a:latin typeface="Tw Cen MT"/>
                <a:cs typeface="Tw Cen MT"/>
              </a:rPr>
              <a:t> </a:t>
            </a:r>
            <a:r>
              <a:rPr sz="3400" spc="-25" dirty="0">
                <a:latin typeface="Tw Cen MT"/>
                <a:cs typeface="Tw Cen MT"/>
              </a:rPr>
              <a:t>the </a:t>
            </a:r>
            <a:r>
              <a:rPr sz="3400" dirty="0">
                <a:latin typeface="Tw Cen MT"/>
                <a:cs typeface="Tw Cen MT"/>
              </a:rPr>
              <a:t>network</a:t>
            </a:r>
            <a:r>
              <a:rPr sz="3400" spc="275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is</a:t>
            </a:r>
            <a:r>
              <a:rPr sz="3400" spc="254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not</a:t>
            </a:r>
            <a:r>
              <a:rPr sz="3400" spc="265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monitored</a:t>
            </a:r>
            <a:r>
              <a:rPr sz="3400" spc="285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carefully,</a:t>
            </a:r>
            <a:r>
              <a:rPr sz="3400" spc="260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then</a:t>
            </a:r>
            <a:r>
              <a:rPr sz="3400" spc="270" dirty="0">
                <a:latin typeface="Tw Cen MT"/>
                <a:cs typeface="Tw Cen MT"/>
              </a:rPr>
              <a:t> </a:t>
            </a:r>
            <a:r>
              <a:rPr sz="3400" spc="-25" dirty="0">
                <a:latin typeface="Tw Cen MT"/>
                <a:cs typeface="Tw Cen MT"/>
              </a:rPr>
              <a:t>the </a:t>
            </a:r>
            <a:r>
              <a:rPr sz="3400" dirty="0">
                <a:latin typeface="Tw Cen MT"/>
                <a:cs typeface="Tw Cen MT"/>
              </a:rPr>
              <a:t>communication</a:t>
            </a:r>
            <a:r>
              <a:rPr sz="3400" spc="-105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link</a:t>
            </a:r>
            <a:r>
              <a:rPr sz="3400" spc="-75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failure</a:t>
            </a:r>
            <a:r>
              <a:rPr sz="3400" spc="-50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goes</a:t>
            </a:r>
            <a:r>
              <a:rPr sz="3400" spc="-125" dirty="0">
                <a:latin typeface="Tw Cen MT"/>
                <a:cs typeface="Tw Cen MT"/>
              </a:rPr>
              <a:t> </a:t>
            </a:r>
            <a:r>
              <a:rPr sz="3400" spc="-10" dirty="0">
                <a:latin typeface="Tw Cen MT"/>
                <a:cs typeface="Tw Cen MT"/>
              </a:rPr>
              <a:t>undetected.</a:t>
            </a:r>
            <a:endParaRPr sz="3400">
              <a:latin typeface="Tw Cen MT"/>
              <a:cs typeface="Tw Cen MT"/>
            </a:endParaRPr>
          </a:p>
          <a:p>
            <a:pPr marL="332105" marR="8890" indent="-320040" algn="just">
              <a:lnSpc>
                <a:spcPct val="100000"/>
              </a:lnSpc>
              <a:spcBef>
                <a:spcPts val="700"/>
              </a:spcBef>
              <a:buClr>
                <a:srgbClr val="234957"/>
              </a:buClr>
              <a:buSzPct val="60294"/>
              <a:buFont typeface="Wingdings"/>
              <a:buChar char=""/>
              <a:tabLst>
                <a:tab pos="332740" algn="l"/>
              </a:tabLst>
            </a:pPr>
            <a:r>
              <a:rPr sz="3400" dirty="0">
                <a:latin typeface="Tw Cen MT"/>
                <a:cs typeface="Tw Cen MT"/>
              </a:rPr>
              <a:t>In</a:t>
            </a:r>
            <a:r>
              <a:rPr sz="3400" spc="395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this</a:t>
            </a:r>
            <a:r>
              <a:rPr sz="3400" spc="385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topology,</a:t>
            </a:r>
            <a:r>
              <a:rPr sz="3400" spc="395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redundant</a:t>
            </a:r>
            <a:r>
              <a:rPr sz="3400" spc="390" dirty="0">
                <a:latin typeface="Tw Cen MT"/>
                <a:cs typeface="Tw Cen MT"/>
              </a:rPr>
              <a:t> </a:t>
            </a:r>
            <a:r>
              <a:rPr sz="3400" dirty="0">
                <a:latin typeface="Tw Cen MT"/>
                <a:cs typeface="Tw Cen MT"/>
              </a:rPr>
              <a:t>connections</a:t>
            </a:r>
            <a:r>
              <a:rPr sz="3400" spc="385" dirty="0">
                <a:latin typeface="Tw Cen MT"/>
                <a:cs typeface="Tw Cen MT"/>
              </a:rPr>
              <a:t> </a:t>
            </a:r>
            <a:r>
              <a:rPr sz="3400" spc="-25" dirty="0">
                <a:latin typeface="Tw Cen MT"/>
                <a:cs typeface="Tw Cen MT"/>
              </a:rPr>
              <a:t>are </a:t>
            </a:r>
            <a:r>
              <a:rPr sz="3400" dirty="0">
                <a:latin typeface="Tw Cen MT"/>
                <a:cs typeface="Tw Cen MT"/>
              </a:rPr>
              <a:t>high</a:t>
            </a:r>
            <a:r>
              <a:rPr sz="3400" spc="275" dirty="0">
                <a:latin typeface="Tw Cen MT"/>
                <a:cs typeface="Tw Cen MT"/>
              </a:rPr>
              <a:t>  </a:t>
            </a:r>
            <a:r>
              <a:rPr sz="3400" dirty="0">
                <a:latin typeface="Tw Cen MT"/>
                <a:cs typeface="Tw Cen MT"/>
              </a:rPr>
              <a:t>that</a:t>
            </a:r>
            <a:r>
              <a:rPr sz="3400" spc="270" dirty="0">
                <a:latin typeface="Tw Cen MT"/>
                <a:cs typeface="Tw Cen MT"/>
              </a:rPr>
              <a:t>  </a:t>
            </a:r>
            <a:r>
              <a:rPr sz="3400" dirty="0">
                <a:latin typeface="Tw Cen MT"/>
                <a:cs typeface="Tw Cen MT"/>
              </a:rPr>
              <a:t>reduces</a:t>
            </a:r>
            <a:r>
              <a:rPr sz="3400" spc="265" dirty="0">
                <a:latin typeface="Tw Cen MT"/>
                <a:cs typeface="Tw Cen MT"/>
              </a:rPr>
              <a:t>  </a:t>
            </a:r>
            <a:r>
              <a:rPr sz="3400" dirty="0">
                <a:latin typeface="Tw Cen MT"/>
                <a:cs typeface="Tw Cen MT"/>
              </a:rPr>
              <a:t>the</a:t>
            </a:r>
            <a:r>
              <a:rPr sz="3400" spc="275" dirty="0">
                <a:latin typeface="Tw Cen MT"/>
                <a:cs typeface="Tw Cen MT"/>
              </a:rPr>
              <a:t>  </a:t>
            </a:r>
            <a:r>
              <a:rPr sz="3400" dirty="0">
                <a:latin typeface="Tw Cen MT"/>
                <a:cs typeface="Tw Cen MT"/>
              </a:rPr>
              <a:t>efficiency</a:t>
            </a:r>
            <a:r>
              <a:rPr sz="3400" spc="275" dirty="0">
                <a:latin typeface="Tw Cen MT"/>
                <a:cs typeface="Tw Cen MT"/>
              </a:rPr>
              <a:t>  </a:t>
            </a:r>
            <a:r>
              <a:rPr sz="3400" dirty="0">
                <a:latin typeface="Tw Cen MT"/>
                <a:cs typeface="Tw Cen MT"/>
              </a:rPr>
              <a:t>of</a:t>
            </a:r>
            <a:r>
              <a:rPr sz="3400" spc="315" dirty="0">
                <a:latin typeface="Tw Cen MT"/>
                <a:cs typeface="Tw Cen MT"/>
              </a:rPr>
              <a:t>  </a:t>
            </a:r>
            <a:r>
              <a:rPr sz="3400" spc="-25" dirty="0">
                <a:latin typeface="Tw Cen MT"/>
                <a:cs typeface="Tw Cen MT"/>
              </a:rPr>
              <a:t>the </a:t>
            </a:r>
            <a:r>
              <a:rPr sz="3400" spc="-10" dirty="0">
                <a:latin typeface="Tw Cen MT"/>
                <a:cs typeface="Tw Cen MT"/>
              </a:rPr>
              <a:t>network..</a:t>
            </a:r>
            <a:endParaRPr sz="34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18" y="801136"/>
            <a:ext cx="40049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What</a:t>
            </a:r>
            <a:r>
              <a:rPr sz="4400" spc="-45" dirty="0"/>
              <a:t> </a:t>
            </a:r>
            <a:r>
              <a:rPr sz="4400" dirty="0"/>
              <a:t>is</a:t>
            </a:r>
            <a:r>
              <a:rPr sz="4400" spc="-40" dirty="0"/>
              <a:t> </a:t>
            </a:r>
            <a:r>
              <a:rPr sz="4400" spc="-10" dirty="0"/>
              <a:t>Network?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457200" y="3886200"/>
            <a:ext cx="9144000" cy="3429000"/>
            <a:chOff x="457200" y="3886200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457200" y="3886200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4000" y="3429000"/>
                  </a:moveTo>
                  <a:lnTo>
                    <a:pt x="0" y="3429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3429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1538" y="6986683"/>
              <a:ext cx="844486" cy="14649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48577" y="2015749"/>
            <a:ext cx="7996555" cy="486918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32740" marR="5715" indent="-320675" algn="just">
              <a:lnSpc>
                <a:spcPts val="3560"/>
              </a:lnSpc>
              <a:spcBef>
                <a:spcPts val="550"/>
              </a:spcBef>
              <a:buClr>
                <a:srgbClr val="234957"/>
              </a:buClr>
              <a:buSzPct val="59090"/>
              <a:buFont typeface="Wingdings"/>
              <a:buChar char=""/>
              <a:tabLst>
                <a:tab pos="333375" algn="l"/>
              </a:tabLst>
            </a:pPr>
            <a:r>
              <a:rPr sz="3300" dirty="0">
                <a:latin typeface="Tw Cen MT"/>
                <a:cs typeface="Tw Cen MT"/>
              </a:rPr>
              <a:t>A</a:t>
            </a:r>
            <a:r>
              <a:rPr sz="3300" spc="95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network,</a:t>
            </a:r>
            <a:r>
              <a:rPr sz="3300" spc="80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in</a:t>
            </a:r>
            <a:r>
              <a:rPr sz="3300" spc="80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computing,</a:t>
            </a:r>
            <a:r>
              <a:rPr sz="3300" spc="110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is</a:t>
            </a:r>
            <a:r>
              <a:rPr sz="3300" spc="100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a</a:t>
            </a:r>
            <a:r>
              <a:rPr sz="3300" spc="100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group</a:t>
            </a:r>
            <a:r>
              <a:rPr sz="3300" spc="100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of</a:t>
            </a:r>
            <a:r>
              <a:rPr sz="3300" spc="195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two</a:t>
            </a:r>
            <a:r>
              <a:rPr sz="3300" spc="110" dirty="0">
                <a:latin typeface="Tw Cen MT"/>
                <a:cs typeface="Tw Cen MT"/>
              </a:rPr>
              <a:t> </a:t>
            </a:r>
            <a:r>
              <a:rPr sz="3300" spc="-25" dirty="0">
                <a:latin typeface="Tw Cen MT"/>
                <a:cs typeface="Tw Cen MT"/>
              </a:rPr>
              <a:t>or </a:t>
            </a:r>
            <a:r>
              <a:rPr sz="3300" dirty="0">
                <a:latin typeface="Tw Cen MT"/>
                <a:cs typeface="Tw Cen MT"/>
              </a:rPr>
              <a:t>more</a:t>
            </a:r>
            <a:r>
              <a:rPr sz="3300" spc="570" dirty="0">
                <a:latin typeface="Tw Cen MT"/>
                <a:cs typeface="Tw Cen MT"/>
              </a:rPr>
              <a:t>  </a:t>
            </a:r>
            <a:r>
              <a:rPr sz="3300" dirty="0">
                <a:latin typeface="Tw Cen MT"/>
                <a:cs typeface="Tw Cen MT"/>
              </a:rPr>
              <a:t>devices</a:t>
            </a:r>
            <a:r>
              <a:rPr sz="3300" spc="585" dirty="0">
                <a:latin typeface="Tw Cen MT"/>
                <a:cs typeface="Tw Cen MT"/>
              </a:rPr>
              <a:t>  </a:t>
            </a:r>
            <a:r>
              <a:rPr sz="3300" dirty="0">
                <a:latin typeface="Tw Cen MT"/>
                <a:cs typeface="Tw Cen MT"/>
              </a:rPr>
              <a:t>that</a:t>
            </a:r>
            <a:r>
              <a:rPr sz="3300" spc="570" dirty="0">
                <a:latin typeface="Tw Cen MT"/>
                <a:cs typeface="Tw Cen MT"/>
              </a:rPr>
              <a:t>  </a:t>
            </a:r>
            <a:r>
              <a:rPr sz="3300" dirty="0">
                <a:latin typeface="Tw Cen MT"/>
                <a:cs typeface="Tw Cen MT"/>
              </a:rPr>
              <a:t>can</a:t>
            </a:r>
            <a:r>
              <a:rPr sz="3300" spc="580" dirty="0">
                <a:latin typeface="Tw Cen MT"/>
                <a:cs typeface="Tw Cen MT"/>
              </a:rPr>
              <a:t>  </a:t>
            </a:r>
            <a:r>
              <a:rPr sz="3300" dirty="0">
                <a:latin typeface="Tw Cen MT"/>
                <a:cs typeface="Tw Cen MT"/>
              </a:rPr>
              <a:t>communicate.</a:t>
            </a:r>
            <a:r>
              <a:rPr sz="3300" spc="555" dirty="0">
                <a:latin typeface="Tw Cen MT"/>
                <a:cs typeface="Tw Cen MT"/>
              </a:rPr>
              <a:t>  </a:t>
            </a:r>
            <a:r>
              <a:rPr sz="3300" spc="-25" dirty="0">
                <a:latin typeface="Tw Cen MT"/>
                <a:cs typeface="Tw Cen MT"/>
              </a:rPr>
              <a:t>In </a:t>
            </a:r>
            <a:r>
              <a:rPr sz="3300" dirty="0">
                <a:latin typeface="Tw Cen MT"/>
                <a:cs typeface="Tw Cen MT"/>
              </a:rPr>
              <a:t>practice,</a:t>
            </a:r>
            <a:r>
              <a:rPr sz="3300" spc="120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a</a:t>
            </a:r>
            <a:r>
              <a:rPr sz="3300" spc="110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network</a:t>
            </a:r>
            <a:r>
              <a:rPr sz="3300" spc="125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is</a:t>
            </a:r>
            <a:r>
              <a:rPr sz="3300" spc="114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comprised</a:t>
            </a:r>
            <a:r>
              <a:rPr sz="3300" spc="110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of</a:t>
            </a:r>
            <a:r>
              <a:rPr sz="3300" spc="175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a</a:t>
            </a:r>
            <a:r>
              <a:rPr sz="3300" spc="150" dirty="0">
                <a:latin typeface="Tw Cen MT"/>
                <a:cs typeface="Tw Cen MT"/>
              </a:rPr>
              <a:t> </a:t>
            </a:r>
            <a:r>
              <a:rPr sz="3300" spc="-10" dirty="0">
                <a:latin typeface="Tw Cen MT"/>
                <a:cs typeface="Tw Cen MT"/>
              </a:rPr>
              <a:t>number </a:t>
            </a:r>
            <a:r>
              <a:rPr sz="3300" dirty="0">
                <a:latin typeface="Tw Cen MT"/>
                <a:cs typeface="Tw Cen MT"/>
              </a:rPr>
              <a:t>of</a:t>
            </a:r>
            <a:r>
              <a:rPr sz="3300" spc="730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different</a:t>
            </a:r>
            <a:r>
              <a:rPr sz="3300" spc="635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computer</a:t>
            </a:r>
            <a:r>
              <a:rPr sz="3300" spc="630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systems</a:t>
            </a:r>
            <a:r>
              <a:rPr sz="3300" spc="625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connected</a:t>
            </a:r>
            <a:r>
              <a:rPr sz="3300" spc="630" dirty="0">
                <a:latin typeface="Tw Cen MT"/>
                <a:cs typeface="Tw Cen MT"/>
              </a:rPr>
              <a:t> </a:t>
            </a:r>
            <a:r>
              <a:rPr sz="3300" spc="-70" dirty="0">
                <a:latin typeface="Tw Cen MT"/>
                <a:cs typeface="Tw Cen MT"/>
              </a:rPr>
              <a:t>by </a:t>
            </a:r>
            <a:r>
              <a:rPr sz="3300" dirty="0">
                <a:latin typeface="Tw Cen MT"/>
                <a:cs typeface="Tw Cen MT"/>
              </a:rPr>
              <a:t>physical</a:t>
            </a:r>
            <a:r>
              <a:rPr sz="3300" spc="-25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and/or</a:t>
            </a:r>
            <a:r>
              <a:rPr sz="3300" spc="-25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wireless</a:t>
            </a:r>
            <a:r>
              <a:rPr sz="3300" spc="-25" dirty="0">
                <a:latin typeface="Tw Cen MT"/>
                <a:cs typeface="Tw Cen MT"/>
              </a:rPr>
              <a:t> </a:t>
            </a:r>
            <a:r>
              <a:rPr sz="3300" spc="-10" dirty="0">
                <a:latin typeface="Tw Cen MT"/>
                <a:cs typeface="Tw Cen MT"/>
              </a:rPr>
              <a:t>connections.</a:t>
            </a:r>
            <a:endParaRPr sz="33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34957"/>
              </a:buClr>
              <a:buFont typeface="Wingdings"/>
              <a:buChar char=""/>
            </a:pPr>
            <a:endParaRPr sz="4150">
              <a:latin typeface="Tw Cen MT"/>
              <a:cs typeface="Tw Cen MT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3300" b="1" dirty="0">
                <a:latin typeface="Tw Cen MT"/>
                <a:cs typeface="Tw Cen MT"/>
              </a:rPr>
              <a:t>Needs</a:t>
            </a:r>
            <a:r>
              <a:rPr sz="3300" b="1" spc="-15" dirty="0">
                <a:latin typeface="Tw Cen MT"/>
                <a:cs typeface="Tw Cen MT"/>
              </a:rPr>
              <a:t> </a:t>
            </a:r>
            <a:r>
              <a:rPr sz="3300" b="1" dirty="0">
                <a:latin typeface="Tw Cen MT"/>
                <a:cs typeface="Tw Cen MT"/>
              </a:rPr>
              <a:t>of</a:t>
            </a:r>
            <a:r>
              <a:rPr sz="3300" b="1" spc="200" dirty="0">
                <a:latin typeface="Tw Cen MT"/>
                <a:cs typeface="Tw Cen MT"/>
              </a:rPr>
              <a:t> </a:t>
            </a:r>
            <a:r>
              <a:rPr sz="3300" b="1" spc="-10" dirty="0">
                <a:latin typeface="Tw Cen MT"/>
                <a:cs typeface="Tw Cen MT"/>
              </a:rPr>
              <a:t>Networking</a:t>
            </a:r>
            <a:endParaRPr sz="3300">
              <a:latin typeface="Tw Cen MT"/>
              <a:cs typeface="Tw Cen MT"/>
            </a:endParaRPr>
          </a:p>
          <a:p>
            <a:pPr marL="332740" marR="5080" indent="-320675" algn="just">
              <a:lnSpc>
                <a:spcPts val="3560"/>
              </a:lnSpc>
              <a:spcBef>
                <a:spcPts val="750"/>
              </a:spcBef>
              <a:buClr>
                <a:srgbClr val="234957"/>
              </a:buClr>
              <a:buSzPct val="59090"/>
              <a:buFont typeface="Wingdings"/>
              <a:buChar char=""/>
              <a:tabLst>
                <a:tab pos="333375" algn="l"/>
              </a:tabLst>
            </a:pPr>
            <a:r>
              <a:rPr sz="3300" b="1" dirty="0">
                <a:latin typeface="Tw Cen MT"/>
                <a:cs typeface="Tw Cen MT"/>
              </a:rPr>
              <a:t>File</a:t>
            </a:r>
            <a:r>
              <a:rPr sz="3300" b="1" spc="30" dirty="0">
                <a:latin typeface="Tw Cen MT"/>
                <a:cs typeface="Tw Cen MT"/>
              </a:rPr>
              <a:t>  </a:t>
            </a:r>
            <a:r>
              <a:rPr sz="3300" b="1" dirty="0">
                <a:latin typeface="Tw Cen MT"/>
                <a:cs typeface="Tw Cen MT"/>
              </a:rPr>
              <a:t>sharing</a:t>
            </a:r>
            <a:r>
              <a:rPr sz="3300" b="1" spc="40" dirty="0">
                <a:latin typeface="Tw Cen MT"/>
                <a:cs typeface="Tw Cen MT"/>
              </a:rPr>
              <a:t>  </a:t>
            </a:r>
            <a:r>
              <a:rPr sz="3300" dirty="0">
                <a:latin typeface="Tw Cen MT"/>
                <a:cs typeface="Tw Cen MT"/>
              </a:rPr>
              <a:t>–</a:t>
            </a:r>
            <a:r>
              <a:rPr sz="3300" spc="20" dirty="0">
                <a:latin typeface="Tw Cen MT"/>
                <a:cs typeface="Tw Cen MT"/>
              </a:rPr>
              <a:t>  </a:t>
            </a:r>
            <a:r>
              <a:rPr sz="3300" dirty="0">
                <a:latin typeface="Tw Cen MT"/>
                <a:cs typeface="Tw Cen MT"/>
              </a:rPr>
              <a:t>you</a:t>
            </a:r>
            <a:r>
              <a:rPr sz="3300" spc="5" dirty="0">
                <a:latin typeface="Tw Cen MT"/>
                <a:cs typeface="Tw Cen MT"/>
              </a:rPr>
              <a:t>  </a:t>
            </a:r>
            <a:r>
              <a:rPr sz="3300" dirty="0">
                <a:latin typeface="Tw Cen MT"/>
                <a:cs typeface="Tw Cen MT"/>
              </a:rPr>
              <a:t>can</a:t>
            </a:r>
            <a:r>
              <a:rPr sz="3300" spc="20" dirty="0">
                <a:latin typeface="Tw Cen MT"/>
                <a:cs typeface="Tw Cen MT"/>
              </a:rPr>
              <a:t>  </a:t>
            </a:r>
            <a:r>
              <a:rPr sz="3300" dirty="0">
                <a:latin typeface="Tw Cen MT"/>
                <a:cs typeface="Tw Cen MT"/>
              </a:rPr>
              <a:t>easily</a:t>
            </a:r>
            <a:r>
              <a:rPr sz="3300" spc="20" dirty="0">
                <a:latin typeface="Tw Cen MT"/>
                <a:cs typeface="Tw Cen MT"/>
              </a:rPr>
              <a:t>  </a:t>
            </a:r>
            <a:r>
              <a:rPr sz="3300" dirty="0">
                <a:latin typeface="Tw Cen MT"/>
                <a:cs typeface="Tw Cen MT"/>
              </a:rPr>
              <a:t>share</a:t>
            </a:r>
            <a:r>
              <a:rPr sz="3300" spc="20" dirty="0">
                <a:latin typeface="Tw Cen MT"/>
                <a:cs typeface="Tw Cen MT"/>
              </a:rPr>
              <a:t>  </a:t>
            </a:r>
            <a:r>
              <a:rPr sz="3300" spc="-20" dirty="0">
                <a:latin typeface="Tw Cen MT"/>
                <a:cs typeface="Tw Cen MT"/>
              </a:rPr>
              <a:t>data </a:t>
            </a:r>
            <a:r>
              <a:rPr sz="3300" dirty="0">
                <a:latin typeface="Tw Cen MT"/>
                <a:cs typeface="Tw Cen MT"/>
              </a:rPr>
              <a:t>between</a:t>
            </a:r>
            <a:r>
              <a:rPr sz="3300" spc="114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different</a:t>
            </a:r>
            <a:r>
              <a:rPr sz="3300" spc="114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users,</a:t>
            </a:r>
            <a:r>
              <a:rPr sz="3300" spc="120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or</a:t>
            </a:r>
            <a:r>
              <a:rPr sz="3300" spc="110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access</a:t>
            </a:r>
            <a:r>
              <a:rPr sz="3300" spc="110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it</a:t>
            </a:r>
            <a:r>
              <a:rPr sz="3300" spc="120" dirty="0">
                <a:latin typeface="Tw Cen MT"/>
                <a:cs typeface="Tw Cen MT"/>
              </a:rPr>
              <a:t> </a:t>
            </a:r>
            <a:r>
              <a:rPr sz="3300" spc="-10" dirty="0">
                <a:latin typeface="Tw Cen MT"/>
                <a:cs typeface="Tw Cen MT"/>
              </a:rPr>
              <a:t>remotely </a:t>
            </a:r>
            <a:r>
              <a:rPr sz="3300" dirty="0">
                <a:latin typeface="Tw Cen MT"/>
                <a:cs typeface="Tw Cen MT"/>
              </a:rPr>
              <a:t>if</a:t>
            </a:r>
            <a:r>
              <a:rPr sz="3300" spc="35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you</a:t>
            </a:r>
            <a:r>
              <a:rPr sz="3300" spc="-30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keep</a:t>
            </a:r>
            <a:r>
              <a:rPr sz="3300" spc="-10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it</a:t>
            </a:r>
            <a:r>
              <a:rPr sz="3300" spc="-5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on</a:t>
            </a:r>
            <a:r>
              <a:rPr sz="3300" spc="-30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other</a:t>
            </a:r>
            <a:r>
              <a:rPr sz="3300" spc="-10" dirty="0">
                <a:latin typeface="Tw Cen MT"/>
                <a:cs typeface="Tw Cen MT"/>
              </a:rPr>
              <a:t> </a:t>
            </a:r>
            <a:r>
              <a:rPr sz="3300" dirty="0">
                <a:latin typeface="Tw Cen MT"/>
                <a:cs typeface="Tw Cen MT"/>
              </a:rPr>
              <a:t>connected</a:t>
            </a:r>
            <a:r>
              <a:rPr sz="3300" spc="-10" dirty="0">
                <a:latin typeface="Tw Cen MT"/>
                <a:cs typeface="Tw Cen MT"/>
              </a:rPr>
              <a:t> devices.</a:t>
            </a:r>
            <a:endParaRPr sz="33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18" y="801136"/>
            <a:ext cx="33648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Mesh</a:t>
            </a:r>
            <a:r>
              <a:rPr sz="4400" spc="-40" dirty="0"/>
              <a:t> </a:t>
            </a:r>
            <a:r>
              <a:rPr sz="4400" spc="-55" dirty="0"/>
              <a:t>Topology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21407" y="2092451"/>
            <a:ext cx="6199631" cy="480821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1644" y="3824689"/>
            <a:ext cx="419417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dirty="0">
                <a:solidFill>
                  <a:srgbClr val="FFFF00"/>
                </a:solidFill>
                <a:latin typeface="Times New Roman"/>
                <a:cs typeface="Times New Roman"/>
              </a:rPr>
              <a:t>Thank</a:t>
            </a:r>
            <a:r>
              <a:rPr sz="6600" b="1" spc="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6600" b="1" spc="-20" dirty="0">
                <a:solidFill>
                  <a:srgbClr val="FFFF00"/>
                </a:solidFill>
                <a:latin typeface="Times New Roman"/>
                <a:cs typeface="Times New Roman"/>
              </a:rPr>
              <a:t>you!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8187" y="6604556"/>
            <a:ext cx="3804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FFFFFF"/>
                </a:solidFill>
                <a:latin typeface="Tw Cen MT"/>
                <a:cs typeface="Tw Cen MT"/>
                <a:hlinkClick r:id="rId2"/>
              </a:rPr>
              <a:t>www.nielit.gov.in/haridwar</a:t>
            </a:r>
            <a:endParaRPr sz="28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707" y="6626352"/>
            <a:ext cx="1729740" cy="4480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18" y="801136"/>
            <a:ext cx="40049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What</a:t>
            </a:r>
            <a:r>
              <a:rPr sz="4400" spc="-45" dirty="0"/>
              <a:t> </a:t>
            </a:r>
            <a:r>
              <a:rPr sz="4400" dirty="0"/>
              <a:t>is</a:t>
            </a:r>
            <a:r>
              <a:rPr sz="4400" spc="-40" dirty="0"/>
              <a:t> </a:t>
            </a:r>
            <a:r>
              <a:rPr sz="4400" spc="-10" dirty="0"/>
              <a:t>Network?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48584" y="1991342"/>
            <a:ext cx="7996555" cy="490347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32740" marR="5715" indent="-320675" algn="just">
              <a:lnSpc>
                <a:spcPts val="2690"/>
              </a:lnSpc>
              <a:spcBef>
                <a:spcPts val="745"/>
              </a:spcBef>
              <a:buClr>
                <a:srgbClr val="234957"/>
              </a:buClr>
              <a:buSzPct val="58928"/>
              <a:buFont typeface="Wingdings"/>
              <a:buChar char=""/>
              <a:tabLst>
                <a:tab pos="333375" algn="l"/>
              </a:tabLst>
            </a:pPr>
            <a:r>
              <a:rPr sz="2800" b="1" dirty="0">
                <a:latin typeface="Tw Cen MT"/>
                <a:cs typeface="Tw Cen MT"/>
              </a:rPr>
              <a:t>Resource</a:t>
            </a:r>
            <a:r>
              <a:rPr sz="2800" b="1" spc="330" dirty="0">
                <a:latin typeface="Tw Cen MT"/>
                <a:cs typeface="Tw Cen MT"/>
              </a:rPr>
              <a:t>   </a:t>
            </a:r>
            <a:r>
              <a:rPr sz="2800" b="1" dirty="0">
                <a:latin typeface="Tw Cen MT"/>
                <a:cs typeface="Tw Cen MT"/>
              </a:rPr>
              <a:t>sharing</a:t>
            </a:r>
            <a:r>
              <a:rPr sz="2800" b="1" spc="330" dirty="0">
                <a:latin typeface="Tw Cen MT"/>
                <a:cs typeface="Tw Cen MT"/>
              </a:rPr>
              <a:t>   </a:t>
            </a:r>
            <a:r>
              <a:rPr sz="2800" dirty="0">
                <a:latin typeface="Tw Cen MT"/>
                <a:cs typeface="Tw Cen MT"/>
              </a:rPr>
              <a:t>–</a:t>
            </a:r>
            <a:r>
              <a:rPr sz="2800" spc="300" dirty="0">
                <a:latin typeface="Tw Cen MT"/>
                <a:cs typeface="Tw Cen MT"/>
              </a:rPr>
              <a:t>   </a:t>
            </a:r>
            <a:r>
              <a:rPr sz="2800" dirty="0">
                <a:latin typeface="Tw Cen MT"/>
                <a:cs typeface="Tw Cen MT"/>
              </a:rPr>
              <a:t>using</a:t>
            </a:r>
            <a:r>
              <a:rPr sz="2800" spc="305" dirty="0">
                <a:latin typeface="Tw Cen MT"/>
                <a:cs typeface="Tw Cen MT"/>
              </a:rPr>
              <a:t>   </a:t>
            </a:r>
            <a:r>
              <a:rPr sz="2800" spc="-10" dirty="0">
                <a:latin typeface="Tw Cen MT"/>
                <a:cs typeface="Tw Cen MT"/>
              </a:rPr>
              <a:t>network-connected </a:t>
            </a:r>
            <a:r>
              <a:rPr sz="2800" dirty="0">
                <a:latin typeface="Tw Cen MT"/>
                <a:cs typeface="Tw Cen MT"/>
              </a:rPr>
              <a:t>peripheral</a:t>
            </a:r>
            <a:r>
              <a:rPr sz="2800" spc="5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devices</a:t>
            </a:r>
            <a:r>
              <a:rPr sz="2800" spc="4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like</a:t>
            </a:r>
            <a:r>
              <a:rPr sz="2800" spc="6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printers,</a:t>
            </a:r>
            <a:r>
              <a:rPr sz="2800" spc="5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scanners</a:t>
            </a:r>
            <a:r>
              <a:rPr sz="2800" spc="4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and</a:t>
            </a:r>
            <a:r>
              <a:rPr sz="2800" spc="55" dirty="0">
                <a:latin typeface="Tw Cen MT"/>
                <a:cs typeface="Tw Cen MT"/>
              </a:rPr>
              <a:t> </a:t>
            </a:r>
            <a:r>
              <a:rPr sz="2800" spc="-10" dirty="0">
                <a:latin typeface="Tw Cen MT"/>
                <a:cs typeface="Tw Cen MT"/>
              </a:rPr>
              <a:t>copiers, </a:t>
            </a:r>
            <a:r>
              <a:rPr sz="2800" dirty="0">
                <a:latin typeface="Tw Cen MT"/>
                <a:cs typeface="Tw Cen MT"/>
              </a:rPr>
              <a:t>or</a:t>
            </a:r>
            <a:r>
              <a:rPr sz="2800" spc="5" dirty="0">
                <a:latin typeface="Tw Cen MT"/>
                <a:cs typeface="Tw Cen MT"/>
              </a:rPr>
              <a:t>  </a:t>
            </a:r>
            <a:r>
              <a:rPr sz="2800" dirty="0">
                <a:latin typeface="Tw Cen MT"/>
                <a:cs typeface="Tw Cen MT"/>
              </a:rPr>
              <a:t>sharing</a:t>
            </a:r>
            <a:r>
              <a:rPr sz="2800" spc="10" dirty="0">
                <a:latin typeface="Tw Cen MT"/>
                <a:cs typeface="Tw Cen MT"/>
              </a:rPr>
              <a:t>  </a:t>
            </a:r>
            <a:r>
              <a:rPr sz="2800" dirty="0">
                <a:latin typeface="Tw Cen MT"/>
                <a:cs typeface="Tw Cen MT"/>
              </a:rPr>
              <a:t>software</a:t>
            </a:r>
            <a:r>
              <a:rPr sz="2800" spc="15" dirty="0">
                <a:latin typeface="Tw Cen MT"/>
                <a:cs typeface="Tw Cen MT"/>
              </a:rPr>
              <a:t>  </a:t>
            </a:r>
            <a:r>
              <a:rPr sz="2800" dirty="0">
                <a:latin typeface="Tw Cen MT"/>
                <a:cs typeface="Tw Cen MT"/>
              </a:rPr>
              <a:t>between</a:t>
            </a:r>
            <a:r>
              <a:rPr sz="2800" spc="78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multiple</a:t>
            </a:r>
            <a:r>
              <a:rPr sz="2800" spc="10" dirty="0">
                <a:latin typeface="Tw Cen MT"/>
                <a:cs typeface="Tw Cen MT"/>
              </a:rPr>
              <a:t>  </a:t>
            </a:r>
            <a:r>
              <a:rPr sz="2800" dirty="0">
                <a:latin typeface="Tw Cen MT"/>
                <a:cs typeface="Tw Cen MT"/>
              </a:rPr>
              <a:t>users,</a:t>
            </a:r>
            <a:r>
              <a:rPr sz="2800" spc="780" dirty="0">
                <a:latin typeface="Tw Cen MT"/>
                <a:cs typeface="Tw Cen MT"/>
              </a:rPr>
              <a:t> </a:t>
            </a:r>
            <a:r>
              <a:rPr sz="2800" spc="-10" dirty="0">
                <a:latin typeface="Tw Cen MT"/>
                <a:cs typeface="Tw Cen MT"/>
              </a:rPr>
              <a:t>saves money.</a:t>
            </a:r>
            <a:endParaRPr sz="28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34957"/>
              </a:buClr>
              <a:buFont typeface="Wingdings"/>
              <a:buChar char=""/>
            </a:pPr>
            <a:endParaRPr sz="3750">
              <a:latin typeface="Tw Cen MT"/>
              <a:cs typeface="Tw Cen MT"/>
            </a:endParaRPr>
          </a:p>
          <a:p>
            <a:pPr marL="332740" marR="5080" indent="-320675" algn="just">
              <a:lnSpc>
                <a:spcPct val="80000"/>
              </a:lnSpc>
              <a:spcBef>
                <a:spcPts val="5"/>
              </a:spcBef>
              <a:buClr>
                <a:srgbClr val="234957"/>
              </a:buClr>
              <a:buSzPct val="58928"/>
              <a:buFont typeface="Wingdings"/>
              <a:buChar char=""/>
              <a:tabLst>
                <a:tab pos="333375" algn="l"/>
              </a:tabLst>
            </a:pPr>
            <a:r>
              <a:rPr sz="2800" b="1" dirty="0">
                <a:latin typeface="Tw Cen MT"/>
                <a:cs typeface="Tw Cen MT"/>
              </a:rPr>
              <a:t>Sharing</a:t>
            </a:r>
            <a:r>
              <a:rPr sz="2800" b="1" spc="730" dirty="0">
                <a:latin typeface="Tw Cen MT"/>
                <a:cs typeface="Tw Cen MT"/>
              </a:rPr>
              <a:t> </a:t>
            </a:r>
            <a:r>
              <a:rPr sz="2800" b="1" dirty="0">
                <a:latin typeface="Tw Cen MT"/>
                <a:cs typeface="Tw Cen MT"/>
              </a:rPr>
              <a:t>a</a:t>
            </a:r>
            <a:r>
              <a:rPr sz="2800" b="1" spc="735" dirty="0">
                <a:latin typeface="Tw Cen MT"/>
                <a:cs typeface="Tw Cen MT"/>
              </a:rPr>
              <a:t> </a:t>
            </a:r>
            <a:r>
              <a:rPr sz="2800" b="1" dirty="0">
                <a:latin typeface="Tw Cen MT"/>
                <a:cs typeface="Tw Cen MT"/>
              </a:rPr>
              <a:t>single</a:t>
            </a:r>
            <a:r>
              <a:rPr sz="2800" b="1" spc="730" dirty="0">
                <a:latin typeface="Tw Cen MT"/>
                <a:cs typeface="Tw Cen MT"/>
              </a:rPr>
              <a:t> </a:t>
            </a:r>
            <a:r>
              <a:rPr sz="2800" b="1" dirty="0">
                <a:latin typeface="Tw Cen MT"/>
                <a:cs typeface="Tw Cen MT"/>
              </a:rPr>
              <a:t>internet</a:t>
            </a:r>
            <a:r>
              <a:rPr sz="2800" b="1" spc="730" dirty="0">
                <a:latin typeface="Tw Cen MT"/>
                <a:cs typeface="Tw Cen MT"/>
              </a:rPr>
              <a:t> </a:t>
            </a:r>
            <a:r>
              <a:rPr sz="2800" b="1" dirty="0">
                <a:latin typeface="Tw Cen MT"/>
                <a:cs typeface="Tw Cen MT"/>
              </a:rPr>
              <a:t>connection</a:t>
            </a:r>
            <a:r>
              <a:rPr sz="2800" b="1" spc="74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–</a:t>
            </a:r>
            <a:r>
              <a:rPr sz="2800" spc="70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it</a:t>
            </a:r>
            <a:r>
              <a:rPr sz="2800" spc="70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is</a:t>
            </a:r>
            <a:r>
              <a:rPr sz="2800" spc="720" dirty="0">
                <a:latin typeface="Tw Cen MT"/>
                <a:cs typeface="Tw Cen MT"/>
              </a:rPr>
              <a:t> </a:t>
            </a:r>
            <a:r>
              <a:rPr sz="2800" spc="-10" dirty="0">
                <a:latin typeface="Tw Cen MT"/>
                <a:cs typeface="Tw Cen MT"/>
              </a:rPr>
              <a:t>cost- </a:t>
            </a:r>
            <a:r>
              <a:rPr sz="2800" dirty="0">
                <a:latin typeface="Tw Cen MT"/>
                <a:cs typeface="Tw Cen MT"/>
              </a:rPr>
              <a:t>efficient</a:t>
            </a:r>
            <a:r>
              <a:rPr sz="2800" spc="62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and</a:t>
            </a:r>
            <a:r>
              <a:rPr sz="2800" spc="61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can</a:t>
            </a:r>
            <a:r>
              <a:rPr sz="2800" spc="65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help</a:t>
            </a:r>
            <a:r>
              <a:rPr sz="2800" spc="61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protect</a:t>
            </a:r>
            <a:r>
              <a:rPr sz="2800" spc="62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your</a:t>
            </a:r>
            <a:r>
              <a:rPr sz="2800" spc="61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systems</a:t>
            </a:r>
            <a:r>
              <a:rPr sz="2800" spc="64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if</a:t>
            </a:r>
            <a:r>
              <a:rPr sz="2800" spc="725" dirty="0">
                <a:latin typeface="Tw Cen MT"/>
                <a:cs typeface="Tw Cen MT"/>
              </a:rPr>
              <a:t> </a:t>
            </a:r>
            <a:r>
              <a:rPr sz="2800" spc="-25" dirty="0">
                <a:latin typeface="Tw Cen MT"/>
                <a:cs typeface="Tw Cen MT"/>
              </a:rPr>
              <a:t>you </a:t>
            </a:r>
            <a:r>
              <a:rPr sz="2800" dirty="0">
                <a:latin typeface="Tw Cen MT"/>
                <a:cs typeface="Tw Cen MT"/>
              </a:rPr>
              <a:t>properly</a:t>
            </a:r>
            <a:r>
              <a:rPr sz="2800" spc="-7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secure</a:t>
            </a:r>
            <a:r>
              <a:rPr sz="2800" spc="-7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the</a:t>
            </a:r>
            <a:r>
              <a:rPr sz="2800" spc="-45" dirty="0">
                <a:latin typeface="Tw Cen MT"/>
                <a:cs typeface="Tw Cen MT"/>
              </a:rPr>
              <a:t> </a:t>
            </a:r>
            <a:r>
              <a:rPr sz="2800" spc="-10" dirty="0">
                <a:latin typeface="Tw Cen MT"/>
                <a:cs typeface="Tw Cen MT"/>
              </a:rPr>
              <a:t>network.</a:t>
            </a:r>
            <a:endParaRPr sz="28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34957"/>
              </a:buClr>
              <a:buFont typeface="Wingdings"/>
              <a:buChar char=""/>
            </a:pPr>
            <a:endParaRPr sz="3700">
              <a:latin typeface="Tw Cen MT"/>
              <a:cs typeface="Tw Cen MT"/>
            </a:endParaRPr>
          </a:p>
          <a:p>
            <a:pPr marL="332740" marR="5715" indent="-320675" algn="just">
              <a:lnSpc>
                <a:spcPct val="80000"/>
              </a:lnSpc>
              <a:buClr>
                <a:srgbClr val="234957"/>
              </a:buClr>
              <a:buSzPct val="58928"/>
              <a:buFont typeface="Wingdings"/>
              <a:buChar char=""/>
              <a:tabLst>
                <a:tab pos="333375" algn="l"/>
              </a:tabLst>
            </a:pPr>
            <a:r>
              <a:rPr sz="2800" b="1" dirty="0">
                <a:latin typeface="Tw Cen MT"/>
                <a:cs typeface="Tw Cen MT"/>
              </a:rPr>
              <a:t>Increasing</a:t>
            </a:r>
            <a:r>
              <a:rPr sz="2800" b="1" spc="509" dirty="0">
                <a:latin typeface="Tw Cen MT"/>
                <a:cs typeface="Tw Cen MT"/>
              </a:rPr>
              <a:t> </a:t>
            </a:r>
            <a:r>
              <a:rPr sz="2800" b="1" dirty="0">
                <a:latin typeface="Tw Cen MT"/>
                <a:cs typeface="Tw Cen MT"/>
              </a:rPr>
              <a:t>storage</a:t>
            </a:r>
            <a:r>
              <a:rPr sz="2800" b="1" spc="535" dirty="0">
                <a:latin typeface="Tw Cen MT"/>
                <a:cs typeface="Tw Cen MT"/>
              </a:rPr>
              <a:t> </a:t>
            </a:r>
            <a:r>
              <a:rPr sz="2800" b="1" dirty="0">
                <a:latin typeface="Tw Cen MT"/>
                <a:cs typeface="Tw Cen MT"/>
              </a:rPr>
              <a:t>capacity</a:t>
            </a:r>
            <a:r>
              <a:rPr sz="2800" b="1" spc="51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–</a:t>
            </a:r>
            <a:r>
              <a:rPr sz="2800" spc="48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you</a:t>
            </a:r>
            <a:r>
              <a:rPr sz="2800" spc="48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can</a:t>
            </a:r>
            <a:r>
              <a:rPr sz="2800" spc="484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access</a:t>
            </a:r>
            <a:r>
              <a:rPr sz="2800" spc="470" dirty="0">
                <a:latin typeface="Tw Cen MT"/>
                <a:cs typeface="Tw Cen MT"/>
              </a:rPr>
              <a:t> </a:t>
            </a:r>
            <a:r>
              <a:rPr sz="2800" spc="-10" dirty="0">
                <a:latin typeface="Tw Cen MT"/>
                <a:cs typeface="Tw Cen MT"/>
              </a:rPr>
              <a:t>files </a:t>
            </a:r>
            <a:r>
              <a:rPr sz="2800" dirty="0">
                <a:latin typeface="Tw Cen MT"/>
                <a:cs typeface="Tw Cen MT"/>
              </a:rPr>
              <a:t>and</a:t>
            </a:r>
            <a:r>
              <a:rPr sz="2800" spc="13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multimedia,</a:t>
            </a:r>
            <a:r>
              <a:rPr sz="2800" spc="12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such</a:t>
            </a:r>
            <a:r>
              <a:rPr sz="2800" spc="15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as</a:t>
            </a:r>
            <a:r>
              <a:rPr sz="2800" spc="13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images</a:t>
            </a:r>
            <a:r>
              <a:rPr sz="2800" spc="165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and</a:t>
            </a:r>
            <a:r>
              <a:rPr sz="2800" spc="14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music,</a:t>
            </a:r>
            <a:r>
              <a:rPr sz="2800" spc="12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which</a:t>
            </a:r>
            <a:r>
              <a:rPr sz="2800" spc="125" dirty="0">
                <a:latin typeface="Tw Cen MT"/>
                <a:cs typeface="Tw Cen MT"/>
              </a:rPr>
              <a:t> </a:t>
            </a:r>
            <a:r>
              <a:rPr sz="2800" spc="-25" dirty="0">
                <a:latin typeface="Tw Cen MT"/>
                <a:cs typeface="Tw Cen MT"/>
              </a:rPr>
              <a:t>you </a:t>
            </a:r>
            <a:r>
              <a:rPr sz="2800" dirty="0">
                <a:latin typeface="Tw Cen MT"/>
                <a:cs typeface="Tw Cen MT"/>
              </a:rPr>
              <a:t>store</a:t>
            </a:r>
            <a:r>
              <a:rPr sz="2800" spc="420" dirty="0">
                <a:latin typeface="Tw Cen MT"/>
                <a:cs typeface="Tw Cen MT"/>
              </a:rPr>
              <a:t>  </a:t>
            </a:r>
            <a:r>
              <a:rPr sz="2800" dirty="0">
                <a:latin typeface="Tw Cen MT"/>
                <a:cs typeface="Tw Cen MT"/>
              </a:rPr>
              <a:t>remotely</a:t>
            </a:r>
            <a:r>
              <a:rPr sz="2800" spc="420" dirty="0">
                <a:latin typeface="Tw Cen MT"/>
                <a:cs typeface="Tw Cen MT"/>
              </a:rPr>
              <a:t>  </a:t>
            </a:r>
            <a:r>
              <a:rPr sz="2800" dirty="0">
                <a:latin typeface="Tw Cen MT"/>
                <a:cs typeface="Tw Cen MT"/>
              </a:rPr>
              <a:t>on</a:t>
            </a:r>
            <a:r>
              <a:rPr sz="2800" spc="420" dirty="0">
                <a:latin typeface="Tw Cen MT"/>
                <a:cs typeface="Tw Cen MT"/>
              </a:rPr>
              <a:t>  </a:t>
            </a:r>
            <a:r>
              <a:rPr sz="2800" dirty="0">
                <a:latin typeface="Tw Cen MT"/>
                <a:cs typeface="Tw Cen MT"/>
              </a:rPr>
              <a:t>other</a:t>
            </a:r>
            <a:r>
              <a:rPr sz="2800" spc="430" dirty="0">
                <a:latin typeface="Tw Cen MT"/>
                <a:cs typeface="Tw Cen MT"/>
              </a:rPr>
              <a:t>  </a:t>
            </a:r>
            <a:r>
              <a:rPr sz="2800" dirty="0">
                <a:latin typeface="Tw Cen MT"/>
                <a:cs typeface="Tw Cen MT"/>
              </a:rPr>
              <a:t>machines</a:t>
            </a:r>
            <a:r>
              <a:rPr sz="2800" spc="415" dirty="0">
                <a:latin typeface="Tw Cen MT"/>
                <a:cs typeface="Tw Cen MT"/>
              </a:rPr>
              <a:t>  </a:t>
            </a:r>
            <a:r>
              <a:rPr sz="2800" dirty="0">
                <a:latin typeface="Tw Cen MT"/>
                <a:cs typeface="Tw Cen MT"/>
              </a:rPr>
              <a:t>or</a:t>
            </a:r>
            <a:r>
              <a:rPr sz="2800" spc="415" dirty="0">
                <a:latin typeface="Tw Cen MT"/>
                <a:cs typeface="Tw Cen MT"/>
              </a:rPr>
              <a:t>  </a:t>
            </a:r>
            <a:r>
              <a:rPr sz="2800" spc="-10" dirty="0">
                <a:latin typeface="Tw Cen MT"/>
                <a:cs typeface="Tw Cen MT"/>
              </a:rPr>
              <a:t>network- </a:t>
            </a:r>
            <a:r>
              <a:rPr sz="2800" dirty="0">
                <a:latin typeface="Tw Cen MT"/>
                <a:cs typeface="Tw Cen MT"/>
              </a:rPr>
              <a:t>attached</a:t>
            </a:r>
            <a:r>
              <a:rPr sz="2800" spc="-60" dirty="0">
                <a:latin typeface="Tw Cen MT"/>
                <a:cs typeface="Tw Cen MT"/>
              </a:rPr>
              <a:t> </a:t>
            </a:r>
            <a:r>
              <a:rPr sz="2800" dirty="0">
                <a:latin typeface="Tw Cen MT"/>
                <a:cs typeface="Tw Cen MT"/>
              </a:rPr>
              <a:t>storage</a:t>
            </a:r>
            <a:r>
              <a:rPr sz="2800" spc="-50" dirty="0">
                <a:latin typeface="Tw Cen MT"/>
                <a:cs typeface="Tw Cen MT"/>
              </a:rPr>
              <a:t> </a:t>
            </a:r>
            <a:r>
              <a:rPr sz="2800" spc="-10" dirty="0">
                <a:latin typeface="Tw Cen MT"/>
                <a:cs typeface="Tw Cen MT"/>
              </a:rPr>
              <a:t>devices.</a:t>
            </a:r>
            <a:endParaRPr sz="28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18" y="801136"/>
            <a:ext cx="40049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What</a:t>
            </a:r>
            <a:r>
              <a:rPr sz="4400" spc="-45" dirty="0"/>
              <a:t> </a:t>
            </a:r>
            <a:r>
              <a:rPr sz="4400" dirty="0"/>
              <a:t>is</a:t>
            </a:r>
            <a:r>
              <a:rPr sz="4400" spc="-40" dirty="0"/>
              <a:t> </a:t>
            </a:r>
            <a:r>
              <a:rPr sz="4400" spc="-10" dirty="0"/>
              <a:t>Network?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48554" y="1997480"/>
            <a:ext cx="7995920" cy="47097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32740" marR="5080" indent="-320675" algn="just">
              <a:lnSpc>
                <a:spcPts val="2500"/>
              </a:lnSpc>
              <a:spcBef>
                <a:spcPts val="700"/>
              </a:spcBef>
              <a:buClr>
                <a:srgbClr val="234957"/>
              </a:buClr>
              <a:buSzPct val="59615"/>
              <a:buFont typeface="Wingdings"/>
              <a:buChar char=""/>
              <a:tabLst>
                <a:tab pos="333375" algn="l"/>
              </a:tabLst>
            </a:pPr>
            <a:r>
              <a:rPr sz="2600" b="1" dirty="0">
                <a:latin typeface="Tw Cen MT"/>
                <a:cs typeface="Tw Cen MT"/>
              </a:rPr>
              <a:t>Resource</a:t>
            </a:r>
            <a:r>
              <a:rPr sz="2600" b="1" spc="450" dirty="0">
                <a:latin typeface="Tw Cen MT"/>
                <a:cs typeface="Tw Cen MT"/>
              </a:rPr>
              <a:t> </a:t>
            </a:r>
            <a:r>
              <a:rPr sz="2600" b="1" dirty="0">
                <a:latin typeface="Tw Cen MT"/>
                <a:cs typeface="Tw Cen MT"/>
              </a:rPr>
              <a:t>sharing</a:t>
            </a:r>
            <a:r>
              <a:rPr sz="2600" b="1" spc="42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–</a:t>
            </a:r>
            <a:r>
              <a:rPr sz="2600" spc="39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using</a:t>
            </a:r>
            <a:r>
              <a:rPr sz="2600" spc="395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network-</a:t>
            </a:r>
            <a:r>
              <a:rPr sz="2600" dirty="0">
                <a:latin typeface="Tw Cen MT"/>
                <a:cs typeface="Tw Cen MT"/>
              </a:rPr>
              <a:t>connected</a:t>
            </a:r>
            <a:r>
              <a:rPr sz="2600" spc="415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peripheral </a:t>
            </a:r>
            <a:r>
              <a:rPr sz="2600" dirty="0">
                <a:latin typeface="Tw Cen MT"/>
                <a:cs typeface="Tw Cen MT"/>
              </a:rPr>
              <a:t>devices</a:t>
            </a:r>
            <a:r>
              <a:rPr sz="2600" spc="35" dirty="0">
                <a:latin typeface="Tw Cen MT"/>
                <a:cs typeface="Tw Cen MT"/>
              </a:rPr>
              <a:t>  </a:t>
            </a:r>
            <a:r>
              <a:rPr sz="2600" dirty="0">
                <a:latin typeface="Tw Cen MT"/>
                <a:cs typeface="Tw Cen MT"/>
              </a:rPr>
              <a:t>like</a:t>
            </a:r>
            <a:r>
              <a:rPr sz="2600" spc="30" dirty="0">
                <a:latin typeface="Tw Cen MT"/>
                <a:cs typeface="Tw Cen MT"/>
              </a:rPr>
              <a:t>  </a:t>
            </a:r>
            <a:r>
              <a:rPr sz="2600" dirty="0">
                <a:latin typeface="Tw Cen MT"/>
                <a:cs typeface="Tw Cen MT"/>
              </a:rPr>
              <a:t>printers,</a:t>
            </a:r>
            <a:r>
              <a:rPr sz="2600" spc="30" dirty="0">
                <a:latin typeface="Tw Cen MT"/>
                <a:cs typeface="Tw Cen MT"/>
              </a:rPr>
              <a:t>  </a:t>
            </a:r>
            <a:r>
              <a:rPr sz="2600" dirty="0">
                <a:latin typeface="Tw Cen MT"/>
                <a:cs typeface="Tw Cen MT"/>
              </a:rPr>
              <a:t>scanners</a:t>
            </a:r>
            <a:r>
              <a:rPr sz="2600" spc="20" dirty="0">
                <a:latin typeface="Tw Cen MT"/>
                <a:cs typeface="Tw Cen MT"/>
              </a:rPr>
              <a:t>  </a:t>
            </a:r>
            <a:r>
              <a:rPr sz="2600" dirty="0">
                <a:latin typeface="Tw Cen MT"/>
                <a:cs typeface="Tw Cen MT"/>
              </a:rPr>
              <a:t>and</a:t>
            </a:r>
            <a:r>
              <a:rPr sz="2600" spc="25" dirty="0">
                <a:latin typeface="Tw Cen MT"/>
                <a:cs typeface="Tw Cen MT"/>
              </a:rPr>
              <a:t>  </a:t>
            </a:r>
            <a:r>
              <a:rPr sz="2600" dirty="0">
                <a:latin typeface="Tw Cen MT"/>
                <a:cs typeface="Tw Cen MT"/>
              </a:rPr>
              <a:t>copiers,</a:t>
            </a:r>
            <a:r>
              <a:rPr sz="2600" spc="30" dirty="0">
                <a:latin typeface="Tw Cen MT"/>
                <a:cs typeface="Tw Cen MT"/>
              </a:rPr>
              <a:t>  </a:t>
            </a:r>
            <a:r>
              <a:rPr sz="2600" dirty="0">
                <a:latin typeface="Tw Cen MT"/>
                <a:cs typeface="Tw Cen MT"/>
              </a:rPr>
              <a:t>or</a:t>
            </a:r>
            <a:r>
              <a:rPr sz="2600" spc="25" dirty="0">
                <a:latin typeface="Tw Cen MT"/>
                <a:cs typeface="Tw Cen MT"/>
              </a:rPr>
              <a:t>  </a:t>
            </a:r>
            <a:r>
              <a:rPr sz="2600" spc="-10" dirty="0">
                <a:latin typeface="Tw Cen MT"/>
                <a:cs typeface="Tw Cen MT"/>
              </a:rPr>
              <a:t>sharing </a:t>
            </a:r>
            <a:r>
              <a:rPr sz="2600" dirty="0">
                <a:latin typeface="Tw Cen MT"/>
                <a:cs typeface="Tw Cen MT"/>
              </a:rPr>
              <a:t>software</a:t>
            </a:r>
            <a:r>
              <a:rPr sz="2600" spc="-9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between</a:t>
            </a:r>
            <a:r>
              <a:rPr sz="2600" spc="-7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multiple</a:t>
            </a:r>
            <a:r>
              <a:rPr sz="2600" spc="-8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users,</a:t>
            </a:r>
            <a:r>
              <a:rPr sz="2600" spc="-5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saves</a:t>
            </a:r>
            <a:r>
              <a:rPr sz="2600" spc="-60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money.</a:t>
            </a:r>
            <a:endParaRPr sz="26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34957"/>
              </a:buClr>
              <a:buFont typeface="Wingdings"/>
              <a:buChar char=""/>
            </a:pPr>
            <a:endParaRPr sz="30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buClr>
                <a:srgbClr val="234957"/>
              </a:buClr>
              <a:buSzPct val="59615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600" b="1" spc="-10" dirty="0">
                <a:latin typeface="Tw Cen MT"/>
                <a:cs typeface="Tw Cen MT"/>
              </a:rPr>
              <a:t>Types</a:t>
            </a:r>
            <a:r>
              <a:rPr sz="2600" b="1" spc="-80" dirty="0">
                <a:latin typeface="Tw Cen MT"/>
                <a:cs typeface="Tw Cen MT"/>
              </a:rPr>
              <a:t> </a:t>
            </a:r>
            <a:r>
              <a:rPr sz="2600" b="1" dirty="0">
                <a:latin typeface="Tw Cen MT"/>
                <a:cs typeface="Tw Cen MT"/>
              </a:rPr>
              <a:t>of</a:t>
            </a:r>
            <a:r>
              <a:rPr sz="2600" b="1" spc="105" dirty="0">
                <a:latin typeface="Tw Cen MT"/>
                <a:cs typeface="Tw Cen MT"/>
              </a:rPr>
              <a:t> </a:t>
            </a:r>
            <a:r>
              <a:rPr sz="2600" b="1" spc="-10" dirty="0">
                <a:latin typeface="Tw Cen MT"/>
                <a:cs typeface="Tw Cen MT"/>
              </a:rPr>
              <a:t>Network</a:t>
            </a:r>
            <a:endParaRPr sz="2600">
              <a:latin typeface="Tw Cen MT"/>
              <a:cs typeface="Tw Cen MT"/>
            </a:endParaRPr>
          </a:p>
          <a:p>
            <a:pPr marL="299085" indent="-287020">
              <a:lnSpc>
                <a:spcPct val="100000"/>
              </a:lnSpc>
              <a:spcBef>
                <a:spcPts val="70"/>
              </a:spcBef>
              <a:buClr>
                <a:srgbClr val="234957"/>
              </a:buClr>
              <a:buSzPct val="59615"/>
              <a:buFont typeface="Wingdings"/>
              <a:buChar char=""/>
              <a:tabLst>
                <a:tab pos="299720" algn="l"/>
              </a:tabLst>
            </a:pPr>
            <a:r>
              <a:rPr sz="2600" dirty="0">
                <a:latin typeface="Tw Cen MT"/>
                <a:cs typeface="Tw Cen MT"/>
              </a:rPr>
              <a:t>Local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Area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Network</a:t>
            </a:r>
            <a:r>
              <a:rPr sz="2600" spc="-60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(LAN)</a:t>
            </a:r>
            <a:endParaRPr sz="2600">
              <a:latin typeface="Tw Cen MT"/>
              <a:cs typeface="Tw Cen MT"/>
            </a:endParaRPr>
          </a:p>
          <a:p>
            <a:pPr marL="299085" indent="-287020">
              <a:lnSpc>
                <a:spcPct val="100000"/>
              </a:lnSpc>
              <a:spcBef>
                <a:spcPts val="75"/>
              </a:spcBef>
              <a:buClr>
                <a:srgbClr val="234957"/>
              </a:buClr>
              <a:buSzPct val="59615"/>
              <a:buFont typeface="Wingdings"/>
              <a:buChar char=""/>
              <a:tabLst>
                <a:tab pos="299720" algn="l"/>
              </a:tabLst>
            </a:pPr>
            <a:r>
              <a:rPr sz="2600" dirty="0">
                <a:latin typeface="Tw Cen MT"/>
                <a:cs typeface="Tw Cen MT"/>
              </a:rPr>
              <a:t>Wide</a:t>
            </a:r>
            <a:r>
              <a:rPr sz="2600" spc="-1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Area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Network</a:t>
            </a:r>
            <a:r>
              <a:rPr sz="2600" spc="-60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(WAN)</a:t>
            </a:r>
            <a:endParaRPr sz="2600">
              <a:latin typeface="Tw Cen MT"/>
              <a:cs typeface="Tw Cen MT"/>
            </a:endParaRPr>
          </a:p>
          <a:p>
            <a:pPr marL="299085" indent="-287020">
              <a:lnSpc>
                <a:spcPct val="100000"/>
              </a:lnSpc>
              <a:spcBef>
                <a:spcPts val="80"/>
              </a:spcBef>
              <a:buClr>
                <a:srgbClr val="234957"/>
              </a:buClr>
              <a:buSzPct val="59615"/>
              <a:buFont typeface="Wingdings"/>
              <a:buChar char=""/>
              <a:tabLst>
                <a:tab pos="299720" algn="l"/>
              </a:tabLst>
            </a:pPr>
            <a:r>
              <a:rPr sz="2600" dirty="0">
                <a:latin typeface="Tw Cen MT"/>
                <a:cs typeface="Tw Cen MT"/>
              </a:rPr>
              <a:t>Metropolitan</a:t>
            </a:r>
            <a:r>
              <a:rPr sz="2600" spc="-8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Area</a:t>
            </a:r>
            <a:r>
              <a:rPr sz="2600" spc="-1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Network(MAN)</a:t>
            </a:r>
            <a:r>
              <a:rPr sz="2600" spc="-6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cable</a:t>
            </a:r>
            <a:r>
              <a:rPr sz="2600" spc="-3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TV</a:t>
            </a:r>
            <a:r>
              <a:rPr sz="2600" spc="-10" dirty="0">
                <a:latin typeface="Tw Cen MT"/>
                <a:cs typeface="Tw Cen MT"/>
              </a:rPr>
              <a:t> networks</a:t>
            </a:r>
            <a:endParaRPr sz="2600">
              <a:latin typeface="Tw Cen MT"/>
              <a:cs typeface="Tw Cen MT"/>
            </a:endParaRPr>
          </a:p>
          <a:p>
            <a:pPr marL="299085" indent="-287020">
              <a:lnSpc>
                <a:spcPct val="100000"/>
              </a:lnSpc>
              <a:spcBef>
                <a:spcPts val="75"/>
              </a:spcBef>
              <a:buClr>
                <a:srgbClr val="234957"/>
              </a:buClr>
              <a:buSzPct val="59615"/>
              <a:buFont typeface="Wingdings"/>
              <a:buChar char=""/>
              <a:tabLst>
                <a:tab pos="299720" algn="l"/>
              </a:tabLst>
            </a:pPr>
            <a:r>
              <a:rPr sz="2600" spc="-10" dirty="0">
                <a:latin typeface="Tw Cen MT"/>
                <a:cs typeface="Tw Cen MT"/>
              </a:rPr>
              <a:t>Value</a:t>
            </a:r>
            <a:r>
              <a:rPr sz="2600" spc="-9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Added</a:t>
            </a:r>
            <a:r>
              <a:rPr sz="2600" spc="-4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Network</a:t>
            </a:r>
            <a:r>
              <a:rPr sz="2600" spc="-70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(VAN)</a:t>
            </a:r>
            <a:endParaRPr sz="2600">
              <a:latin typeface="Tw Cen MT"/>
              <a:cs typeface="Tw Cen MT"/>
            </a:endParaRPr>
          </a:p>
          <a:p>
            <a:pPr marL="299085" indent="-287020">
              <a:lnSpc>
                <a:spcPct val="100000"/>
              </a:lnSpc>
              <a:spcBef>
                <a:spcPts val="70"/>
              </a:spcBef>
              <a:buClr>
                <a:srgbClr val="234957"/>
              </a:buClr>
              <a:buSzPct val="59615"/>
              <a:buFont typeface="Wingdings"/>
              <a:buChar char=""/>
              <a:tabLst>
                <a:tab pos="299720" algn="l"/>
              </a:tabLst>
            </a:pPr>
            <a:r>
              <a:rPr sz="2600" dirty="0">
                <a:latin typeface="Tw Cen MT"/>
                <a:cs typeface="Tw Cen MT"/>
              </a:rPr>
              <a:t>Campus</a:t>
            </a:r>
            <a:r>
              <a:rPr sz="2600" spc="-5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Area</a:t>
            </a:r>
            <a:r>
              <a:rPr sz="2600" spc="-10" dirty="0">
                <a:latin typeface="Tw Cen MT"/>
                <a:cs typeface="Tw Cen MT"/>
              </a:rPr>
              <a:t> Network(CAN)</a:t>
            </a:r>
            <a:endParaRPr sz="2600">
              <a:latin typeface="Tw Cen MT"/>
              <a:cs typeface="Tw Cen MT"/>
            </a:endParaRPr>
          </a:p>
          <a:p>
            <a:pPr marL="299085" indent="-287020">
              <a:lnSpc>
                <a:spcPct val="100000"/>
              </a:lnSpc>
              <a:spcBef>
                <a:spcPts val="85"/>
              </a:spcBef>
              <a:buClr>
                <a:srgbClr val="234957"/>
              </a:buClr>
              <a:buSzPct val="59615"/>
              <a:buFont typeface="Wingdings"/>
              <a:buChar char=""/>
              <a:tabLst>
                <a:tab pos="299720" algn="l"/>
              </a:tabLst>
            </a:pPr>
            <a:r>
              <a:rPr sz="2600" dirty="0">
                <a:latin typeface="Tw Cen MT"/>
                <a:cs typeface="Tw Cen MT"/>
              </a:rPr>
              <a:t>Home</a:t>
            </a:r>
            <a:r>
              <a:rPr sz="2600" spc="-2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Area</a:t>
            </a:r>
            <a:r>
              <a:rPr sz="2600" spc="-25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Network(HAN)</a:t>
            </a:r>
            <a:endParaRPr sz="2600">
              <a:latin typeface="Tw Cen MT"/>
              <a:cs typeface="Tw Cen MT"/>
            </a:endParaRPr>
          </a:p>
          <a:p>
            <a:pPr marL="299085" indent="-287020">
              <a:lnSpc>
                <a:spcPct val="100000"/>
              </a:lnSpc>
              <a:spcBef>
                <a:spcPts val="70"/>
              </a:spcBef>
              <a:buClr>
                <a:srgbClr val="234957"/>
              </a:buClr>
              <a:buSzPct val="59615"/>
              <a:buFont typeface="Wingdings"/>
              <a:buChar char=""/>
              <a:tabLst>
                <a:tab pos="299720" algn="l"/>
              </a:tabLst>
            </a:pPr>
            <a:r>
              <a:rPr sz="2600" dirty="0">
                <a:latin typeface="Tw Cen MT"/>
                <a:cs typeface="Tw Cen MT"/>
              </a:rPr>
              <a:t>Portable</a:t>
            </a:r>
            <a:r>
              <a:rPr sz="2600" spc="-9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Area</a:t>
            </a:r>
            <a:r>
              <a:rPr sz="2600" spc="-60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Network(PAN)</a:t>
            </a:r>
            <a:endParaRPr sz="2600">
              <a:latin typeface="Tw Cen MT"/>
              <a:cs typeface="Tw Cen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36920" y="5387339"/>
            <a:ext cx="3137916" cy="18044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18" y="801136"/>
            <a:ext cx="40049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What</a:t>
            </a:r>
            <a:r>
              <a:rPr sz="4400" spc="-45" dirty="0"/>
              <a:t> </a:t>
            </a:r>
            <a:r>
              <a:rPr sz="4400" dirty="0"/>
              <a:t>is</a:t>
            </a:r>
            <a:r>
              <a:rPr sz="4400" spc="-40" dirty="0"/>
              <a:t> </a:t>
            </a:r>
            <a:r>
              <a:rPr sz="4400" spc="-10" dirty="0"/>
              <a:t>Network?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48554" y="1997480"/>
            <a:ext cx="7995920" cy="47097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32740" marR="5080" indent="-320675" algn="just">
              <a:lnSpc>
                <a:spcPts val="2500"/>
              </a:lnSpc>
              <a:spcBef>
                <a:spcPts val="700"/>
              </a:spcBef>
              <a:buClr>
                <a:srgbClr val="234957"/>
              </a:buClr>
              <a:buSzPct val="59615"/>
              <a:buFont typeface="Wingdings"/>
              <a:buChar char=""/>
              <a:tabLst>
                <a:tab pos="333375" algn="l"/>
              </a:tabLst>
            </a:pPr>
            <a:r>
              <a:rPr sz="2600" b="1" dirty="0">
                <a:latin typeface="Tw Cen MT"/>
                <a:cs typeface="Tw Cen MT"/>
              </a:rPr>
              <a:t>Resource</a:t>
            </a:r>
            <a:r>
              <a:rPr sz="2600" b="1" spc="450" dirty="0">
                <a:latin typeface="Tw Cen MT"/>
                <a:cs typeface="Tw Cen MT"/>
              </a:rPr>
              <a:t> </a:t>
            </a:r>
            <a:r>
              <a:rPr sz="2600" b="1" dirty="0">
                <a:latin typeface="Tw Cen MT"/>
                <a:cs typeface="Tw Cen MT"/>
              </a:rPr>
              <a:t>sharing</a:t>
            </a:r>
            <a:r>
              <a:rPr sz="2600" b="1" spc="42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–</a:t>
            </a:r>
            <a:r>
              <a:rPr sz="2600" spc="39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using</a:t>
            </a:r>
            <a:r>
              <a:rPr sz="2600" spc="395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network-</a:t>
            </a:r>
            <a:r>
              <a:rPr sz="2600" dirty="0">
                <a:latin typeface="Tw Cen MT"/>
                <a:cs typeface="Tw Cen MT"/>
              </a:rPr>
              <a:t>connected</a:t>
            </a:r>
            <a:r>
              <a:rPr sz="2600" spc="415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peripheral </a:t>
            </a:r>
            <a:r>
              <a:rPr sz="2600" dirty="0">
                <a:latin typeface="Tw Cen MT"/>
                <a:cs typeface="Tw Cen MT"/>
              </a:rPr>
              <a:t>devices</a:t>
            </a:r>
            <a:r>
              <a:rPr sz="2600" spc="35" dirty="0">
                <a:latin typeface="Tw Cen MT"/>
                <a:cs typeface="Tw Cen MT"/>
              </a:rPr>
              <a:t>  </a:t>
            </a:r>
            <a:r>
              <a:rPr sz="2600" dirty="0">
                <a:latin typeface="Tw Cen MT"/>
                <a:cs typeface="Tw Cen MT"/>
              </a:rPr>
              <a:t>like</a:t>
            </a:r>
            <a:r>
              <a:rPr sz="2600" spc="30" dirty="0">
                <a:latin typeface="Tw Cen MT"/>
                <a:cs typeface="Tw Cen MT"/>
              </a:rPr>
              <a:t>  </a:t>
            </a:r>
            <a:r>
              <a:rPr sz="2600" dirty="0">
                <a:latin typeface="Tw Cen MT"/>
                <a:cs typeface="Tw Cen MT"/>
              </a:rPr>
              <a:t>printers,</a:t>
            </a:r>
            <a:r>
              <a:rPr sz="2600" spc="30" dirty="0">
                <a:latin typeface="Tw Cen MT"/>
                <a:cs typeface="Tw Cen MT"/>
              </a:rPr>
              <a:t>  </a:t>
            </a:r>
            <a:r>
              <a:rPr sz="2600" dirty="0">
                <a:latin typeface="Tw Cen MT"/>
                <a:cs typeface="Tw Cen MT"/>
              </a:rPr>
              <a:t>scanners</a:t>
            </a:r>
            <a:r>
              <a:rPr sz="2600" spc="20" dirty="0">
                <a:latin typeface="Tw Cen MT"/>
                <a:cs typeface="Tw Cen MT"/>
              </a:rPr>
              <a:t>  </a:t>
            </a:r>
            <a:r>
              <a:rPr sz="2600" dirty="0">
                <a:latin typeface="Tw Cen MT"/>
                <a:cs typeface="Tw Cen MT"/>
              </a:rPr>
              <a:t>and</a:t>
            </a:r>
            <a:r>
              <a:rPr sz="2600" spc="25" dirty="0">
                <a:latin typeface="Tw Cen MT"/>
                <a:cs typeface="Tw Cen MT"/>
              </a:rPr>
              <a:t>  </a:t>
            </a:r>
            <a:r>
              <a:rPr sz="2600" dirty="0">
                <a:latin typeface="Tw Cen MT"/>
                <a:cs typeface="Tw Cen MT"/>
              </a:rPr>
              <a:t>copiers,</a:t>
            </a:r>
            <a:r>
              <a:rPr sz="2600" spc="30" dirty="0">
                <a:latin typeface="Tw Cen MT"/>
                <a:cs typeface="Tw Cen MT"/>
              </a:rPr>
              <a:t>  </a:t>
            </a:r>
            <a:r>
              <a:rPr sz="2600" dirty="0">
                <a:latin typeface="Tw Cen MT"/>
                <a:cs typeface="Tw Cen MT"/>
              </a:rPr>
              <a:t>or</a:t>
            </a:r>
            <a:r>
              <a:rPr sz="2600" spc="25" dirty="0">
                <a:latin typeface="Tw Cen MT"/>
                <a:cs typeface="Tw Cen MT"/>
              </a:rPr>
              <a:t>  </a:t>
            </a:r>
            <a:r>
              <a:rPr sz="2600" spc="-10" dirty="0">
                <a:latin typeface="Tw Cen MT"/>
                <a:cs typeface="Tw Cen MT"/>
              </a:rPr>
              <a:t>sharing </a:t>
            </a:r>
            <a:r>
              <a:rPr sz="2600" dirty="0">
                <a:latin typeface="Tw Cen MT"/>
                <a:cs typeface="Tw Cen MT"/>
              </a:rPr>
              <a:t>software</a:t>
            </a:r>
            <a:r>
              <a:rPr sz="2600" spc="-9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between</a:t>
            </a:r>
            <a:r>
              <a:rPr sz="2600" spc="-7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multiple</a:t>
            </a:r>
            <a:r>
              <a:rPr sz="2600" spc="-8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users,</a:t>
            </a:r>
            <a:r>
              <a:rPr sz="2600" spc="-5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saves</a:t>
            </a:r>
            <a:r>
              <a:rPr sz="2600" spc="-60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money.</a:t>
            </a:r>
            <a:endParaRPr sz="26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34957"/>
              </a:buClr>
              <a:buFont typeface="Wingdings"/>
              <a:buChar char=""/>
            </a:pPr>
            <a:endParaRPr sz="3000">
              <a:latin typeface="Tw Cen MT"/>
              <a:cs typeface="Tw Cen MT"/>
            </a:endParaRPr>
          </a:p>
          <a:p>
            <a:pPr marL="332740" indent="-320675">
              <a:lnSpc>
                <a:spcPct val="100000"/>
              </a:lnSpc>
              <a:buClr>
                <a:srgbClr val="234957"/>
              </a:buClr>
              <a:buSzPct val="59615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600" b="1" spc="-10" dirty="0">
                <a:latin typeface="Tw Cen MT"/>
                <a:cs typeface="Tw Cen MT"/>
              </a:rPr>
              <a:t>Types</a:t>
            </a:r>
            <a:r>
              <a:rPr sz="2600" b="1" spc="-80" dirty="0">
                <a:latin typeface="Tw Cen MT"/>
                <a:cs typeface="Tw Cen MT"/>
              </a:rPr>
              <a:t> </a:t>
            </a:r>
            <a:r>
              <a:rPr sz="2600" b="1" dirty="0">
                <a:latin typeface="Tw Cen MT"/>
                <a:cs typeface="Tw Cen MT"/>
              </a:rPr>
              <a:t>of</a:t>
            </a:r>
            <a:r>
              <a:rPr sz="2600" b="1" spc="105" dirty="0">
                <a:latin typeface="Tw Cen MT"/>
                <a:cs typeface="Tw Cen MT"/>
              </a:rPr>
              <a:t> </a:t>
            </a:r>
            <a:r>
              <a:rPr sz="2600" b="1" spc="-10" dirty="0">
                <a:latin typeface="Tw Cen MT"/>
                <a:cs typeface="Tw Cen MT"/>
              </a:rPr>
              <a:t>Network</a:t>
            </a:r>
            <a:endParaRPr sz="2600">
              <a:latin typeface="Tw Cen MT"/>
              <a:cs typeface="Tw Cen MT"/>
            </a:endParaRPr>
          </a:p>
          <a:p>
            <a:pPr marL="299085" indent="-287020">
              <a:lnSpc>
                <a:spcPct val="100000"/>
              </a:lnSpc>
              <a:spcBef>
                <a:spcPts val="70"/>
              </a:spcBef>
              <a:buClr>
                <a:srgbClr val="234957"/>
              </a:buClr>
              <a:buSzPct val="59615"/>
              <a:buFont typeface="Wingdings"/>
              <a:buChar char=""/>
              <a:tabLst>
                <a:tab pos="299720" algn="l"/>
              </a:tabLst>
            </a:pPr>
            <a:r>
              <a:rPr sz="2600" dirty="0">
                <a:latin typeface="Tw Cen MT"/>
                <a:cs typeface="Tw Cen MT"/>
              </a:rPr>
              <a:t>Local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Area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Network</a:t>
            </a:r>
            <a:r>
              <a:rPr sz="2600" spc="-60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(LAN)</a:t>
            </a:r>
            <a:endParaRPr sz="2600">
              <a:latin typeface="Tw Cen MT"/>
              <a:cs typeface="Tw Cen MT"/>
            </a:endParaRPr>
          </a:p>
          <a:p>
            <a:pPr marL="299085" indent="-287020">
              <a:lnSpc>
                <a:spcPct val="100000"/>
              </a:lnSpc>
              <a:spcBef>
                <a:spcPts val="75"/>
              </a:spcBef>
              <a:buClr>
                <a:srgbClr val="234957"/>
              </a:buClr>
              <a:buSzPct val="59615"/>
              <a:buFont typeface="Wingdings"/>
              <a:buChar char=""/>
              <a:tabLst>
                <a:tab pos="299720" algn="l"/>
              </a:tabLst>
            </a:pPr>
            <a:r>
              <a:rPr sz="2600" dirty="0">
                <a:latin typeface="Tw Cen MT"/>
                <a:cs typeface="Tw Cen MT"/>
              </a:rPr>
              <a:t>Wide</a:t>
            </a:r>
            <a:r>
              <a:rPr sz="2600" spc="-1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Area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Network</a:t>
            </a:r>
            <a:r>
              <a:rPr sz="2600" spc="-60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(WAN)</a:t>
            </a:r>
            <a:endParaRPr sz="2600">
              <a:latin typeface="Tw Cen MT"/>
              <a:cs typeface="Tw Cen MT"/>
            </a:endParaRPr>
          </a:p>
          <a:p>
            <a:pPr marL="299085" indent="-287020">
              <a:lnSpc>
                <a:spcPct val="100000"/>
              </a:lnSpc>
              <a:spcBef>
                <a:spcPts val="80"/>
              </a:spcBef>
              <a:buClr>
                <a:srgbClr val="234957"/>
              </a:buClr>
              <a:buSzPct val="59615"/>
              <a:buFont typeface="Wingdings"/>
              <a:buChar char=""/>
              <a:tabLst>
                <a:tab pos="299720" algn="l"/>
              </a:tabLst>
            </a:pPr>
            <a:r>
              <a:rPr sz="2600" dirty="0">
                <a:latin typeface="Tw Cen MT"/>
                <a:cs typeface="Tw Cen MT"/>
              </a:rPr>
              <a:t>Metropolitan</a:t>
            </a:r>
            <a:r>
              <a:rPr sz="2600" spc="-8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Area</a:t>
            </a:r>
            <a:r>
              <a:rPr sz="2600" spc="-1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Network(MAN)</a:t>
            </a:r>
            <a:r>
              <a:rPr sz="2600" spc="-6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cable</a:t>
            </a:r>
            <a:r>
              <a:rPr sz="2600" spc="-3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TV</a:t>
            </a:r>
            <a:r>
              <a:rPr sz="2600" spc="-10" dirty="0">
                <a:latin typeface="Tw Cen MT"/>
                <a:cs typeface="Tw Cen MT"/>
              </a:rPr>
              <a:t> networks</a:t>
            </a:r>
            <a:endParaRPr sz="2600">
              <a:latin typeface="Tw Cen MT"/>
              <a:cs typeface="Tw Cen MT"/>
            </a:endParaRPr>
          </a:p>
          <a:p>
            <a:pPr marL="299085" indent="-287020">
              <a:lnSpc>
                <a:spcPct val="100000"/>
              </a:lnSpc>
              <a:spcBef>
                <a:spcPts val="75"/>
              </a:spcBef>
              <a:buClr>
                <a:srgbClr val="234957"/>
              </a:buClr>
              <a:buSzPct val="59615"/>
              <a:buFont typeface="Wingdings"/>
              <a:buChar char=""/>
              <a:tabLst>
                <a:tab pos="299720" algn="l"/>
              </a:tabLst>
            </a:pPr>
            <a:r>
              <a:rPr sz="2600" spc="-10" dirty="0">
                <a:latin typeface="Tw Cen MT"/>
                <a:cs typeface="Tw Cen MT"/>
              </a:rPr>
              <a:t>Value</a:t>
            </a:r>
            <a:r>
              <a:rPr sz="2600" spc="-9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Added</a:t>
            </a:r>
            <a:r>
              <a:rPr sz="2600" spc="-4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Network</a:t>
            </a:r>
            <a:r>
              <a:rPr sz="2600" spc="-70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(VAN)</a:t>
            </a:r>
            <a:endParaRPr sz="2600">
              <a:latin typeface="Tw Cen MT"/>
              <a:cs typeface="Tw Cen MT"/>
            </a:endParaRPr>
          </a:p>
          <a:p>
            <a:pPr marL="299085" indent="-287020">
              <a:lnSpc>
                <a:spcPct val="100000"/>
              </a:lnSpc>
              <a:spcBef>
                <a:spcPts val="70"/>
              </a:spcBef>
              <a:buClr>
                <a:srgbClr val="234957"/>
              </a:buClr>
              <a:buSzPct val="59615"/>
              <a:buFont typeface="Wingdings"/>
              <a:buChar char=""/>
              <a:tabLst>
                <a:tab pos="299720" algn="l"/>
              </a:tabLst>
            </a:pPr>
            <a:r>
              <a:rPr sz="2600" dirty="0">
                <a:latin typeface="Tw Cen MT"/>
                <a:cs typeface="Tw Cen MT"/>
              </a:rPr>
              <a:t>Campus</a:t>
            </a:r>
            <a:r>
              <a:rPr sz="2600" spc="-5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Area</a:t>
            </a:r>
            <a:r>
              <a:rPr sz="2600" spc="-10" dirty="0">
                <a:latin typeface="Tw Cen MT"/>
                <a:cs typeface="Tw Cen MT"/>
              </a:rPr>
              <a:t> Network(CAN)</a:t>
            </a:r>
            <a:endParaRPr sz="2600">
              <a:latin typeface="Tw Cen MT"/>
              <a:cs typeface="Tw Cen MT"/>
            </a:endParaRPr>
          </a:p>
          <a:p>
            <a:pPr marL="299085" indent="-287020">
              <a:lnSpc>
                <a:spcPct val="100000"/>
              </a:lnSpc>
              <a:spcBef>
                <a:spcPts val="85"/>
              </a:spcBef>
              <a:buClr>
                <a:srgbClr val="234957"/>
              </a:buClr>
              <a:buSzPct val="59615"/>
              <a:buFont typeface="Wingdings"/>
              <a:buChar char=""/>
              <a:tabLst>
                <a:tab pos="299720" algn="l"/>
              </a:tabLst>
            </a:pPr>
            <a:r>
              <a:rPr sz="2600" dirty="0">
                <a:latin typeface="Tw Cen MT"/>
                <a:cs typeface="Tw Cen MT"/>
              </a:rPr>
              <a:t>Home</a:t>
            </a:r>
            <a:r>
              <a:rPr sz="2600" spc="-2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Area</a:t>
            </a:r>
            <a:r>
              <a:rPr sz="2600" spc="-25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Network(HAN)</a:t>
            </a:r>
            <a:endParaRPr sz="2600">
              <a:latin typeface="Tw Cen MT"/>
              <a:cs typeface="Tw Cen MT"/>
            </a:endParaRPr>
          </a:p>
          <a:p>
            <a:pPr marL="299085" indent="-287020">
              <a:lnSpc>
                <a:spcPct val="100000"/>
              </a:lnSpc>
              <a:spcBef>
                <a:spcPts val="70"/>
              </a:spcBef>
              <a:buClr>
                <a:srgbClr val="234957"/>
              </a:buClr>
              <a:buSzPct val="59615"/>
              <a:buFont typeface="Wingdings"/>
              <a:buChar char=""/>
              <a:tabLst>
                <a:tab pos="299720" algn="l"/>
              </a:tabLst>
            </a:pPr>
            <a:r>
              <a:rPr sz="2600" dirty="0">
                <a:latin typeface="Tw Cen MT"/>
                <a:cs typeface="Tw Cen MT"/>
              </a:rPr>
              <a:t>Portable</a:t>
            </a:r>
            <a:r>
              <a:rPr sz="2600" spc="-9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Area</a:t>
            </a:r>
            <a:r>
              <a:rPr sz="2600" spc="-60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Network(PAN)</a:t>
            </a:r>
            <a:endParaRPr sz="26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18" y="801136"/>
            <a:ext cx="58483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Local</a:t>
            </a:r>
            <a:r>
              <a:rPr sz="4400" spc="-40" dirty="0"/>
              <a:t> </a:t>
            </a:r>
            <a:r>
              <a:rPr sz="4400" dirty="0"/>
              <a:t>Area</a:t>
            </a:r>
            <a:r>
              <a:rPr sz="4400" spc="-40" dirty="0"/>
              <a:t> </a:t>
            </a:r>
            <a:r>
              <a:rPr sz="4400" dirty="0"/>
              <a:t>Network</a:t>
            </a:r>
            <a:r>
              <a:rPr sz="4400" spc="-20" dirty="0"/>
              <a:t> </a:t>
            </a:r>
            <a:r>
              <a:rPr sz="4400" spc="-10" dirty="0"/>
              <a:t>(LAN)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2407" y="2057400"/>
            <a:ext cx="5769863" cy="49880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18" y="801136"/>
            <a:ext cx="62852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Wide</a:t>
            </a:r>
            <a:r>
              <a:rPr sz="4400" spc="-25" dirty="0"/>
              <a:t> </a:t>
            </a:r>
            <a:r>
              <a:rPr sz="4400" dirty="0"/>
              <a:t>Area</a:t>
            </a:r>
            <a:r>
              <a:rPr sz="4400" spc="-35" dirty="0"/>
              <a:t> </a:t>
            </a:r>
            <a:r>
              <a:rPr sz="4400" dirty="0"/>
              <a:t>Network</a:t>
            </a:r>
            <a:r>
              <a:rPr sz="4400" spc="-20" dirty="0"/>
              <a:t> </a:t>
            </a:r>
            <a:r>
              <a:rPr sz="4400" spc="-45" dirty="0"/>
              <a:t>(WAN)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6468" y="2328672"/>
            <a:ext cx="8682228" cy="36575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518" y="801136"/>
            <a:ext cx="793495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6745" algn="l"/>
              </a:tabLst>
            </a:pPr>
            <a:r>
              <a:rPr sz="4400" spc="-10" dirty="0"/>
              <a:t>Metropolitan</a:t>
            </a:r>
            <a:r>
              <a:rPr sz="4400" dirty="0"/>
              <a:t>	Area</a:t>
            </a:r>
            <a:r>
              <a:rPr sz="4400" spc="-40" dirty="0"/>
              <a:t> </a:t>
            </a:r>
            <a:r>
              <a:rPr sz="4400" dirty="0"/>
              <a:t>Network</a:t>
            </a:r>
            <a:r>
              <a:rPr sz="4400" spc="-15" dirty="0"/>
              <a:t> </a:t>
            </a:r>
            <a:r>
              <a:rPr sz="4400" spc="-10" dirty="0"/>
              <a:t>(MAN)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538" y="6986682"/>
            <a:ext cx="844486" cy="14649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4504" y="2057400"/>
            <a:ext cx="8090915" cy="41224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1317</Words>
  <Application>Microsoft Office PowerPoint</Application>
  <PresentationFormat>Custom</PresentationFormat>
  <Paragraphs>163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Times New Roman</vt:lpstr>
      <vt:lpstr>Trebuchet MS</vt:lpstr>
      <vt:lpstr>Tw Cen MT</vt:lpstr>
      <vt:lpstr>Wingdings</vt:lpstr>
      <vt:lpstr>Wingdings 2</vt:lpstr>
      <vt:lpstr>Office Theme</vt:lpstr>
      <vt:lpstr>TOPIC: Introduction to Internet and WWW</vt:lpstr>
      <vt:lpstr>Content</vt:lpstr>
      <vt:lpstr>What is Network?</vt:lpstr>
      <vt:lpstr>What is Network?</vt:lpstr>
      <vt:lpstr>What is Network?</vt:lpstr>
      <vt:lpstr>What is Network?</vt:lpstr>
      <vt:lpstr>Local Area Network (LAN)</vt:lpstr>
      <vt:lpstr>Wide Area Network (WAN)</vt:lpstr>
      <vt:lpstr>Metropolitan Area Network (MAN)</vt:lpstr>
      <vt:lpstr>Campus Area Network (CAN)</vt:lpstr>
      <vt:lpstr>Personal Area Network (PAN)</vt:lpstr>
      <vt:lpstr>Types of Network</vt:lpstr>
      <vt:lpstr>Types of Network</vt:lpstr>
      <vt:lpstr>Types of Network</vt:lpstr>
      <vt:lpstr>Network Topologies</vt:lpstr>
      <vt:lpstr>Bus Topology</vt:lpstr>
      <vt:lpstr>Bus Topology</vt:lpstr>
      <vt:lpstr>Bus Topology</vt:lpstr>
      <vt:lpstr>Ring Topology</vt:lpstr>
      <vt:lpstr>Ring Topology</vt:lpstr>
      <vt:lpstr>Ring Topology</vt:lpstr>
      <vt:lpstr>Ring Topology</vt:lpstr>
      <vt:lpstr>Star Topology</vt:lpstr>
      <vt:lpstr>Star Topology</vt:lpstr>
      <vt:lpstr>Star Topology</vt:lpstr>
      <vt:lpstr>Star Topology</vt:lpstr>
      <vt:lpstr>Mesh Topology</vt:lpstr>
      <vt:lpstr>Mesh Topology</vt:lpstr>
      <vt:lpstr>Mesh Topology</vt:lpstr>
      <vt:lpstr>Mesh Topology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OL_M1R5_PPT_CH6</dc:title>
  <dc:creator>HP</dc:creator>
  <cp:lastModifiedBy>palak</cp:lastModifiedBy>
  <cp:revision>2</cp:revision>
  <dcterms:created xsi:type="dcterms:W3CDTF">2022-05-08T20:30:22Z</dcterms:created>
  <dcterms:modified xsi:type="dcterms:W3CDTF">2022-05-08T20:36:31Z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2020-12-29T00:00:00Z</vt:filetime>
  </property>
  <property fmtid="{D5CDD505-2E9C-101B-9397-08002B2CF9AE}" pid="3" name="LastSaved">
    <vt:filetime>2022-05-08T00:00:00Z</vt:filetime>
  </property>
</Properties>
</file>