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8213B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8213B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8213B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457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082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887" y="749808"/>
            <a:ext cx="1694687" cy="156057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57200" y="3886200"/>
            <a:ext cx="9144000" cy="2542540"/>
          </a:xfrm>
          <a:custGeom>
            <a:avLst/>
            <a:gdLst/>
            <a:ahLst/>
            <a:cxnLst/>
            <a:rect l="l" t="t" r="r" b="b"/>
            <a:pathLst>
              <a:path w="9144000" h="2542540">
                <a:moveTo>
                  <a:pt x="0" y="2542032"/>
                </a:moveTo>
                <a:lnTo>
                  <a:pt x="9144000" y="2542032"/>
                </a:lnTo>
                <a:lnTo>
                  <a:pt x="9144000" y="0"/>
                </a:lnTo>
                <a:lnTo>
                  <a:pt x="0" y="0"/>
                </a:lnTo>
                <a:lnTo>
                  <a:pt x="0" y="2542032"/>
                </a:lnTo>
                <a:close/>
              </a:path>
            </a:pathLst>
          </a:custGeom>
          <a:solidFill>
            <a:srgbClr val="082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7200" y="65105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2240280" y="713232"/>
                </a:moveTo>
                <a:lnTo>
                  <a:pt x="0" y="713232"/>
                </a:lnTo>
                <a:lnTo>
                  <a:pt x="0" y="0"/>
                </a:lnTo>
                <a:lnTo>
                  <a:pt x="2240280" y="0"/>
                </a:lnTo>
                <a:lnTo>
                  <a:pt x="2240280" y="713232"/>
                </a:lnTo>
                <a:close/>
              </a:path>
            </a:pathLst>
          </a:custGeom>
          <a:solidFill>
            <a:srgbClr val="23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816351" y="65013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6784848" y="713232"/>
                </a:moveTo>
                <a:lnTo>
                  <a:pt x="0" y="713232"/>
                </a:lnTo>
                <a:lnTo>
                  <a:pt x="0" y="0"/>
                </a:lnTo>
                <a:lnTo>
                  <a:pt x="6784848" y="0"/>
                </a:lnTo>
                <a:lnTo>
                  <a:pt x="6784848" y="713232"/>
                </a:lnTo>
                <a:close/>
              </a:path>
            </a:pathLst>
          </a:custGeom>
          <a:solidFill>
            <a:srgbClr val="2B7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17373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228599"/>
                </a:moveTo>
                <a:lnTo>
                  <a:pt x="0" y="228599"/>
                </a:lnTo>
                <a:lnTo>
                  <a:pt x="0" y="0"/>
                </a:lnTo>
                <a:lnTo>
                  <a:pt x="533400" y="0"/>
                </a:lnTo>
                <a:lnTo>
                  <a:pt x="533400" y="228599"/>
                </a:lnTo>
                <a:close/>
              </a:path>
            </a:pathLst>
          </a:custGeom>
          <a:solidFill>
            <a:srgbClr val="23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8512" y="17373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0" y="228599"/>
                </a:lnTo>
                <a:lnTo>
                  <a:pt x="0" y="0"/>
                </a:lnTo>
                <a:lnTo>
                  <a:pt x="8552687" y="0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2B7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7982" y="529732"/>
            <a:ext cx="7882435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8213B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895" y="1945607"/>
            <a:ext cx="8230609" cy="4846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ea.org/" TargetMode="External"/><Relationship Id="rId2" Type="http://schemas.openxmlformats.org/officeDocument/2006/relationships/hyperlink" Target="http://www.nielit.gov.in/econt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computerhope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nielit.gov.in/haridwar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082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4012" y="2084225"/>
            <a:ext cx="7662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 smtClean="0">
                <a:solidFill>
                  <a:srgbClr val="FFFF00"/>
                </a:solidFill>
                <a:latin typeface="Trebuchet MS"/>
                <a:cs typeface="Trebuchet MS"/>
              </a:rPr>
              <a:t>TOPIC:</a:t>
            </a:r>
            <a:r>
              <a:rPr sz="3200" spc="-60" dirty="0" smtClean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C8DFE8"/>
                </a:solidFill>
                <a:latin typeface="Trebuchet MS"/>
                <a:cs typeface="Trebuchet MS"/>
              </a:rPr>
              <a:t>Introduction</a:t>
            </a:r>
            <a:r>
              <a:rPr sz="3200" spc="-50" dirty="0">
                <a:solidFill>
                  <a:srgbClr val="C8DFE8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C8DFE8"/>
                </a:solidFill>
                <a:latin typeface="Trebuchet MS"/>
                <a:cs typeface="Trebuchet MS"/>
              </a:rPr>
              <a:t>to</a:t>
            </a:r>
            <a:r>
              <a:rPr sz="3200" spc="-70" dirty="0">
                <a:solidFill>
                  <a:srgbClr val="C8DFE8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C8DFE8"/>
                </a:solidFill>
                <a:latin typeface="Trebuchet MS"/>
                <a:cs typeface="Trebuchet MS"/>
              </a:rPr>
              <a:t>Internet</a:t>
            </a:r>
            <a:r>
              <a:rPr sz="3200" spc="-45" dirty="0">
                <a:solidFill>
                  <a:srgbClr val="C8DFE8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C8DFE8"/>
                </a:solidFill>
                <a:latin typeface="Trebuchet MS"/>
                <a:cs typeface="Trebuchet MS"/>
              </a:rPr>
              <a:t>and</a:t>
            </a:r>
            <a:r>
              <a:rPr sz="3200" spc="-45" dirty="0">
                <a:solidFill>
                  <a:srgbClr val="C8DFE8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C8DFE8"/>
                </a:solidFill>
                <a:latin typeface="Trebuchet MS"/>
                <a:cs typeface="Trebuchet MS"/>
              </a:rPr>
              <a:t>WWW</a:t>
            </a:r>
            <a:endParaRPr sz="32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742799"/>
            <a:ext cx="9144000" cy="5678805"/>
            <a:chOff x="457200" y="749808"/>
            <a:chExt cx="9144000" cy="56788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887" y="749808"/>
              <a:ext cx="1694687" cy="15605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7200" y="3886199"/>
              <a:ext cx="9144000" cy="2542540"/>
            </a:xfrm>
            <a:custGeom>
              <a:avLst/>
              <a:gdLst/>
              <a:ahLst/>
              <a:cxnLst/>
              <a:rect l="l" t="t" r="r" b="b"/>
              <a:pathLst>
                <a:path w="9144000" h="2542540">
                  <a:moveTo>
                    <a:pt x="0" y="2542032"/>
                  </a:moveTo>
                  <a:lnTo>
                    <a:pt x="9144000" y="254203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542032"/>
                  </a:lnTo>
                  <a:close/>
                </a:path>
              </a:pathLst>
            </a:custGeom>
            <a:solidFill>
              <a:srgbClr val="082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7200" y="6510528"/>
            <a:ext cx="2240280" cy="713740"/>
            <a:chOff x="457200" y="6510528"/>
            <a:chExt cx="2240280" cy="713740"/>
          </a:xfrm>
        </p:grpSpPr>
        <p:sp>
          <p:nvSpPr>
            <p:cNvPr id="8" name="object 8"/>
            <p:cNvSpPr/>
            <p:nvPr/>
          </p:nvSpPr>
          <p:spPr>
            <a:xfrm>
              <a:off x="457200" y="65105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713232"/>
                  </a:moveTo>
                  <a:lnTo>
                    <a:pt x="0" y="713232"/>
                  </a:lnTo>
                  <a:lnTo>
                    <a:pt x="0" y="0"/>
                  </a:lnTo>
                  <a:lnTo>
                    <a:pt x="2240280" y="0"/>
                  </a:lnTo>
                  <a:lnTo>
                    <a:pt x="2240280" y="713232"/>
                  </a:lnTo>
                  <a:close/>
                </a:path>
              </a:pathLst>
            </a:custGeom>
            <a:solidFill>
              <a:srgbClr val="23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707" y="6626351"/>
              <a:ext cx="1729740" cy="448056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2816351" y="65013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6784848" y="713232"/>
                </a:moveTo>
                <a:lnTo>
                  <a:pt x="0" y="713232"/>
                </a:lnTo>
                <a:lnTo>
                  <a:pt x="0" y="0"/>
                </a:lnTo>
                <a:lnTo>
                  <a:pt x="6784848" y="0"/>
                </a:lnTo>
                <a:lnTo>
                  <a:pt x="6784848" y="713232"/>
                </a:lnTo>
                <a:close/>
              </a:path>
            </a:pathLst>
          </a:custGeom>
          <a:solidFill>
            <a:srgbClr val="2B7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80264" y="4228562"/>
            <a:ext cx="6311336" cy="18755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rebuchet MS"/>
                <a:cs typeface="Trebuchet MS"/>
              </a:rPr>
              <a:t>COURSE:</a:t>
            </a:r>
            <a:r>
              <a:rPr sz="2000" spc="-3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lang="en-IN" sz="2000" spc="-25" dirty="0" smtClean="0">
                <a:solidFill>
                  <a:schemeClr val="bg1"/>
                </a:solidFill>
                <a:latin typeface="Trebuchet MS"/>
                <a:cs typeface="Trebuchet MS"/>
              </a:rPr>
              <a:t>CCC Concept</a:t>
            </a:r>
            <a:endParaRPr sz="2000" dirty="0">
              <a:solidFill>
                <a:srgbClr val="FFFF00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solidFill>
                <a:srgbClr val="FFFF00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>
              <a:solidFill>
                <a:srgbClr val="FFFF0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Trebuchet MS"/>
                <a:cs typeface="Trebuchet MS"/>
              </a:rPr>
              <a:t>CHAPTER:</a:t>
            </a:r>
            <a:r>
              <a:rPr sz="2000" spc="-4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lang="en-IN" sz="2000" dirty="0" smtClean="0">
                <a:solidFill>
                  <a:srgbClr val="C8DFE8"/>
                </a:solidFill>
                <a:latin typeface="Trebuchet MS"/>
                <a:cs typeface="Trebuchet MS"/>
              </a:rPr>
              <a:t>Introduction</a:t>
            </a:r>
            <a:r>
              <a:rPr lang="en-IN" sz="2000" spc="-50" dirty="0" smtClean="0">
                <a:solidFill>
                  <a:srgbClr val="C8DFE8"/>
                </a:solidFill>
                <a:latin typeface="Trebuchet MS"/>
                <a:cs typeface="Trebuchet MS"/>
              </a:rPr>
              <a:t> </a:t>
            </a:r>
            <a:r>
              <a:rPr lang="en-IN" sz="2000" dirty="0" smtClean="0">
                <a:solidFill>
                  <a:srgbClr val="C8DFE8"/>
                </a:solidFill>
                <a:latin typeface="Trebuchet MS"/>
                <a:cs typeface="Trebuchet MS"/>
              </a:rPr>
              <a:t>to</a:t>
            </a:r>
            <a:r>
              <a:rPr lang="en-IN" sz="2000" spc="-70" dirty="0" smtClean="0">
                <a:solidFill>
                  <a:srgbClr val="C8DFE8"/>
                </a:solidFill>
                <a:latin typeface="Trebuchet MS"/>
                <a:cs typeface="Trebuchet MS"/>
              </a:rPr>
              <a:t> </a:t>
            </a:r>
            <a:r>
              <a:rPr lang="en-IN" sz="2000" dirty="0" smtClean="0">
                <a:solidFill>
                  <a:srgbClr val="C8DFE8"/>
                </a:solidFill>
                <a:latin typeface="Trebuchet MS"/>
                <a:cs typeface="Trebuchet MS"/>
              </a:rPr>
              <a:t>Internet</a:t>
            </a:r>
            <a:r>
              <a:rPr lang="en-IN" sz="2000" spc="-45" dirty="0" smtClean="0">
                <a:solidFill>
                  <a:srgbClr val="C8DFE8"/>
                </a:solidFill>
                <a:latin typeface="Trebuchet MS"/>
                <a:cs typeface="Trebuchet MS"/>
              </a:rPr>
              <a:t> </a:t>
            </a:r>
            <a:r>
              <a:rPr lang="en-IN" sz="2000" dirty="0" smtClean="0">
                <a:solidFill>
                  <a:srgbClr val="C8DFE8"/>
                </a:solidFill>
                <a:latin typeface="Trebuchet MS"/>
                <a:cs typeface="Trebuchet MS"/>
              </a:rPr>
              <a:t>and</a:t>
            </a:r>
            <a:r>
              <a:rPr lang="en-IN" sz="2000" spc="-45" dirty="0" smtClean="0">
                <a:solidFill>
                  <a:srgbClr val="C8DFE8"/>
                </a:solidFill>
                <a:latin typeface="Trebuchet MS"/>
                <a:cs typeface="Trebuchet MS"/>
              </a:rPr>
              <a:t> </a:t>
            </a:r>
            <a:r>
              <a:rPr lang="en-IN" sz="2000" spc="-25" dirty="0" smtClean="0">
                <a:solidFill>
                  <a:srgbClr val="C8DFE8"/>
                </a:solidFill>
                <a:latin typeface="Trebuchet MS"/>
                <a:cs typeface="Trebuchet MS"/>
              </a:rPr>
              <a:t>WWW</a:t>
            </a:r>
          </a:p>
          <a:p>
            <a:pPr marL="12700">
              <a:lnSpc>
                <a:spcPct val="100000"/>
              </a:lnSpc>
            </a:pPr>
            <a:endParaRPr lang="en-IN" sz="2000" spc="-25" dirty="0">
              <a:solidFill>
                <a:srgbClr val="C8DFE8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IN" sz="2000" spc="-25" dirty="0" smtClean="0">
                <a:solidFill>
                  <a:srgbClr val="FFFF00"/>
                </a:solidFill>
                <a:latin typeface="Trebuchet MS"/>
                <a:cs typeface="Trebuchet MS"/>
              </a:rPr>
              <a:t>DAY: </a:t>
            </a:r>
            <a:r>
              <a:rPr lang="en-IN" sz="2000" spc="-25" dirty="0" smtClean="0">
                <a:solidFill>
                  <a:srgbClr val="C8DFE8"/>
                </a:solidFill>
                <a:latin typeface="Trebuchet MS"/>
                <a:cs typeface="Trebuchet MS"/>
              </a:rPr>
              <a:t>34</a:t>
            </a:r>
            <a:endParaRPr sz="2000" dirty="0">
              <a:solidFill>
                <a:srgbClr val="FFFF00"/>
              </a:solidFill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2600" y="6622784"/>
            <a:ext cx="38988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Presentation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By: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 smtClean="0">
                <a:solidFill>
                  <a:srgbClr val="FFFF00"/>
                </a:solidFill>
                <a:latin typeface="Tw Cen MT"/>
                <a:cs typeface="Tw Cen MT"/>
              </a:rPr>
              <a:t>S</a:t>
            </a:r>
            <a:r>
              <a:rPr lang="en-IN" sz="2400" dirty="0" err="1" smtClean="0">
                <a:solidFill>
                  <a:srgbClr val="FFFF00"/>
                </a:solidFill>
                <a:latin typeface="Tw Cen MT"/>
                <a:cs typeface="Tw Cen MT"/>
              </a:rPr>
              <a:t>hruti</a:t>
            </a:r>
            <a:r>
              <a:rPr lang="en-IN" sz="2400" dirty="0" smtClean="0">
                <a:solidFill>
                  <a:srgbClr val="FFFF00"/>
                </a:solidFill>
                <a:latin typeface="Tw Cen MT"/>
                <a:cs typeface="Tw Cen MT"/>
              </a:rPr>
              <a:t> Dubey</a:t>
            </a:r>
            <a:endParaRPr sz="24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50558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Popular</a:t>
            </a:r>
            <a:r>
              <a:rPr sz="4400" spc="-270" dirty="0"/>
              <a:t> </a:t>
            </a:r>
            <a:r>
              <a:rPr sz="4400" spc="-75" dirty="0"/>
              <a:t>Web</a:t>
            </a:r>
            <a:r>
              <a:rPr sz="4400" spc="-220" dirty="0"/>
              <a:t> </a:t>
            </a:r>
            <a:r>
              <a:rPr sz="4400" spc="-20" dirty="0"/>
              <a:t>Browsers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43490" y="1930367"/>
            <a:ext cx="6164580" cy="469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indent="-320040">
              <a:lnSpc>
                <a:spcPts val="3700"/>
              </a:lnSpc>
              <a:spcBef>
                <a:spcPts val="95"/>
              </a:spcBef>
              <a:buClr>
                <a:srgbClr val="234957"/>
              </a:buClr>
              <a:buSzPct val="59677"/>
              <a:buFont typeface="Wingdings"/>
              <a:buChar char=""/>
              <a:tabLst>
                <a:tab pos="332740" algn="l"/>
              </a:tabLst>
            </a:pPr>
            <a:r>
              <a:rPr sz="3100" spc="-10" dirty="0">
                <a:latin typeface="Tw Cen MT"/>
                <a:cs typeface="Tw Cen MT"/>
              </a:rPr>
              <a:t>Chrome</a:t>
            </a:r>
            <a:endParaRPr sz="3100">
              <a:latin typeface="Tw Cen MT"/>
              <a:cs typeface="Tw Cen MT"/>
            </a:endParaRPr>
          </a:p>
          <a:p>
            <a:pPr marL="332105" indent="-320040">
              <a:lnSpc>
                <a:spcPts val="3679"/>
              </a:lnSpc>
              <a:buClr>
                <a:srgbClr val="234957"/>
              </a:buClr>
              <a:buSzPct val="59677"/>
              <a:buFont typeface="Wingdings"/>
              <a:buChar char=""/>
              <a:tabLst>
                <a:tab pos="332740" algn="l"/>
              </a:tabLst>
            </a:pPr>
            <a:r>
              <a:rPr sz="3100" spc="-10" dirty="0">
                <a:latin typeface="Tw Cen MT"/>
                <a:cs typeface="Tw Cen MT"/>
              </a:rPr>
              <a:t>Firefox</a:t>
            </a:r>
            <a:endParaRPr sz="3100">
              <a:latin typeface="Tw Cen MT"/>
              <a:cs typeface="Tw Cen MT"/>
            </a:endParaRPr>
          </a:p>
          <a:p>
            <a:pPr marL="332105" indent="-320040">
              <a:lnSpc>
                <a:spcPts val="3670"/>
              </a:lnSpc>
              <a:buClr>
                <a:srgbClr val="234957"/>
              </a:buClr>
              <a:buSzPct val="59677"/>
              <a:buFont typeface="Wingdings"/>
              <a:buChar char=""/>
              <a:tabLst>
                <a:tab pos="332740" algn="l"/>
              </a:tabLst>
            </a:pPr>
            <a:r>
              <a:rPr sz="3100" spc="-25" dirty="0">
                <a:latin typeface="Tw Cen MT"/>
                <a:cs typeface="Tw Cen MT"/>
              </a:rPr>
              <a:t>IE</a:t>
            </a:r>
            <a:endParaRPr sz="3100">
              <a:latin typeface="Tw Cen MT"/>
              <a:cs typeface="Tw Cen MT"/>
            </a:endParaRPr>
          </a:p>
          <a:p>
            <a:pPr marL="332105" indent="-320040">
              <a:lnSpc>
                <a:spcPts val="3679"/>
              </a:lnSpc>
              <a:buClr>
                <a:srgbClr val="234957"/>
              </a:buClr>
              <a:buSzPct val="59677"/>
              <a:buFont typeface="Wingdings"/>
              <a:buChar char=""/>
              <a:tabLst>
                <a:tab pos="332740" algn="l"/>
              </a:tabLst>
            </a:pPr>
            <a:r>
              <a:rPr sz="3100" spc="-10" dirty="0">
                <a:latin typeface="Tw Cen MT"/>
                <a:cs typeface="Tw Cen MT"/>
              </a:rPr>
              <a:t>Safari</a:t>
            </a:r>
            <a:endParaRPr sz="3100">
              <a:latin typeface="Tw Cen MT"/>
              <a:cs typeface="Tw Cen MT"/>
            </a:endParaRPr>
          </a:p>
          <a:p>
            <a:pPr marL="332105" indent="-320040">
              <a:lnSpc>
                <a:spcPts val="3679"/>
              </a:lnSpc>
              <a:buClr>
                <a:srgbClr val="234957"/>
              </a:buClr>
              <a:buSzPct val="59677"/>
              <a:buFont typeface="Wingdings"/>
              <a:buChar char=""/>
              <a:tabLst>
                <a:tab pos="332740" algn="l"/>
              </a:tabLst>
            </a:pPr>
            <a:r>
              <a:rPr sz="3100" spc="-20" dirty="0">
                <a:latin typeface="Tw Cen MT"/>
                <a:cs typeface="Tw Cen MT"/>
              </a:rPr>
              <a:t>Edge</a:t>
            </a:r>
            <a:endParaRPr sz="3100">
              <a:latin typeface="Tw Cen MT"/>
              <a:cs typeface="Tw Cen MT"/>
            </a:endParaRPr>
          </a:p>
          <a:p>
            <a:pPr marL="332105" indent="-320040">
              <a:lnSpc>
                <a:spcPts val="3670"/>
              </a:lnSpc>
              <a:buClr>
                <a:srgbClr val="234957"/>
              </a:buClr>
              <a:buSzPct val="59677"/>
              <a:buFont typeface="Wingdings"/>
              <a:buChar char=""/>
              <a:tabLst>
                <a:tab pos="332740" algn="l"/>
              </a:tabLst>
            </a:pPr>
            <a:r>
              <a:rPr sz="3100" spc="-10" dirty="0">
                <a:latin typeface="Tw Cen MT"/>
                <a:cs typeface="Tw Cen MT"/>
              </a:rPr>
              <a:t>Opera</a:t>
            </a:r>
            <a:endParaRPr sz="3100">
              <a:latin typeface="Tw Cen MT"/>
              <a:cs typeface="Tw Cen MT"/>
            </a:endParaRPr>
          </a:p>
          <a:p>
            <a:pPr marL="332105" indent="-320040">
              <a:lnSpc>
                <a:spcPts val="3679"/>
              </a:lnSpc>
              <a:buClr>
                <a:srgbClr val="234957"/>
              </a:buClr>
              <a:buSzPct val="59677"/>
              <a:buFont typeface="Wingdings"/>
              <a:buChar char=""/>
              <a:tabLst>
                <a:tab pos="332740" algn="l"/>
              </a:tabLst>
            </a:pPr>
            <a:r>
              <a:rPr sz="3100" dirty="0">
                <a:latin typeface="Tw Cen MT"/>
                <a:cs typeface="Tw Cen MT"/>
              </a:rPr>
              <a:t>UC</a:t>
            </a:r>
            <a:r>
              <a:rPr sz="3100" spc="-60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Browser</a:t>
            </a:r>
            <a:endParaRPr sz="3100">
              <a:latin typeface="Tw Cen MT"/>
              <a:cs typeface="Tw Cen MT"/>
            </a:endParaRPr>
          </a:p>
          <a:p>
            <a:pPr marL="332105" indent="-320040">
              <a:lnSpc>
                <a:spcPts val="3679"/>
              </a:lnSpc>
              <a:buClr>
                <a:srgbClr val="234957"/>
              </a:buClr>
              <a:buSzPct val="59677"/>
              <a:buFont typeface="Wingdings"/>
              <a:buChar char=""/>
              <a:tabLst>
                <a:tab pos="332740" algn="l"/>
              </a:tabLst>
            </a:pPr>
            <a:r>
              <a:rPr sz="3100" spc="-60" dirty="0">
                <a:latin typeface="Tw Cen MT"/>
                <a:cs typeface="Tw Cen MT"/>
              </a:rPr>
              <a:t>Yandex</a:t>
            </a:r>
            <a:r>
              <a:rPr sz="3100" spc="-12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Browser</a:t>
            </a:r>
            <a:endParaRPr sz="3100">
              <a:latin typeface="Tw Cen MT"/>
              <a:cs typeface="Tw Cen MT"/>
            </a:endParaRPr>
          </a:p>
          <a:p>
            <a:pPr marL="332105" indent="-320040">
              <a:lnSpc>
                <a:spcPts val="3670"/>
              </a:lnSpc>
              <a:buClr>
                <a:srgbClr val="234957"/>
              </a:buClr>
              <a:buSzPct val="59677"/>
              <a:buFont typeface="Wingdings"/>
              <a:buChar char=""/>
              <a:tabLst>
                <a:tab pos="332740" algn="l"/>
              </a:tabLst>
            </a:pPr>
            <a:r>
              <a:rPr sz="3100" dirty="0">
                <a:latin typeface="Tw Cen MT"/>
                <a:cs typeface="Tw Cen MT"/>
              </a:rPr>
              <a:t>Coc</a:t>
            </a:r>
            <a:r>
              <a:rPr sz="3100" spc="-70" dirty="0">
                <a:latin typeface="Tw Cen MT"/>
                <a:cs typeface="Tw Cen MT"/>
              </a:rPr>
              <a:t> </a:t>
            </a:r>
            <a:r>
              <a:rPr sz="3100" spc="-25" dirty="0">
                <a:latin typeface="Tw Cen MT"/>
                <a:cs typeface="Tw Cen MT"/>
              </a:rPr>
              <a:t>Coc</a:t>
            </a:r>
            <a:endParaRPr sz="3100">
              <a:latin typeface="Tw Cen MT"/>
              <a:cs typeface="Tw Cen MT"/>
            </a:endParaRPr>
          </a:p>
          <a:p>
            <a:pPr marL="332105" indent="-320040">
              <a:lnSpc>
                <a:spcPts val="3695"/>
              </a:lnSpc>
              <a:buClr>
                <a:srgbClr val="234957"/>
              </a:buClr>
              <a:buSzPct val="59677"/>
              <a:buFont typeface="Wingdings"/>
              <a:buChar char=""/>
              <a:tabLst>
                <a:tab pos="332740" algn="l"/>
              </a:tabLst>
            </a:pPr>
            <a:r>
              <a:rPr sz="3100" dirty="0">
                <a:latin typeface="Tw Cen MT"/>
                <a:cs typeface="Tw Cen MT"/>
              </a:rPr>
              <a:t>Others</a:t>
            </a:r>
            <a:r>
              <a:rPr sz="3100" spc="-9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–</a:t>
            </a:r>
            <a:r>
              <a:rPr sz="3100" spc="-7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Chromium,</a:t>
            </a:r>
            <a:r>
              <a:rPr sz="3100" spc="-10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Maxthon,</a:t>
            </a:r>
            <a:r>
              <a:rPr sz="3100" spc="-7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Vivaldi</a:t>
            </a:r>
            <a:endParaRPr sz="31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3657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Useful</a:t>
            </a:r>
            <a:r>
              <a:rPr sz="4400" spc="-25" dirty="0"/>
              <a:t> </a:t>
            </a:r>
            <a:r>
              <a:rPr sz="4400" spc="-10" dirty="0"/>
              <a:t>Resources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8635" y="1981370"/>
            <a:ext cx="4246880" cy="21488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105" indent="-320040">
              <a:lnSpc>
                <a:spcPct val="100000"/>
              </a:lnSpc>
              <a:spcBef>
                <a:spcPts val="795"/>
              </a:spcBef>
              <a:buClr>
                <a:srgbClr val="23495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u="sng" spc="-10" dirty="0">
                <a:solidFill>
                  <a:srgbClr val="702FA0"/>
                </a:solidFill>
                <a:uFill>
                  <a:solidFill>
                    <a:srgbClr val="702FA0"/>
                  </a:solidFill>
                </a:uFill>
                <a:latin typeface="Tw Cen MT"/>
                <a:cs typeface="Tw Cen MT"/>
                <a:hlinkClick r:id="rId2"/>
              </a:rPr>
              <a:t>www.nielit.gov.in/econtent</a:t>
            </a:r>
            <a:endParaRPr sz="2900">
              <a:latin typeface="Tw Cen MT"/>
              <a:cs typeface="Tw Cen MT"/>
            </a:endParaRPr>
          </a:p>
          <a:p>
            <a:pPr marL="332105" indent="-320040">
              <a:lnSpc>
                <a:spcPct val="100000"/>
              </a:lnSpc>
              <a:spcBef>
                <a:spcPts val="695"/>
              </a:spcBef>
              <a:buClr>
                <a:srgbClr val="23495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u="sng" spc="-10" dirty="0">
                <a:solidFill>
                  <a:srgbClr val="702FA0"/>
                </a:solidFill>
                <a:uFill>
                  <a:solidFill>
                    <a:srgbClr val="702FA0"/>
                  </a:solidFill>
                </a:uFill>
                <a:latin typeface="Tw Cen MT"/>
                <a:cs typeface="Tw Cen MT"/>
                <a:hlinkClick r:id="rId3"/>
              </a:rPr>
              <a:t>www.wikipedea.org</a:t>
            </a:r>
            <a:endParaRPr sz="2900">
              <a:latin typeface="Tw Cen MT"/>
              <a:cs typeface="Tw Cen MT"/>
            </a:endParaRPr>
          </a:p>
          <a:p>
            <a:pPr marL="332105" indent="-320040">
              <a:lnSpc>
                <a:spcPct val="100000"/>
              </a:lnSpc>
              <a:spcBef>
                <a:spcPts val="705"/>
              </a:spcBef>
              <a:buClr>
                <a:srgbClr val="23495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u="sng" spc="-10" dirty="0">
                <a:solidFill>
                  <a:srgbClr val="702FA0"/>
                </a:solidFill>
                <a:uFill>
                  <a:solidFill>
                    <a:srgbClr val="702FA0"/>
                  </a:solidFill>
                </a:uFill>
                <a:latin typeface="Tw Cen MT"/>
                <a:cs typeface="Tw Cen MT"/>
                <a:hlinkClick r:id="rId4"/>
              </a:rPr>
              <a:t>www.computerhope.com</a:t>
            </a:r>
            <a:endParaRPr sz="2900">
              <a:latin typeface="Tw Cen MT"/>
              <a:cs typeface="Tw Cen MT"/>
            </a:endParaRPr>
          </a:p>
          <a:p>
            <a:pPr marL="332105" indent="-320040">
              <a:lnSpc>
                <a:spcPct val="100000"/>
              </a:lnSpc>
              <a:spcBef>
                <a:spcPts val="700"/>
              </a:spcBef>
              <a:buClr>
                <a:srgbClr val="23495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u="sng" spc="-10" dirty="0">
                <a:solidFill>
                  <a:srgbClr val="702FA0"/>
                </a:solidFill>
                <a:uFill>
                  <a:solidFill>
                    <a:srgbClr val="702FA0"/>
                  </a:solidFill>
                </a:uFill>
                <a:latin typeface="Tw Cen MT"/>
                <a:cs typeface="Tw Cen MT"/>
              </a:rPr>
              <a:t>www.tutorviacomputer.com</a:t>
            </a:r>
            <a:endParaRPr sz="29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1644" y="3824689"/>
            <a:ext cx="41941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FFFF00"/>
                </a:solidFill>
                <a:latin typeface="Times New Roman"/>
                <a:cs typeface="Times New Roman"/>
              </a:rPr>
              <a:t>Thank</a:t>
            </a:r>
            <a:r>
              <a:rPr sz="66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66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you!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8187" y="6604556"/>
            <a:ext cx="3804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Tw Cen MT"/>
                <a:cs typeface="Tw Cen MT"/>
                <a:hlinkClick r:id="rId2"/>
              </a:rPr>
              <a:t>www.nielit.gov.in/haridwar</a:t>
            </a:r>
            <a:endParaRPr sz="28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707" y="6626352"/>
            <a:ext cx="1729740" cy="4480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6463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Modes</a:t>
            </a:r>
            <a:r>
              <a:rPr sz="4400" spc="-45" dirty="0"/>
              <a:t> </a:t>
            </a:r>
            <a:r>
              <a:rPr sz="4400" dirty="0"/>
              <a:t>of</a:t>
            </a:r>
            <a:r>
              <a:rPr sz="4400" spc="105" dirty="0"/>
              <a:t> </a:t>
            </a:r>
            <a:r>
              <a:rPr sz="4400" dirty="0"/>
              <a:t>Connected</a:t>
            </a:r>
            <a:r>
              <a:rPr sz="4400" spc="-25" dirty="0"/>
              <a:t> </a:t>
            </a:r>
            <a:r>
              <a:rPr sz="4400" spc="-10" dirty="0"/>
              <a:t>Internet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8627" y="1979185"/>
            <a:ext cx="7995284" cy="47091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32105" marR="5080" indent="-320040" algn="just">
              <a:lnSpc>
                <a:spcPct val="80000"/>
              </a:lnSpc>
              <a:spcBef>
                <a:spcPts val="600"/>
              </a:spcBef>
              <a:buClr>
                <a:srgbClr val="234957"/>
              </a:buClr>
              <a:buSzPct val="59523"/>
              <a:buFont typeface="Wingdings"/>
              <a:buChar char=""/>
              <a:tabLst>
                <a:tab pos="332740" algn="l"/>
              </a:tabLst>
            </a:pPr>
            <a:r>
              <a:rPr sz="2100" dirty="0">
                <a:latin typeface="Tw Cen MT"/>
                <a:cs typeface="Tw Cen MT"/>
              </a:rPr>
              <a:t>Before</a:t>
            </a:r>
            <a:r>
              <a:rPr sz="2100" spc="16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we</a:t>
            </a:r>
            <a:r>
              <a:rPr sz="2100" spc="20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dive</a:t>
            </a:r>
            <a:r>
              <a:rPr sz="2100" spc="18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in</a:t>
            </a:r>
            <a:r>
              <a:rPr sz="2100" spc="18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to</a:t>
            </a:r>
            <a:r>
              <a:rPr sz="2100" spc="17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how</a:t>
            </a:r>
            <a:r>
              <a:rPr sz="2100" spc="16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to</a:t>
            </a:r>
            <a:r>
              <a:rPr sz="2100" spc="18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connect</a:t>
            </a:r>
            <a:r>
              <a:rPr sz="2100" spc="20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to</a:t>
            </a:r>
            <a:r>
              <a:rPr sz="2100" spc="18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</a:t>
            </a:r>
            <a:r>
              <a:rPr sz="2100" spc="19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hotspot</a:t>
            </a:r>
            <a:r>
              <a:rPr sz="2100" spc="18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and</a:t>
            </a:r>
            <a:r>
              <a:rPr sz="2100" spc="20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related</a:t>
            </a:r>
            <a:r>
              <a:rPr sz="2100" spc="200" dirty="0">
                <a:latin typeface="Tw Cen MT"/>
                <a:cs typeface="Tw Cen MT"/>
              </a:rPr>
              <a:t> </a:t>
            </a:r>
            <a:r>
              <a:rPr sz="2100" spc="-10" dirty="0">
                <a:latin typeface="Tw Cen MT"/>
                <a:cs typeface="Tw Cen MT"/>
              </a:rPr>
              <a:t>security </a:t>
            </a:r>
            <a:r>
              <a:rPr sz="2100" dirty="0">
                <a:latin typeface="Tw Cen MT"/>
                <a:cs typeface="Tw Cen MT"/>
              </a:rPr>
              <a:t>issues,</a:t>
            </a:r>
            <a:r>
              <a:rPr sz="2100" spc="34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let’s</a:t>
            </a:r>
            <a:r>
              <a:rPr sz="2100" spc="34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define</a:t>
            </a:r>
            <a:r>
              <a:rPr sz="2100" spc="37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what</a:t>
            </a:r>
            <a:r>
              <a:rPr sz="2100" spc="34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we</a:t>
            </a:r>
            <a:r>
              <a:rPr sz="2100" spc="35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mean.</a:t>
            </a:r>
            <a:r>
              <a:rPr sz="2100" spc="35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While</a:t>
            </a:r>
            <a:r>
              <a:rPr sz="2100" spc="35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some</a:t>
            </a:r>
            <a:r>
              <a:rPr sz="2100" spc="34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people</a:t>
            </a:r>
            <a:r>
              <a:rPr sz="2100" spc="35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use</a:t>
            </a:r>
            <a:r>
              <a:rPr sz="2100" spc="35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the</a:t>
            </a:r>
            <a:r>
              <a:rPr sz="2100" spc="350" dirty="0">
                <a:latin typeface="Tw Cen MT"/>
                <a:cs typeface="Tw Cen MT"/>
              </a:rPr>
              <a:t> </a:t>
            </a:r>
            <a:r>
              <a:rPr sz="2100" spc="-10" dirty="0">
                <a:latin typeface="Tw Cen MT"/>
                <a:cs typeface="Tw Cen MT"/>
              </a:rPr>
              <a:t>terms </a:t>
            </a:r>
            <a:r>
              <a:rPr sz="2100" dirty="0">
                <a:latin typeface="Tw Cen MT"/>
                <a:cs typeface="Tw Cen MT"/>
              </a:rPr>
              <a:t>“hotspot”</a:t>
            </a:r>
            <a:r>
              <a:rPr sz="2100" spc="65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and</a:t>
            </a:r>
            <a:r>
              <a:rPr sz="2100" spc="65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“mobile</a:t>
            </a:r>
            <a:r>
              <a:rPr sz="2100" spc="66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hotspot”</a:t>
            </a:r>
            <a:r>
              <a:rPr sz="2100" spc="67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interchangeably,</a:t>
            </a:r>
            <a:r>
              <a:rPr sz="2100" spc="66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they</a:t>
            </a:r>
            <a:r>
              <a:rPr sz="2100" spc="64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have</a:t>
            </a:r>
            <a:r>
              <a:rPr sz="2100" spc="660" dirty="0">
                <a:latin typeface="Tw Cen MT"/>
                <a:cs typeface="Tw Cen MT"/>
              </a:rPr>
              <a:t> </a:t>
            </a:r>
            <a:r>
              <a:rPr sz="2100" spc="-10" dirty="0">
                <a:latin typeface="Tw Cen MT"/>
                <a:cs typeface="Tw Cen MT"/>
              </a:rPr>
              <a:t>distinct meanings.</a:t>
            </a:r>
            <a:endParaRPr sz="21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34957"/>
              </a:buClr>
              <a:buFont typeface="Wingdings"/>
              <a:buChar char=""/>
            </a:pPr>
            <a:endParaRPr sz="3100">
              <a:latin typeface="Tw Cen MT"/>
              <a:cs typeface="Tw Cen MT"/>
            </a:endParaRPr>
          </a:p>
          <a:p>
            <a:pPr marL="332105" marR="5080" indent="-320040" algn="just">
              <a:lnSpc>
                <a:spcPct val="80000"/>
              </a:lnSpc>
              <a:buClr>
                <a:srgbClr val="234957"/>
              </a:buClr>
              <a:buSzPct val="59523"/>
              <a:buFont typeface="Wingdings"/>
              <a:buChar char=""/>
              <a:tabLst>
                <a:tab pos="332740" algn="l"/>
              </a:tabLst>
            </a:pPr>
            <a:r>
              <a:rPr sz="2100" b="1" dirty="0">
                <a:latin typeface="Tw Cen MT"/>
                <a:cs typeface="Tw Cen MT"/>
              </a:rPr>
              <a:t>Hotspot:</a:t>
            </a:r>
            <a:r>
              <a:rPr sz="2100" b="1" spc="18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</a:t>
            </a:r>
            <a:r>
              <a:rPr sz="2100" spc="19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hotspot</a:t>
            </a:r>
            <a:r>
              <a:rPr sz="2100" spc="17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is</a:t>
            </a:r>
            <a:r>
              <a:rPr sz="2100" spc="19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</a:t>
            </a:r>
            <a:r>
              <a:rPr sz="2100" spc="19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physical</a:t>
            </a:r>
            <a:r>
              <a:rPr sz="2100" spc="18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location</a:t>
            </a:r>
            <a:r>
              <a:rPr sz="2100" spc="18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where</a:t>
            </a:r>
            <a:r>
              <a:rPr sz="2100" spc="17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people</a:t>
            </a:r>
            <a:r>
              <a:rPr sz="2100" spc="18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can</a:t>
            </a:r>
            <a:r>
              <a:rPr sz="2100" spc="204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access</a:t>
            </a:r>
            <a:r>
              <a:rPr sz="2100" spc="195" dirty="0">
                <a:latin typeface="Tw Cen MT"/>
                <a:cs typeface="Tw Cen MT"/>
              </a:rPr>
              <a:t> </a:t>
            </a:r>
            <a:r>
              <a:rPr sz="2100" spc="-25" dirty="0">
                <a:latin typeface="Tw Cen MT"/>
                <a:cs typeface="Tw Cen MT"/>
              </a:rPr>
              <a:t>the </a:t>
            </a:r>
            <a:r>
              <a:rPr sz="2100" dirty="0">
                <a:latin typeface="Tw Cen MT"/>
                <a:cs typeface="Tw Cen MT"/>
              </a:rPr>
              <a:t>Internet,</a:t>
            </a:r>
            <a:r>
              <a:rPr sz="2100" spc="90" dirty="0">
                <a:latin typeface="Tw Cen MT"/>
                <a:cs typeface="Tw Cen MT"/>
              </a:rPr>
              <a:t>  </a:t>
            </a:r>
            <a:r>
              <a:rPr sz="2100" dirty="0">
                <a:latin typeface="Tw Cen MT"/>
                <a:cs typeface="Tw Cen MT"/>
              </a:rPr>
              <a:t>typically</a:t>
            </a:r>
            <a:r>
              <a:rPr sz="2100" spc="95" dirty="0">
                <a:latin typeface="Tw Cen MT"/>
                <a:cs typeface="Tw Cen MT"/>
              </a:rPr>
              <a:t>  </a:t>
            </a:r>
            <a:r>
              <a:rPr sz="2100" dirty="0">
                <a:latin typeface="Tw Cen MT"/>
                <a:cs typeface="Tw Cen MT"/>
              </a:rPr>
              <a:t>using</a:t>
            </a:r>
            <a:r>
              <a:rPr sz="2100" spc="95" dirty="0">
                <a:latin typeface="Tw Cen MT"/>
                <a:cs typeface="Tw Cen MT"/>
              </a:rPr>
              <a:t>  </a:t>
            </a:r>
            <a:r>
              <a:rPr sz="2100" dirty="0">
                <a:latin typeface="Tw Cen MT"/>
                <a:cs typeface="Tw Cen MT"/>
              </a:rPr>
              <a:t>W</a:t>
            </a:r>
            <a:r>
              <a:rPr sz="2100" spc="-114" dirty="0">
                <a:latin typeface="Tw Cen MT"/>
                <a:cs typeface="Tw Cen MT"/>
              </a:rPr>
              <a:t> </a:t>
            </a:r>
            <a:r>
              <a:rPr sz="2100" spc="-10" dirty="0">
                <a:latin typeface="Tw Cen MT"/>
                <a:cs typeface="Tw Cen MT"/>
              </a:rPr>
              <a:t>-</a:t>
            </a:r>
            <a:r>
              <a:rPr sz="2100" dirty="0">
                <a:latin typeface="Tw Cen MT"/>
                <a:cs typeface="Tw Cen MT"/>
              </a:rPr>
              <a:t>Fi,</a:t>
            </a:r>
            <a:r>
              <a:rPr sz="2100" spc="90" dirty="0">
                <a:latin typeface="Tw Cen MT"/>
                <a:cs typeface="Tw Cen MT"/>
              </a:rPr>
              <a:t>  </a:t>
            </a:r>
            <a:r>
              <a:rPr sz="2100" dirty="0">
                <a:latin typeface="Tw Cen MT"/>
                <a:cs typeface="Tw Cen MT"/>
              </a:rPr>
              <a:t>via</a:t>
            </a:r>
            <a:r>
              <a:rPr sz="2100" spc="100" dirty="0">
                <a:latin typeface="Tw Cen MT"/>
                <a:cs typeface="Tw Cen MT"/>
              </a:rPr>
              <a:t>  </a:t>
            </a:r>
            <a:r>
              <a:rPr sz="2100" dirty="0">
                <a:latin typeface="Tw Cen MT"/>
                <a:cs typeface="Tw Cen MT"/>
              </a:rPr>
              <a:t>a</a:t>
            </a:r>
            <a:r>
              <a:rPr sz="2100" spc="95" dirty="0">
                <a:latin typeface="Tw Cen MT"/>
                <a:cs typeface="Tw Cen MT"/>
              </a:rPr>
              <a:t>  </a:t>
            </a:r>
            <a:r>
              <a:rPr sz="2100" dirty="0">
                <a:latin typeface="Tw Cen MT"/>
                <a:cs typeface="Tw Cen MT"/>
              </a:rPr>
              <a:t>wireless</a:t>
            </a:r>
            <a:r>
              <a:rPr sz="2100" spc="95" dirty="0">
                <a:latin typeface="Tw Cen MT"/>
                <a:cs typeface="Tw Cen MT"/>
              </a:rPr>
              <a:t>  </a:t>
            </a:r>
            <a:r>
              <a:rPr sz="2100" dirty="0">
                <a:latin typeface="Tw Cen MT"/>
                <a:cs typeface="Tw Cen MT"/>
              </a:rPr>
              <a:t>local</a:t>
            </a:r>
            <a:r>
              <a:rPr sz="2100" spc="95" dirty="0">
                <a:latin typeface="Tw Cen MT"/>
                <a:cs typeface="Tw Cen MT"/>
              </a:rPr>
              <a:t>  </a:t>
            </a:r>
            <a:r>
              <a:rPr sz="2100" dirty="0">
                <a:latin typeface="Tw Cen MT"/>
                <a:cs typeface="Tw Cen MT"/>
              </a:rPr>
              <a:t>area</a:t>
            </a:r>
            <a:r>
              <a:rPr sz="2100" spc="90" dirty="0">
                <a:latin typeface="Tw Cen MT"/>
                <a:cs typeface="Tw Cen MT"/>
              </a:rPr>
              <a:t>  </a:t>
            </a:r>
            <a:r>
              <a:rPr sz="2100" spc="-10" dirty="0">
                <a:latin typeface="Tw Cen MT"/>
                <a:cs typeface="Tw Cen MT"/>
              </a:rPr>
              <a:t>network </a:t>
            </a:r>
            <a:r>
              <a:rPr sz="2100" dirty="0">
                <a:latin typeface="Tw Cen MT"/>
                <a:cs typeface="Tw Cen MT"/>
              </a:rPr>
              <a:t>(WLAN)</a:t>
            </a:r>
            <a:r>
              <a:rPr sz="2100" spc="24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with</a:t>
            </a:r>
            <a:r>
              <a:rPr sz="2100" spc="28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</a:t>
            </a:r>
            <a:r>
              <a:rPr sz="2100" spc="254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router</a:t>
            </a:r>
            <a:r>
              <a:rPr sz="2100" spc="24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connected</a:t>
            </a:r>
            <a:r>
              <a:rPr sz="2100" spc="27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to</a:t>
            </a:r>
            <a:r>
              <a:rPr sz="2100" spc="26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an</a:t>
            </a:r>
            <a:r>
              <a:rPr sz="2100" spc="254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Internet</a:t>
            </a:r>
            <a:r>
              <a:rPr sz="2100" spc="23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service</a:t>
            </a:r>
            <a:r>
              <a:rPr sz="2100" spc="254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provider.</a:t>
            </a:r>
            <a:r>
              <a:rPr sz="2100" spc="260" dirty="0">
                <a:latin typeface="Tw Cen MT"/>
                <a:cs typeface="Tw Cen MT"/>
              </a:rPr>
              <a:t> </a:t>
            </a:r>
            <a:r>
              <a:rPr sz="2100" spc="-20" dirty="0">
                <a:latin typeface="Tw Cen MT"/>
                <a:cs typeface="Tw Cen MT"/>
              </a:rPr>
              <a:t>Most </a:t>
            </a:r>
            <a:r>
              <a:rPr sz="2100" dirty="0">
                <a:latin typeface="Tw Cen MT"/>
                <a:cs typeface="Tw Cen MT"/>
              </a:rPr>
              <a:t>people</a:t>
            </a:r>
            <a:r>
              <a:rPr sz="2100" spc="245" dirty="0">
                <a:latin typeface="Tw Cen MT"/>
                <a:cs typeface="Tw Cen MT"/>
              </a:rPr>
              <a:t>  </a:t>
            </a:r>
            <a:r>
              <a:rPr sz="2100" dirty="0">
                <a:latin typeface="Tw Cen MT"/>
                <a:cs typeface="Tw Cen MT"/>
              </a:rPr>
              <a:t>refer</a:t>
            </a:r>
            <a:r>
              <a:rPr sz="2100" spc="245" dirty="0">
                <a:latin typeface="Tw Cen MT"/>
                <a:cs typeface="Tw Cen MT"/>
              </a:rPr>
              <a:t>  </a:t>
            </a:r>
            <a:r>
              <a:rPr sz="2100" dirty="0">
                <a:latin typeface="Tw Cen MT"/>
                <a:cs typeface="Tw Cen MT"/>
              </a:rPr>
              <a:t>to</a:t>
            </a:r>
            <a:r>
              <a:rPr sz="2100" spc="260" dirty="0">
                <a:latin typeface="Tw Cen MT"/>
                <a:cs typeface="Tw Cen MT"/>
              </a:rPr>
              <a:t>  </a:t>
            </a:r>
            <a:r>
              <a:rPr sz="2100" dirty="0">
                <a:latin typeface="Tw Cen MT"/>
                <a:cs typeface="Tw Cen MT"/>
              </a:rPr>
              <a:t>these</a:t>
            </a:r>
            <a:r>
              <a:rPr sz="2100" spc="245" dirty="0">
                <a:latin typeface="Tw Cen MT"/>
                <a:cs typeface="Tw Cen MT"/>
              </a:rPr>
              <a:t>  </a:t>
            </a:r>
            <a:r>
              <a:rPr sz="2100" dirty="0">
                <a:latin typeface="Tw Cen MT"/>
                <a:cs typeface="Tw Cen MT"/>
              </a:rPr>
              <a:t>locations</a:t>
            </a:r>
            <a:r>
              <a:rPr sz="2100" spc="245" dirty="0">
                <a:latin typeface="Tw Cen MT"/>
                <a:cs typeface="Tw Cen MT"/>
              </a:rPr>
              <a:t>  </a:t>
            </a:r>
            <a:r>
              <a:rPr sz="2100" dirty="0">
                <a:latin typeface="Tw Cen MT"/>
                <a:cs typeface="Tw Cen MT"/>
              </a:rPr>
              <a:t>as</a:t>
            </a:r>
            <a:r>
              <a:rPr sz="2100" spc="245" dirty="0">
                <a:latin typeface="Tw Cen MT"/>
                <a:cs typeface="Tw Cen MT"/>
              </a:rPr>
              <a:t>  </a:t>
            </a:r>
            <a:r>
              <a:rPr sz="2100" dirty="0">
                <a:latin typeface="Tw Cen MT"/>
                <a:cs typeface="Tw Cen MT"/>
              </a:rPr>
              <a:t>“Wi-Fi</a:t>
            </a:r>
            <a:r>
              <a:rPr sz="2100" spc="235" dirty="0">
                <a:latin typeface="Tw Cen MT"/>
                <a:cs typeface="Tw Cen MT"/>
              </a:rPr>
              <a:t>  </a:t>
            </a:r>
            <a:r>
              <a:rPr sz="2100" dirty="0">
                <a:latin typeface="Tw Cen MT"/>
                <a:cs typeface="Tw Cen MT"/>
              </a:rPr>
              <a:t>hotspots”</a:t>
            </a:r>
            <a:r>
              <a:rPr sz="2100" spc="245" dirty="0">
                <a:latin typeface="Tw Cen MT"/>
                <a:cs typeface="Tw Cen MT"/>
              </a:rPr>
              <a:t>  </a:t>
            </a:r>
            <a:r>
              <a:rPr sz="2100" dirty="0">
                <a:latin typeface="Tw Cen MT"/>
                <a:cs typeface="Tw Cen MT"/>
              </a:rPr>
              <a:t>or</a:t>
            </a:r>
            <a:r>
              <a:rPr sz="2100" spc="245" dirty="0">
                <a:latin typeface="Tw Cen MT"/>
                <a:cs typeface="Tw Cen MT"/>
              </a:rPr>
              <a:t>  </a:t>
            </a:r>
            <a:r>
              <a:rPr sz="2100" dirty="0">
                <a:latin typeface="Tw Cen MT"/>
                <a:cs typeface="Tw Cen MT"/>
              </a:rPr>
              <a:t>“Wi-</a:t>
            </a:r>
            <a:r>
              <a:rPr sz="2100" spc="-25" dirty="0">
                <a:latin typeface="Tw Cen MT"/>
                <a:cs typeface="Tw Cen MT"/>
              </a:rPr>
              <a:t>Fi </a:t>
            </a:r>
            <a:r>
              <a:rPr sz="2100" dirty="0">
                <a:latin typeface="Tw Cen MT"/>
                <a:cs typeface="Tw Cen MT"/>
              </a:rPr>
              <a:t>connections.”</a:t>
            </a:r>
            <a:r>
              <a:rPr sz="2100" spc="24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Simply</a:t>
            </a:r>
            <a:r>
              <a:rPr sz="2100" spc="26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put,</a:t>
            </a:r>
            <a:r>
              <a:rPr sz="2100" spc="26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hotspots</a:t>
            </a:r>
            <a:r>
              <a:rPr sz="2100" spc="23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are</a:t>
            </a:r>
            <a:r>
              <a:rPr sz="2100" spc="26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the</a:t>
            </a:r>
            <a:r>
              <a:rPr sz="2100" spc="26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physical</a:t>
            </a:r>
            <a:r>
              <a:rPr sz="2100" spc="24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places</a:t>
            </a:r>
            <a:r>
              <a:rPr sz="2100" spc="26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where</a:t>
            </a:r>
            <a:r>
              <a:rPr sz="2100" spc="265" dirty="0">
                <a:latin typeface="Tw Cen MT"/>
                <a:cs typeface="Tw Cen MT"/>
              </a:rPr>
              <a:t> </a:t>
            </a:r>
            <a:r>
              <a:rPr sz="2100" spc="-10" dirty="0">
                <a:latin typeface="Tw Cen MT"/>
                <a:cs typeface="Tw Cen MT"/>
              </a:rPr>
              <a:t>users </a:t>
            </a:r>
            <a:r>
              <a:rPr sz="2100" dirty="0">
                <a:latin typeface="Tw Cen MT"/>
                <a:cs typeface="Tw Cen MT"/>
              </a:rPr>
              <a:t>can</a:t>
            </a:r>
            <a:r>
              <a:rPr sz="2100" spc="33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wirelessly</a:t>
            </a:r>
            <a:r>
              <a:rPr sz="2100" spc="36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connect</a:t>
            </a:r>
            <a:r>
              <a:rPr sz="2100" spc="34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their</a:t>
            </a:r>
            <a:r>
              <a:rPr sz="2100" spc="33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mobile</a:t>
            </a:r>
            <a:r>
              <a:rPr sz="2100" spc="36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devices,</a:t>
            </a:r>
            <a:r>
              <a:rPr sz="2100" spc="35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such</a:t>
            </a:r>
            <a:r>
              <a:rPr sz="2100" spc="34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as</a:t>
            </a:r>
            <a:r>
              <a:rPr sz="2100" spc="33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smartphones</a:t>
            </a:r>
            <a:r>
              <a:rPr sz="2100" spc="365" dirty="0">
                <a:latin typeface="Tw Cen MT"/>
                <a:cs typeface="Tw Cen MT"/>
              </a:rPr>
              <a:t> </a:t>
            </a:r>
            <a:r>
              <a:rPr sz="2100" spc="-25" dirty="0">
                <a:latin typeface="Tw Cen MT"/>
                <a:cs typeface="Tw Cen MT"/>
              </a:rPr>
              <a:t>and </a:t>
            </a:r>
            <a:r>
              <a:rPr sz="2100" dirty="0">
                <a:latin typeface="Tw Cen MT"/>
                <a:cs typeface="Tw Cen MT"/>
              </a:rPr>
              <a:t>tablets,</a:t>
            </a:r>
            <a:r>
              <a:rPr sz="2100" spc="-1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to</a:t>
            </a:r>
            <a:r>
              <a:rPr sz="2100" spc="-3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the</a:t>
            </a:r>
            <a:r>
              <a:rPr sz="2100" spc="-15" dirty="0">
                <a:latin typeface="Tw Cen MT"/>
                <a:cs typeface="Tw Cen MT"/>
              </a:rPr>
              <a:t> </a:t>
            </a:r>
            <a:r>
              <a:rPr sz="2100" spc="-10" dirty="0">
                <a:latin typeface="Tw Cen MT"/>
                <a:cs typeface="Tw Cen MT"/>
              </a:rPr>
              <a:t>Internet.</a:t>
            </a:r>
            <a:endParaRPr sz="2100">
              <a:latin typeface="Tw Cen MT"/>
              <a:cs typeface="Tw Cen MT"/>
            </a:endParaRPr>
          </a:p>
          <a:p>
            <a:pPr marL="332105" marR="5080" indent="-320040" algn="just">
              <a:lnSpc>
                <a:spcPct val="80000"/>
              </a:lnSpc>
              <a:spcBef>
                <a:spcPts val="700"/>
              </a:spcBef>
              <a:buClr>
                <a:srgbClr val="234957"/>
              </a:buClr>
              <a:buSzPct val="59523"/>
              <a:buFont typeface="Wingdings"/>
              <a:buChar char=""/>
              <a:tabLst>
                <a:tab pos="332740" algn="l"/>
              </a:tabLst>
            </a:pPr>
            <a:r>
              <a:rPr sz="2100" dirty="0">
                <a:latin typeface="Tw Cen MT"/>
                <a:cs typeface="Tw Cen MT"/>
              </a:rPr>
              <a:t>A</a:t>
            </a:r>
            <a:r>
              <a:rPr sz="2100" spc="31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hotspot</a:t>
            </a:r>
            <a:r>
              <a:rPr sz="2100" spc="33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can</a:t>
            </a:r>
            <a:r>
              <a:rPr sz="2100" spc="33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be</a:t>
            </a:r>
            <a:r>
              <a:rPr sz="2100" spc="33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in</a:t>
            </a:r>
            <a:r>
              <a:rPr sz="2100" spc="33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</a:t>
            </a:r>
            <a:r>
              <a:rPr sz="2100" spc="31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private</a:t>
            </a:r>
            <a:r>
              <a:rPr sz="2100" spc="33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location</a:t>
            </a:r>
            <a:r>
              <a:rPr sz="2100" spc="31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or</a:t>
            </a:r>
            <a:r>
              <a:rPr sz="2100" spc="32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</a:t>
            </a:r>
            <a:r>
              <a:rPr sz="2100" spc="32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public</a:t>
            </a:r>
            <a:r>
              <a:rPr sz="2100" spc="32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one,</a:t>
            </a:r>
            <a:r>
              <a:rPr sz="2100" spc="33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such</a:t>
            </a:r>
            <a:r>
              <a:rPr sz="2100" spc="31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as</a:t>
            </a:r>
            <a:r>
              <a:rPr sz="2100" spc="30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in</a:t>
            </a:r>
            <a:r>
              <a:rPr sz="2100" spc="335" dirty="0">
                <a:latin typeface="Tw Cen MT"/>
                <a:cs typeface="Tw Cen MT"/>
              </a:rPr>
              <a:t> </a:t>
            </a:r>
            <a:r>
              <a:rPr sz="2100" spc="-50" dirty="0">
                <a:latin typeface="Tw Cen MT"/>
                <a:cs typeface="Tw Cen MT"/>
              </a:rPr>
              <a:t>a </a:t>
            </a:r>
            <a:r>
              <a:rPr sz="2100" dirty="0">
                <a:latin typeface="Tw Cen MT"/>
                <a:cs typeface="Tw Cen MT"/>
              </a:rPr>
              <a:t>coffee</a:t>
            </a:r>
            <a:r>
              <a:rPr sz="2100" spc="484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shop,</a:t>
            </a:r>
            <a:r>
              <a:rPr sz="2100" spc="44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</a:t>
            </a:r>
            <a:r>
              <a:rPr sz="2100" spc="484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hotel,</a:t>
            </a:r>
            <a:r>
              <a:rPr sz="2100" spc="46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an</a:t>
            </a:r>
            <a:r>
              <a:rPr sz="2100" spc="47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airport,</a:t>
            </a:r>
            <a:r>
              <a:rPr sz="2100" spc="47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or</a:t>
            </a:r>
            <a:r>
              <a:rPr sz="2100" spc="48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even</a:t>
            </a:r>
            <a:r>
              <a:rPr sz="2100" spc="49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an</a:t>
            </a:r>
            <a:r>
              <a:rPr sz="2100" spc="49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airplane.</a:t>
            </a:r>
            <a:r>
              <a:rPr sz="2100" spc="46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While</a:t>
            </a:r>
            <a:r>
              <a:rPr sz="2100" spc="484" dirty="0">
                <a:latin typeface="Tw Cen MT"/>
                <a:cs typeface="Tw Cen MT"/>
              </a:rPr>
              <a:t> </a:t>
            </a:r>
            <a:r>
              <a:rPr sz="2100" spc="-20" dirty="0">
                <a:latin typeface="Tw Cen MT"/>
                <a:cs typeface="Tw Cen MT"/>
              </a:rPr>
              <a:t>many </a:t>
            </a:r>
            <a:r>
              <a:rPr sz="2100" dirty="0">
                <a:latin typeface="Tw Cen MT"/>
                <a:cs typeface="Tw Cen MT"/>
              </a:rPr>
              <a:t>public</a:t>
            </a:r>
            <a:r>
              <a:rPr sz="2100" spc="27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hotspots</a:t>
            </a:r>
            <a:r>
              <a:rPr sz="2100" spc="29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offer</a:t>
            </a:r>
            <a:r>
              <a:rPr sz="2100" spc="28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free</a:t>
            </a:r>
            <a:r>
              <a:rPr sz="2100" spc="29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wireless</a:t>
            </a:r>
            <a:r>
              <a:rPr sz="2100" spc="28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access</a:t>
            </a:r>
            <a:r>
              <a:rPr sz="2100" spc="29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on</a:t>
            </a:r>
            <a:r>
              <a:rPr sz="2100" spc="29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an</a:t>
            </a:r>
            <a:r>
              <a:rPr sz="2100" spc="28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open</a:t>
            </a:r>
            <a:r>
              <a:rPr sz="2100" spc="28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network,</a:t>
            </a:r>
            <a:r>
              <a:rPr sz="2100" spc="295" dirty="0">
                <a:latin typeface="Tw Cen MT"/>
                <a:cs typeface="Tw Cen MT"/>
              </a:rPr>
              <a:t> </a:t>
            </a:r>
            <a:r>
              <a:rPr sz="2100" spc="-10" dirty="0">
                <a:latin typeface="Tw Cen MT"/>
                <a:cs typeface="Tw Cen MT"/>
              </a:rPr>
              <a:t>others </a:t>
            </a:r>
            <a:r>
              <a:rPr sz="2100" dirty="0">
                <a:latin typeface="Tw Cen MT"/>
                <a:cs typeface="Tw Cen MT"/>
              </a:rPr>
              <a:t>require</a:t>
            </a:r>
            <a:r>
              <a:rPr sz="2100" spc="49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payment.</a:t>
            </a:r>
            <a:r>
              <a:rPr sz="2100" spc="51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Later</a:t>
            </a:r>
            <a:r>
              <a:rPr sz="2100" spc="50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in</a:t>
            </a:r>
            <a:r>
              <a:rPr sz="2100" spc="49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the</a:t>
            </a:r>
            <a:r>
              <a:rPr sz="2100" spc="49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article</a:t>
            </a:r>
            <a:r>
              <a:rPr sz="2100" spc="49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you’ll</a:t>
            </a:r>
            <a:r>
              <a:rPr sz="2100" spc="49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learn</a:t>
            </a:r>
            <a:r>
              <a:rPr sz="2100" spc="49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how</a:t>
            </a:r>
            <a:r>
              <a:rPr sz="2100" spc="49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to</a:t>
            </a:r>
            <a:r>
              <a:rPr sz="2100" spc="490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connect</a:t>
            </a:r>
            <a:r>
              <a:rPr sz="2100" spc="470" dirty="0">
                <a:latin typeface="Tw Cen MT"/>
                <a:cs typeface="Tw Cen MT"/>
              </a:rPr>
              <a:t> </a:t>
            </a:r>
            <a:r>
              <a:rPr sz="2100" spc="-50" dirty="0">
                <a:latin typeface="Tw Cen MT"/>
                <a:cs typeface="Tw Cen MT"/>
              </a:rPr>
              <a:t>a </a:t>
            </a:r>
            <a:r>
              <a:rPr sz="2100" dirty="0">
                <a:latin typeface="Tw Cen MT"/>
                <a:cs typeface="Tw Cen MT"/>
              </a:rPr>
              <a:t>mobile</a:t>
            </a:r>
            <a:r>
              <a:rPr sz="2100" spc="-1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device</a:t>
            </a:r>
            <a:r>
              <a:rPr sz="2100" spc="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to</a:t>
            </a:r>
            <a:r>
              <a:rPr sz="2100" spc="5" dirty="0">
                <a:latin typeface="Tw Cen MT"/>
                <a:cs typeface="Tw Cen MT"/>
              </a:rPr>
              <a:t> </a:t>
            </a:r>
            <a:r>
              <a:rPr sz="2100" dirty="0">
                <a:latin typeface="Tw Cen MT"/>
                <a:cs typeface="Tw Cen MT"/>
              </a:rPr>
              <a:t>a</a:t>
            </a:r>
            <a:r>
              <a:rPr sz="2100" spc="5" dirty="0">
                <a:latin typeface="Tw Cen MT"/>
                <a:cs typeface="Tw Cen MT"/>
              </a:rPr>
              <a:t> </a:t>
            </a:r>
            <a:r>
              <a:rPr sz="2100" spc="-10" dirty="0">
                <a:latin typeface="Tw Cen MT"/>
                <a:cs typeface="Tw Cen MT"/>
              </a:rPr>
              <a:t>Wi-</a:t>
            </a:r>
            <a:r>
              <a:rPr sz="2100" dirty="0">
                <a:latin typeface="Tw Cen MT"/>
                <a:cs typeface="Tw Cen MT"/>
              </a:rPr>
              <a:t>Fi</a:t>
            </a:r>
            <a:r>
              <a:rPr sz="2100" spc="10" dirty="0">
                <a:latin typeface="Tw Cen MT"/>
                <a:cs typeface="Tw Cen MT"/>
              </a:rPr>
              <a:t> </a:t>
            </a:r>
            <a:r>
              <a:rPr sz="2100" spc="-10" dirty="0">
                <a:latin typeface="Tw Cen MT"/>
                <a:cs typeface="Tw Cen MT"/>
              </a:rPr>
              <a:t>hotspot.</a:t>
            </a:r>
            <a:endParaRPr sz="21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6463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Modes</a:t>
            </a:r>
            <a:r>
              <a:rPr sz="4400" spc="-45" dirty="0"/>
              <a:t> </a:t>
            </a:r>
            <a:r>
              <a:rPr sz="4400" dirty="0"/>
              <a:t>of</a:t>
            </a:r>
            <a:r>
              <a:rPr sz="4400" spc="105" dirty="0"/>
              <a:t> </a:t>
            </a:r>
            <a:r>
              <a:rPr sz="4400" dirty="0"/>
              <a:t>Connected</a:t>
            </a:r>
            <a:r>
              <a:rPr sz="4400" spc="-25" dirty="0"/>
              <a:t> </a:t>
            </a:r>
            <a:r>
              <a:rPr sz="4400" spc="-10" dirty="0"/>
              <a:t>Internet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8610" y="2021821"/>
            <a:ext cx="7996555" cy="40811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32105" marR="5080" indent="-320040" algn="just">
              <a:lnSpc>
                <a:spcPct val="80000"/>
              </a:lnSpc>
              <a:spcBef>
                <a:spcPts val="675"/>
              </a:spcBef>
              <a:buClr>
                <a:srgbClr val="234957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dirty="0">
                <a:latin typeface="Tw Cen MT"/>
                <a:cs typeface="Tw Cen MT"/>
              </a:rPr>
              <a:t>Mobile</a:t>
            </a:r>
            <a:r>
              <a:rPr sz="2400" spc="4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hotspot:</a:t>
            </a:r>
            <a:r>
              <a:rPr sz="2400" spc="5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</a:t>
            </a:r>
            <a:r>
              <a:rPr sz="2400" spc="4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mobile</a:t>
            </a:r>
            <a:r>
              <a:rPr sz="2400" spc="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hotspot</a:t>
            </a:r>
            <a:r>
              <a:rPr sz="2400" spc="5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(sometimes</a:t>
            </a:r>
            <a:r>
              <a:rPr sz="2400" spc="4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called</a:t>
            </a:r>
            <a:r>
              <a:rPr sz="2400" spc="4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</a:t>
            </a:r>
            <a:r>
              <a:rPr sz="2400" spc="50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portable </a:t>
            </a:r>
            <a:r>
              <a:rPr sz="2400" dirty="0">
                <a:latin typeface="Tw Cen MT"/>
                <a:cs typeface="Tw Cen MT"/>
              </a:rPr>
              <a:t>hotspot)</a:t>
            </a:r>
            <a:r>
              <a:rPr sz="2400" spc="1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is</a:t>
            </a:r>
            <a:r>
              <a:rPr sz="2400" spc="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</a:t>
            </a:r>
            <a:r>
              <a:rPr sz="2400" spc="4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hotspot</a:t>
            </a:r>
            <a:r>
              <a:rPr sz="2400" spc="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that’s</a:t>
            </a:r>
            <a:r>
              <a:rPr sz="2400" spc="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just</a:t>
            </a:r>
            <a:r>
              <a:rPr sz="2400" spc="2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that—</a:t>
            </a:r>
            <a:r>
              <a:rPr sz="2400" dirty="0">
                <a:latin typeface="Tw Cen MT"/>
                <a:cs typeface="Tw Cen MT"/>
              </a:rPr>
              <a:t>mobile!</a:t>
            </a:r>
            <a:r>
              <a:rPr sz="2400" spc="3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While</a:t>
            </a:r>
            <a:r>
              <a:rPr sz="2400" spc="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</a:t>
            </a:r>
            <a:r>
              <a:rPr sz="2400" spc="50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“regular” </a:t>
            </a:r>
            <a:r>
              <a:rPr sz="2400" dirty="0">
                <a:latin typeface="Tw Cen MT"/>
                <a:cs typeface="Tw Cen MT"/>
              </a:rPr>
              <a:t>Wi-Fi</a:t>
            </a:r>
            <a:r>
              <a:rPr sz="2400" spc="229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hotspot</a:t>
            </a:r>
            <a:r>
              <a:rPr sz="2400" spc="254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is</a:t>
            </a:r>
            <a:r>
              <a:rPr sz="2400" spc="27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tied</a:t>
            </a:r>
            <a:r>
              <a:rPr sz="2400" spc="24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to</a:t>
            </a:r>
            <a:r>
              <a:rPr sz="2400" spc="254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</a:t>
            </a:r>
            <a:r>
              <a:rPr sz="2400" spc="25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physical</a:t>
            </a:r>
            <a:r>
              <a:rPr sz="2400" spc="229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location,</a:t>
            </a:r>
            <a:r>
              <a:rPr sz="2400" spc="23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you</a:t>
            </a:r>
            <a:r>
              <a:rPr sz="2400" spc="21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can</a:t>
            </a:r>
            <a:r>
              <a:rPr sz="2400" spc="26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create</a:t>
            </a:r>
            <a:r>
              <a:rPr sz="2400" spc="229" dirty="0">
                <a:latin typeface="Tw Cen MT"/>
                <a:cs typeface="Tw Cen MT"/>
              </a:rPr>
              <a:t> </a:t>
            </a:r>
            <a:r>
              <a:rPr sz="2400" spc="-50" dirty="0">
                <a:latin typeface="Tw Cen MT"/>
                <a:cs typeface="Tw Cen MT"/>
              </a:rPr>
              <a:t>a </a:t>
            </a:r>
            <a:r>
              <a:rPr sz="2400" dirty="0">
                <a:latin typeface="Tw Cen MT"/>
                <a:cs typeface="Tw Cen MT"/>
              </a:rPr>
              <a:t>mobile</a:t>
            </a:r>
            <a:r>
              <a:rPr sz="2400" spc="17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hotspot</a:t>
            </a:r>
            <a:r>
              <a:rPr sz="2400" spc="19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by</a:t>
            </a:r>
            <a:r>
              <a:rPr sz="2400" spc="17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using</a:t>
            </a:r>
            <a:r>
              <a:rPr sz="2400" spc="17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your</a:t>
            </a:r>
            <a:r>
              <a:rPr sz="2400" spc="18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smartphone’s</a:t>
            </a:r>
            <a:r>
              <a:rPr sz="2400" spc="19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data</a:t>
            </a:r>
            <a:r>
              <a:rPr sz="2400" spc="19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connection</a:t>
            </a:r>
            <a:r>
              <a:rPr sz="2400" spc="180" dirty="0">
                <a:latin typeface="Tw Cen MT"/>
                <a:cs typeface="Tw Cen MT"/>
              </a:rPr>
              <a:t> </a:t>
            </a:r>
            <a:r>
              <a:rPr sz="2400" spc="-25" dirty="0">
                <a:latin typeface="Tw Cen MT"/>
                <a:cs typeface="Tw Cen MT"/>
              </a:rPr>
              <a:t>to </a:t>
            </a:r>
            <a:r>
              <a:rPr sz="2400" dirty="0">
                <a:latin typeface="Tw Cen MT"/>
                <a:cs typeface="Tw Cen MT"/>
              </a:rPr>
              <a:t>connect</a:t>
            </a:r>
            <a:r>
              <a:rPr sz="2400" spc="7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your</a:t>
            </a:r>
            <a:r>
              <a:rPr sz="2400" spc="7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laptop</a:t>
            </a:r>
            <a:r>
              <a:rPr sz="2400" spc="7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to</a:t>
            </a:r>
            <a:r>
              <a:rPr sz="2400" spc="35" dirty="0">
                <a:latin typeface="Tw Cen MT"/>
                <a:cs typeface="Tw Cen MT"/>
              </a:rPr>
              <a:t>  </a:t>
            </a:r>
            <a:r>
              <a:rPr sz="2400" dirty="0">
                <a:latin typeface="Tw Cen MT"/>
                <a:cs typeface="Tw Cen MT"/>
              </a:rPr>
              <a:t>the</a:t>
            </a:r>
            <a:r>
              <a:rPr sz="2400" spc="35" dirty="0">
                <a:latin typeface="Tw Cen MT"/>
                <a:cs typeface="Tw Cen MT"/>
              </a:rPr>
              <a:t>  </a:t>
            </a:r>
            <a:r>
              <a:rPr sz="2400" dirty="0">
                <a:latin typeface="Tw Cen MT"/>
                <a:cs typeface="Tw Cen MT"/>
              </a:rPr>
              <a:t>Internet.</a:t>
            </a:r>
            <a:r>
              <a:rPr sz="2400" spc="70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This</a:t>
            </a:r>
            <a:r>
              <a:rPr sz="2400" spc="7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process</a:t>
            </a:r>
            <a:r>
              <a:rPr sz="2400" spc="7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is</a:t>
            </a:r>
            <a:r>
              <a:rPr sz="2400" spc="720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called “tethering.”</a:t>
            </a:r>
            <a:r>
              <a:rPr sz="2400" spc="-5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More</a:t>
            </a:r>
            <a:r>
              <a:rPr sz="2400" spc="-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on</a:t>
            </a:r>
            <a:r>
              <a:rPr sz="2400" spc="-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this</a:t>
            </a:r>
            <a:r>
              <a:rPr sz="2400" spc="-3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process</a:t>
            </a:r>
            <a:r>
              <a:rPr sz="2400" spc="-30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later.</a:t>
            </a:r>
            <a:endParaRPr sz="2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34957"/>
              </a:buClr>
              <a:buFont typeface="Wingdings"/>
              <a:buChar char=""/>
            </a:pPr>
            <a:endParaRPr sz="3400">
              <a:latin typeface="Tw Cen MT"/>
              <a:cs typeface="Tw Cen MT"/>
            </a:endParaRPr>
          </a:p>
          <a:p>
            <a:pPr marL="332105" marR="5080" indent="-320040" algn="just">
              <a:lnSpc>
                <a:spcPct val="80000"/>
              </a:lnSpc>
              <a:buClr>
                <a:srgbClr val="234957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b="1" dirty="0">
                <a:latin typeface="Tw Cen MT"/>
                <a:cs typeface="Tw Cen MT"/>
              </a:rPr>
              <a:t>Access</a:t>
            </a:r>
            <a:r>
              <a:rPr sz="2400" b="1" spc="110" dirty="0">
                <a:latin typeface="Tw Cen MT"/>
                <a:cs typeface="Tw Cen MT"/>
              </a:rPr>
              <a:t> </a:t>
            </a:r>
            <a:r>
              <a:rPr sz="2400" b="1" dirty="0">
                <a:latin typeface="Tw Cen MT"/>
                <a:cs typeface="Tw Cen MT"/>
              </a:rPr>
              <a:t>point</a:t>
            </a:r>
            <a:r>
              <a:rPr sz="2400" b="1" spc="110" dirty="0">
                <a:latin typeface="Tw Cen MT"/>
                <a:cs typeface="Tw Cen MT"/>
              </a:rPr>
              <a:t> </a:t>
            </a:r>
            <a:r>
              <a:rPr sz="2400" b="1" dirty="0">
                <a:latin typeface="Tw Cen MT"/>
                <a:cs typeface="Tw Cen MT"/>
              </a:rPr>
              <a:t>(wireless</a:t>
            </a:r>
            <a:r>
              <a:rPr sz="2400" b="1" spc="114" dirty="0">
                <a:latin typeface="Tw Cen MT"/>
                <a:cs typeface="Tw Cen MT"/>
              </a:rPr>
              <a:t> </a:t>
            </a:r>
            <a:r>
              <a:rPr sz="2400" b="1" dirty="0">
                <a:latin typeface="Tw Cen MT"/>
                <a:cs typeface="Tw Cen MT"/>
              </a:rPr>
              <a:t>access</a:t>
            </a:r>
            <a:r>
              <a:rPr sz="2400" b="1" spc="114" dirty="0">
                <a:latin typeface="Tw Cen MT"/>
                <a:cs typeface="Tw Cen MT"/>
              </a:rPr>
              <a:t> </a:t>
            </a:r>
            <a:r>
              <a:rPr sz="2400" b="1" dirty="0">
                <a:latin typeface="Tw Cen MT"/>
                <a:cs typeface="Tw Cen MT"/>
              </a:rPr>
              <a:t>point):</a:t>
            </a:r>
            <a:r>
              <a:rPr sz="2400" b="1" spc="120" dirty="0">
                <a:latin typeface="Tw Cen MT"/>
                <a:cs typeface="Tw Cen MT"/>
              </a:rPr>
              <a:t>  </a:t>
            </a:r>
            <a:r>
              <a:rPr sz="2400" dirty="0">
                <a:latin typeface="Tw Cen MT"/>
                <a:cs typeface="Tw Cen MT"/>
              </a:rPr>
              <a:t>A</a:t>
            </a:r>
            <a:r>
              <a:rPr sz="2400" spc="10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wireless</a:t>
            </a:r>
            <a:r>
              <a:rPr sz="2400" spc="10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access</a:t>
            </a:r>
            <a:r>
              <a:rPr sz="2400" spc="100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point </a:t>
            </a:r>
            <a:r>
              <a:rPr sz="2400" dirty="0">
                <a:latin typeface="Tw Cen MT"/>
                <a:cs typeface="Tw Cen MT"/>
              </a:rPr>
              <a:t>(WAP)</a:t>
            </a:r>
            <a:r>
              <a:rPr sz="2400" spc="3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is</a:t>
            </a:r>
            <a:r>
              <a:rPr sz="2400" spc="34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</a:t>
            </a:r>
            <a:r>
              <a:rPr sz="2400" spc="35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networking</a:t>
            </a:r>
            <a:r>
              <a:rPr sz="2400" spc="3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device</a:t>
            </a:r>
            <a:r>
              <a:rPr sz="2400" spc="36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that</a:t>
            </a:r>
            <a:r>
              <a:rPr sz="2400" spc="35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allows</a:t>
            </a:r>
            <a:r>
              <a:rPr sz="2400" spc="34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</a:t>
            </a:r>
            <a:r>
              <a:rPr sz="2400" spc="33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Wi-Fi</a:t>
            </a:r>
            <a:r>
              <a:rPr sz="2400" spc="33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compliant </a:t>
            </a:r>
            <a:r>
              <a:rPr sz="2400" dirty="0">
                <a:latin typeface="Tw Cen MT"/>
                <a:cs typeface="Tw Cen MT"/>
              </a:rPr>
              <a:t>device</a:t>
            </a:r>
            <a:r>
              <a:rPr sz="2400" spc="13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to</a:t>
            </a:r>
            <a:r>
              <a:rPr sz="2400" spc="11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connect</a:t>
            </a:r>
            <a:r>
              <a:rPr sz="2400" spc="13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to</a:t>
            </a:r>
            <a:r>
              <a:rPr sz="2400" spc="13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</a:t>
            </a:r>
            <a:r>
              <a:rPr sz="2400" spc="13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wired</a:t>
            </a:r>
            <a:r>
              <a:rPr sz="2400" spc="13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network.</a:t>
            </a:r>
            <a:r>
              <a:rPr sz="2400" spc="14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The</a:t>
            </a:r>
            <a:r>
              <a:rPr sz="2400" spc="13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WAP</a:t>
            </a:r>
            <a:r>
              <a:rPr sz="2400" spc="13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can</a:t>
            </a:r>
            <a:r>
              <a:rPr sz="2400" spc="14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either</a:t>
            </a:r>
            <a:r>
              <a:rPr sz="2400" spc="130" dirty="0">
                <a:latin typeface="Tw Cen MT"/>
                <a:cs typeface="Tw Cen MT"/>
              </a:rPr>
              <a:t> </a:t>
            </a:r>
            <a:r>
              <a:rPr sz="2400" spc="-25" dirty="0">
                <a:latin typeface="Tw Cen MT"/>
                <a:cs typeface="Tw Cen MT"/>
              </a:rPr>
              <a:t>be </a:t>
            </a:r>
            <a:r>
              <a:rPr sz="2400" dirty="0">
                <a:latin typeface="Tw Cen MT"/>
                <a:cs typeface="Tw Cen MT"/>
              </a:rPr>
              <a:t>physically</a:t>
            </a:r>
            <a:r>
              <a:rPr sz="2400" spc="60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connected</a:t>
            </a:r>
            <a:r>
              <a:rPr sz="2400" spc="6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to</a:t>
            </a:r>
            <a:r>
              <a:rPr sz="2400" spc="60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</a:t>
            </a:r>
            <a:r>
              <a:rPr sz="2400" spc="59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router</a:t>
            </a:r>
            <a:r>
              <a:rPr sz="2400" spc="6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or</a:t>
            </a:r>
            <a:r>
              <a:rPr sz="2400" spc="61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be</a:t>
            </a:r>
            <a:r>
              <a:rPr sz="2400" spc="60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integrated</a:t>
            </a:r>
            <a:r>
              <a:rPr sz="2400" spc="59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into</a:t>
            </a:r>
            <a:r>
              <a:rPr sz="2400" spc="605" dirty="0">
                <a:latin typeface="Tw Cen MT"/>
                <a:cs typeface="Tw Cen MT"/>
              </a:rPr>
              <a:t> </a:t>
            </a:r>
            <a:r>
              <a:rPr sz="2400" spc="-25" dirty="0">
                <a:latin typeface="Tw Cen MT"/>
                <a:cs typeface="Tw Cen MT"/>
              </a:rPr>
              <a:t>the </a:t>
            </a:r>
            <a:r>
              <a:rPr sz="2400" dirty="0">
                <a:latin typeface="Tw Cen MT"/>
                <a:cs typeface="Tw Cen MT"/>
              </a:rPr>
              <a:t>router</a:t>
            </a:r>
            <a:r>
              <a:rPr sz="2400" spc="5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itself.</a:t>
            </a:r>
            <a:r>
              <a:rPr sz="2400" spc="484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</a:t>
            </a:r>
            <a:r>
              <a:rPr sz="2400" spc="5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WAP</a:t>
            </a:r>
            <a:r>
              <a:rPr sz="2400" spc="509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is</a:t>
            </a:r>
            <a:r>
              <a:rPr sz="2400" spc="5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not</a:t>
            </a:r>
            <a:r>
              <a:rPr sz="2400" spc="50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</a:t>
            </a:r>
            <a:r>
              <a:rPr sz="2400" spc="53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hotspot,</a:t>
            </a:r>
            <a:r>
              <a:rPr sz="2400" spc="509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which</a:t>
            </a:r>
            <a:r>
              <a:rPr sz="2400" spc="51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is</a:t>
            </a:r>
            <a:r>
              <a:rPr sz="2400" spc="5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the</a:t>
            </a:r>
            <a:r>
              <a:rPr sz="2400" spc="509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physical </a:t>
            </a:r>
            <a:r>
              <a:rPr sz="2400" dirty="0">
                <a:latin typeface="Tw Cen MT"/>
                <a:cs typeface="Tw Cen MT"/>
              </a:rPr>
              <a:t>location</a:t>
            </a:r>
            <a:r>
              <a:rPr sz="2400" spc="-5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where</a:t>
            </a:r>
            <a:r>
              <a:rPr sz="2400" spc="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Wi-Fi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access to a</a:t>
            </a:r>
            <a:r>
              <a:rPr sz="2400" spc="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WLAN</a:t>
            </a:r>
            <a:r>
              <a:rPr sz="2400" spc="-1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is </a:t>
            </a:r>
            <a:r>
              <a:rPr sz="2400" spc="-10" dirty="0">
                <a:latin typeface="Tw Cen MT"/>
                <a:cs typeface="Tw Cen MT"/>
              </a:rPr>
              <a:t>available.</a:t>
            </a:r>
            <a:endParaRPr sz="24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6463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Modes</a:t>
            </a:r>
            <a:r>
              <a:rPr sz="4400" spc="-45" dirty="0"/>
              <a:t> </a:t>
            </a:r>
            <a:r>
              <a:rPr sz="4400" dirty="0"/>
              <a:t>of</a:t>
            </a:r>
            <a:r>
              <a:rPr sz="4400" spc="105" dirty="0"/>
              <a:t> </a:t>
            </a:r>
            <a:r>
              <a:rPr sz="4400" dirty="0"/>
              <a:t>Connected</a:t>
            </a:r>
            <a:r>
              <a:rPr sz="4400" spc="-25" dirty="0"/>
              <a:t> </a:t>
            </a:r>
            <a:r>
              <a:rPr sz="4400" spc="-10" dirty="0"/>
              <a:t>Internet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8610" y="2306799"/>
            <a:ext cx="2715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234957"/>
              </a:buClr>
              <a:buSzPct val="59722"/>
              <a:buFont typeface="Wingdings"/>
              <a:buChar char=""/>
              <a:tabLst>
                <a:tab pos="333375" algn="l"/>
              </a:tabLst>
            </a:pPr>
            <a:r>
              <a:rPr sz="3600" dirty="0">
                <a:latin typeface="Tw Cen MT"/>
                <a:cs typeface="Tw Cen MT"/>
              </a:rPr>
              <a:t>LAN</a:t>
            </a:r>
            <a:r>
              <a:rPr sz="3600" spc="-15" dirty="0">
                <a:latin typeface="Tw Cen MT"/>
                <a:cs typeface="Tw Cen MT"/>
              </a:rPr>
              <a:t> </a:t>
            </a:r>
            <a:r>
              <a:rPr sz="3600" dirty="0">
                <a:latin typeface="Tw Cen MT"/>
                <a:cs typeface="Tw Cen MT"/>
              </a:rPr>
              <a:t>Cable</a:t>
            </a:r>
            <a:r>
              <a:rPr sz="3600" spc="-25" dirty="0">
                <a:latin typeface="Tw Cen MT"/>
                <a:cs typeface="Tw Cen MT"/>
              </a:rPr>
              <a:t> :-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1579" y="2974290"/>
            <a:ext cx="575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latin typeface="Cambria"/>
                <a:cs typeface="Cambria"/>
              </a:rPr>
              <a:t>RJ45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2467" y="3659124"/>
            <a:ext cx="3575303" cy="32689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6463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Modes</a:t>
            </a:r>
            <a:r>
              <a:rPr sz="4400" spc="-45" dirty="0"/>
              <a:t> </a:t>
            </a:r>
            <a:r>
              <a:rPr sz="4400" dirty="0"/>
              <a:t>of</a:t>
            </a:r>
            <a:r>
              <a:rPr sz="4400" spc="105" dirty="0"/>
              <a:t> </a:t>
            </a:r>
            <a:r>
              <a:rPr sz="4400" dirty="0"/>
              <a:t>Connected</a:t>
            </a:r>
            <a:r>
              <a:rPr sz="4400" spc="-25" dirty="0"/>
              <a:t> </a:t>
            </a:r>
            <a:r>
              <a:rPr sz="4400" spc="-10" dirty="0"/>
              <a:t>Internet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8567" y="2058397"/>
            <a:ext cx="7997190" cy="445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95"/>
              </a:spcBef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b="1" spc="-10" dirty="0">
                <a:latin typeface="Tw Cen MT"/>
                <a:cs typeface="Tw Cen MT"/>
              </a:rPr>
              <a:t>Broadband:-</a:t>
            </a:r>
            <a:endParaRPr sz="31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34957"/>
              </a:buClr>
              <a:buFont typeface="Wingdings"/>
              <a:buChar char=""/>
            </a:pPr>
            <a:endParaRPr sz="3950">
              <a:latin typeface="Tw Cen MT"/>
              <a:cs typeface="Tw Cen MT"/>
            </a:endParaRPr>
          </a:p>
          <a:p>
            <a:pPr marL="332740" marR="5080" indent="-320675" algn="just">
              <a:lnSpc>
                <a:spcPts val="2980"/>
              </a:lnSpc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dirty="0">
                <a:latin typeface="Tw Cen MT"/>
                <a:cs typeface="Tw Cen MT"/>
              </a:rPr>
              <a:t>Broadband</a:t>
            </a:r>
            <a:r>
              <a:rPr sz="3100" spc="1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Internet</a:t>
            </a:r>
            <a:r>
              <a:rPr sz="3100" spc="2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service</a:t>
            </a:r>
            <a:r>
              <a:rPr sz="3100" spc="-1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truly</a:t>
            </a:r>
            <a:r>
              <a:rPr sz="3100" spc="-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is</a:t>
            </a:r>
            <a:r>
              <a:rPr sz="3100" spc="1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-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most</a:t>
            </a:r>
            <a:r>
              <a:rPr sz="3100" spc="-15" dirty="0">
                <a:latin typeface="Tw Cen MT"/>
                <a:cs typeface="Tw Cen MT"/>
              </a:rPr>
              <a:t> </a:t>
            </a:r>
            <a:r>
              <a:rPr sz="3100" spc="-20" dirty="0">
                <a:latin typeface="Tw Cen MT"/>
                <a:cs typeface="Tw Cen MT"/>
              </a:rPr>
              <a:t>used </a:t>
            </a:r>
            <a:r>
              <a:rPr sz="3100" dirty="0">
                <a:latin typeface="Tw Cen MT"/>
                <a:cs typeface="Tw Cen MT"/>
              </a:rPr>
              <a:t>form</a:t>
            </a:r>
            <a:r>
              <a:rPr sz="3100" spc="14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of</a:t>
            </a:r>
            <a:r>
              <a:rPr sz="3100" spc="204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Internet</a:t>
            </a:r>
            <a:r>
              <a:rPr sz="3100" spc="16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access</a:t>
            </a:r>
            <a:r>
              <a:rPr sz="3100" spc="15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because</a:t>
            </a:r>
            <a:r>
              <a:rPr sz="3100" spc="14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of</a:t>
            </a:r>
            <a:r>
              <a:rPr sz="3100" spc="204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its</a:t>
            </a:r>
            <a:r>
              <a:rPr sz="3100" spc="150" dirty="0">
                <a:latin typeface="Tw Cen MT"/>
                <a:cs typeface="Tw Cen MT"/>
              </a:rPr>
              <a:t>  </a:t>
            </a:r>
            <a:r>
              <a:rPr sz="3100" spc="-20" dirty="0">
                <a:latin typeface="Tw Cen MT"/>
                <a:cs typeface="Tw Cen MT"/>
              </a:rPr>
              <a:t>high </a:t>
            </a:r>
            <a:r>
              <a:rPr sz="3100" dirty="0">
                <a:latin typeface="Tw Cen MT"/>
                <a:cs typeface="Tw Cen MT"/>
              </a:rPr>
              <a:t>access</a:t>
            </a:r>
            <a:r>
              <a:rPr sz="3100" spc="2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speeds;</a:t>
            </a:r>
            <a:r>
              <a:rPr sz="3100" spc="2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it</a:t>
            </a:r>
            <a:r>
              <a:rPr sz="3100" spc="2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is</a:t>
            </a:r>
            <a:r>
              <a:rPr sz="3100" spc="1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offered</a:t>
            </a:r>
            <a:r>
              <a:rPr sz="3100" spc="1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in</a:t>
            </a:r>
            <a:r>
              <a:rPr sz="3100" spc="2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four</a:t>
            </a:r>
            <a:r>
              <a:rPr sz="3100" spc="15" dirty="0">
                <a:latin typeface="Tw Cen MT"/>
                <a:cs typeface="Tw Cen MT"/>
              </a:rPr>
              <a:t>  </a:t>
            </a:r>
            <a:r>
              <a:rPr sz="3100" spc="-10" dirty="0">
                <a:latin typeface="Tw Cen MT"/>
                <a:cs typeface="Tw Cen MT"/>
              </a:rPr>
              <a:t>different </a:t>
            </a:r>
            <a:r>
              <a:rPr sz="3100" dirty="0">
                <a:latin typeface="Tw Cen MT"/>
                <a:cs typeface="Tw Cen MT"/>
              </a:rPr>
              <a:t>forms,</a:t>
            </a:r>
            <a:r>
              <a:rPr sz="3100" spc="14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DSL</a:t>
            </a:r>
            <a:r>
              <a:rPr sz="3100" spc="14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(or</a:t>
            </a:r>
            <a:r>
              <a:rPr sz="3100" spc="16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Digital</a:t>
            </a:r>
            <a:r>
              <a:rPr sz="3100" spc="15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Subscriber</a:t>
            </a:r>
            <a:r>
              <a:rPr sz="3100" spc="15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Line),</a:t>
            </a:r>
            <a:r>
              <a:rPr sz="3100" spc="150" dirty="0">
                <a:latin typeface="Tw Cen MT"/>
                <a:cs typeface="Tw Cen MT"/>
              </a:rPr>
              <a:t>  </a:t>
            </a:r>
            <a:r>
              <a:rPr sz="3100" spc="-20" dirty="0">
                <a:latin typeface="Tw Cen MT"/>
                <a:cs typeface="Tw Cen MT"/>
              </a:rPr>
              <a:t>also </a:t>
            </a:r>
            <a:r>
              <a:rPr sz="3100" spc="-35" dirty="0">
                <a:latin typeface="Tw Cen MT"/>
                <a:cs typeface="Tw Cen MT"/>
              </a:rPr>
              <a:t>fiber-</a:t>
            </a:r>
            <a:r>
              <a:rPr sz="3100" dirty="0">
                <a:latin typeface="Tw Cen MT"/>
                <a:cs typeface="Tw Cen MT"/>
              </a:rPr>
              <a:t>optic,</a:t>
            </a:r>
            <a:r>
              <a:rPr sz="3100" spc="26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cable,</a:t>
            </a:r>
            <a:r>
              <a:rPr sz="3100" spc="24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and</a:t>
            </a:r>
            <a:r>
              <a:rPr sz="3100" spc="26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satellite.</a:t>
            </a:r>
            <a:r>
              <a:rPr sz="3100" spc="27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27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old</a:t>
            </a:r>
            <a:r>
              <a:rPr sz="3100" spc="235" dirty="0">
                <a:latin typeface="Tw Cen MT"/>
                <a:cs typeface="Tw Cen MT"/>
              </a:rPr>
              <a:t> </a:t>
            </a:r>
            <a:r>
              <a:rPr sz="3100" spc="-20" dirty="0">
                <a:latin typeface="Tw Cen MT"/>
                <a:cs typeface="Tw Cen MT"/>
              </a:rPr>
              <a:t>dial-</a:t>
            </a:r>
            <a:r>
              <a:rPr sz="3100" spc="-25" dirty="0">
                <a:latin typeface="Tw Cen MT"/>
                <a:cs typeface="Tw Cen MT"/>
              </a:rPr>
              <a:t>up </a:t>
            </a:r>
            <a:r>
              <a:rPr sz="3100" dirty="0">
                <a:latin typeface="Tw Cen MT"/>
                <a:cs typeface="Tw Cen MT"/>
              </a:rPr>
              <a:t>connection</a:t>
            </a:r>
            <a:r>
              <a:rPr sz="3100" spc="70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is</a:t>
            </a:r>
            <a:r>
              <a:rPr sz="3100" spc="72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70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only</a:t>
            </a:r>
            <a:r>
              <a:rPr sz="3100" spc="735" dirty="0">
                <a:latin typeface="Tw Cen MT"/>
                <a:cs typeface="Tw Cen MT"/>
              </a:rPr>
              <a:t> </a:t>
            </a:r>
            <a:r>
              <a:rPr sz="3100" spc="-20" dirty="0">
                <a:latin typeface="Tw Cen MT"/>
                <a:cs typeface="Tw Cen MT"/>
              </a:rPr>
              <a:t>non-</a:t>
            </a:r>
            <a:r>
              <a:rPr sz="3100" dirty="0">
                <a:latin typeface="Tw Cen MT"/>
                <a:cs typeface="Tw Cen MT"/>
              </a:rPr>
              <a:t>broadband</a:t>
            </a:r>
            <a:r>
              <a:rPr sz="3100" spc="69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internet </a:t>
            </a:r>
            <a:r>
              <a:rPr sz="3100" dirty="0">
                <a:latin typeface="Tw Cen MT"/>
                <a:cs typeface="Tw Cen MT"/>
              </a:rPr>
              <a:t>service</a:t>
            </a:r>
            <a:r>
              <a:rPr sz="3100" spc="6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available,</a:t>
            </a:r>
            <a:r>
              <a:rPr sz="3100" spc="4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and</a:t>
            </a:r>
            <a:r>
              <a:rPr sz="3100" spc="3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even</a:t>
            </a:r>
            <a:r>
              <a:rPr sz="3100" spc="7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though</a:t>
            </a:r>
            <a:r>
              <a:rPr sz="3100" spc="4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it</a:t>
            </a:r>
            <a:r>
              <a:rPr sz="3100" spc="6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is</a:t>
            </a:r>
            <a:r>
              <a:rPr sz="3100" spc="60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cheaper, </a:t>
            </a:r>
            <a:r>
              <a:rPr sz="3100" dirty="0">
                <a:latin typeface="Tw Cen MT"/>
                <a:cs typeface="Tw Cen MT"/>
              </a:rPr>
              <a:t>most</a:t>
            </a:r>
            <a:r>
              <a:rPr sz="3100" spc="17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Internet</a:t>
            </a:r>
            <a:r>
              <a:rPr sz="3100" spc="18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users</a:t>
            </a:r>
            <a:r>
              <a:rPr sz="3100" spc="17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are</a:t>
            </a:r>
            <a:r>
              <a:rPr sz="3100" spc="16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moving</a:t>
            </a:r>
            <a:r>
              <a:rPr sz="3100" spc="18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towards</a:t>
            </a:r>
            <a:r>
              <a:rPr sz="3100" spc="175" dirty="0">
                <a:latin typeface="Tw Cen MT"/>
                <a:cs typeface="Tw Cen MT"/>
              </a:rPr>
              <a:t>  </a:t>
            </a:r>
            <a:r>
              <a:rPr sz="3100" spc="-25" dirty="0">
                <a:latin typeface="Tw Cen MT"/>
                <a:cs typeface="Tw Cen MT"/>
              </a:rPr>
              <a:t>the </a:t>
            </a:r>
            <a:r>
              <a:rPr sz="3100" dirty="0">
                <a:latin typeface="Tw Cen MT"/>
                <a:cs typeface="Tw Cen MT"/>
              </a:rPr>
              <a:t>faster</a:t>
            </a:r>
            <a:r>
              <a:rPr sz="3100" spc="-114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broadband</a:t>
            </a:r>
            <a:r>
              <a:rPr sz="3100" spc="-8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Internet</a:t>
            </a:r>
            <a:r>
              <a:rPr sz="3100" spc="-110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connection.</a:t>
            </a:r>
            <a:endParaRPr sz="31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6463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Modes</a:t>
            </a:r>
            <a:r>
              <a:rPr sz="4400" spc="-45" dirty="0"/>
              <a:t> </a:t>
            </a:r>
            <a:r>
              <a:rPr sz="4400" dirty="0"/>
              <a:t>of</a:t>
            </a:r>
            <a:r>
              <a:rPr sz="4400" spc="105" dirty="0"/>
              <a:t> </a:t>
            </a:r>
            <a:r>
              <a:rPr sz="4400" dirty="0"/>
              <a:t>Connected</a:t>
            </a:r>
            <a:r>
              <a:rPr sz="4400" spc="-25" dirty="0"/>
              <a:t> </a:t>
            </a:r>
            <a:r>
              <a:rPr sz="4400" spc="-10" dirty="0"/>
              <a:t>Internet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8602" y="2018807"/>
            <a:ext cx="7996555" cy="4595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indent="-320040">
              <a:lnSpc>
                <a:spcPct val="100000"/>
              </a:lnSpc>
              <a:spcBef>
                <a:spcPts val="95"/>
              </a:spcBef>
              <a:buClr>
                <a:srgbClr val="23495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b="1" dirty="0">
                <a:latin typeface="Tw Cen MT"/>
                <a:cs typeface="Tw Cen MT"/>
              </a:rPr>
              <a:t>USB</a:t>
            </a:r>
            <a:r>
              <a:rPr sz="2500" b="1" spc="-75" dirty="0">
                <a:latin typeface="Tw Cen MT"/>
                <a:cs typeface="Tw Cen MT"/>
              </a:rPr>
              <a:t> </a:t>
            </a:r>
            <a:r>
              <a:rPr sz="2500" b="1" spc="-10" dirty="0">
                <a:latin typeface="Tw Cen MT"/>
                <a:cs typeface="Tw Cen MT"/>
              </a:rPr>
              <a:t>Tethering:-</a:t>
            </a:r>
            <a:endParaRPr sz="25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"/>
            </a:pPr>
            <a:endParaRPr sz="3450">
              <a:latin typeface="Tw Cen MT"/>
              <a:cs typeface="Tw Cen MT"/>
            </a:endParaRPr>
          </a:p>
          <a:p>
            <a:pPr marL="332105" marR="5080" indent="-320040" algn="just">
              <a:lnSpc>
                <a:spcPts val="1920"/>
              </a:lnSpc>
              <a:buClr>
                <a:srgbClr val="234957"/>
              </a:buClr>
              <a:buSzPct val="60000"/>
              <a:buFont typeface="Wingdings"/>
              <a:buChar char=""/>
              <a:tabLst>
                <a:tab pos="332740" algn="l"/>
              </a:tabLst>
            </a:pPr>
            <a:r>
              <a:rPr sz="2000" dirty="0">
                <a:latin typeface="Tw Cen MT"/>
                <a:cs typeface="Tw Cen MT"/>
              </a:rPr>
              <a:t>USB</a:t>
            </a:r>
            <a:r>
              <a:rPr sz="2000" spc="15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Tethering</a:t>
            </a:r>
            <a:r>
              <a:rPr sz="2000" spc="16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is</a:t>
            </a:r>
            <a:r>
              <a:rPr sz="2000" spc="18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a</a:t>
            </a:r>
            <a:r>
              <a:rPr sz="2000" spc="16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feature</a:t>
            </a:r>
            <a:r>
              <a:rPr sz="2000" spc="16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in</a:t>
            </a:r>
            <a:r>
              <a:rPr sz="2000" spc="17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your</a:t>
            </a:r>
            <a:r>
              <a:rPr sz="2000" spc="18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Smartphone</a:t>
            </a:r>
            <a:r>
              <a:rPr sz="2000" spc="18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that</a:t>
            </a:r>
            <a:r>
              <a:rPr sz="2000" spc="18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makes</a:t>
            </a:r>
            <a:r>
              <a:rPr sz="2000" spc="17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you</a:t>
            </a:r>
            <a:r>
              <a:rPr sz="2000" spc="19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to</a:t>
            </a:r>
            <a:r>
              <a:rPr sz="2000" spc="18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connect </a:t>
            </a:r>
            <a:r>
              <a:rPr sz="2000" dirty="0">
                <a:latin typeface="Tw Cen MT"/>
                <a:cs typeface="Tw Cen MT"/>
              </a:rPr>
              <a:t>your</a:t>
            </a:r>
            <a:r>
              <a:rPr sz="2000" spc="1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phone</a:t>
            </a:r>
            <a:r>
              <a:rPr sz="2000" spc="4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to</a:t>
            </a:r>
            <a:r>
              <a:rPr sz="2000" spc="2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a</a:t>
            </a:r>
            <a:r>
              <a:rPr sz="2000" spc="4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computer</a:t>
            </a:r>
            <a:r>
              <a:rPr sz="2000" spc="4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via</a:t>
            </a:r>
            <a:r>
              <a:rPr sz="2000" spc="4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USB</a:t>
            </a:r>
            <a:r>
              <a:rPr sz="2000" spc="4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Cable.</a:t>
            </a:r>
            <a:r>
              <a:rPr sz="2000" spc="4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USB</a:t>
            </a:r>
            <a:r>
              <a:rPr sz="2000" spc="4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Tethering</a:t>
            </a:r>
            <a:r>
              <a:rPr sz="2000" spc="4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allows</a:t>
            </a:r>
            <a:r>
              <a:rPr sz="2000" spc="4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the</a:t>
            </a:r>
            <a:r>
              <a:rPr sz="2000" spc="2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sharing </a:t>
            </a:r>
            <a:r>
              <a:rPr sz="2000" dirty="0">
                <a:latin typeface="Tw Cen MT"/>
                <a:cs typeface="Tw Cen MT"/>
              </a:rPr>
              <a:t>of</a:t>
            </a:r>
            <a:r>
              <a:rPr sz="2000" spc="229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an</a:t>
            </a:r>
            <a:r>
              <a:rPr sz="2000" spc="16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Internet</a:t>
            </a:r>
            <a:r>
              <a:rPr sz="2000" spc="16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connection</a:t>
            </a:r>
            <a:r>
              <a:rPr sz="2000" spc="16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of</a:t>
            </a:r>
            <a:r>
              <a:rPr sz="2000" spc="2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the</a:t>
            </a:r>
            <a:r>
              <a:rPr sz="2000" spc="18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phone</a:t>
            </a:r>
            <a:r>
              <a:rPr sz="2000" spc="18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or</a:t>
            </a:r>
            <a:r>
              <a:rPr sz="2000" spc="17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tablet</a:t>
            </a:r>
            <a:r>
              <a:rPr sz="2000" spc="18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with</a:t>
            </a:r>
            <a:r>
              <a:rPr sz="2000" spc="16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other</a:t>
            </a:r>
            <a:r>
              <a:rPr sz="2000" spc="17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device</a:t>
            </a:r>
            <a:r>
              <a:rPr sz="2000" spc="16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such</a:t>
            </a:r>
            <a:r>
              <a:rPr sz="2000" spc="165" dirty="0">
                <a:latin typeface="Tw Cen MT"/>
                <a:cs typeface="Tw Cen MT"/>
              </a:rPr>
              <a:t> </a:t>
            </a:r>
            <a:r>
              <a:rPr sz="2000" spc="-25" dirty="0">
                <a:latin typeface="Tw Cen MT"/>
                <a:cs typeface="Tw Cen MT"/>
              </a:rPr>
              <a:t>as </a:t>
            </a:r>
            <a:r>
              <a:rPr sz="2000" dirty="0">
                <a:latin typeface="Tw Cen MT"/>
                <a:cs typeface="Tw Cen MT"/>
              </a:rPr>
              <a:t>laptop/computer</a:t>
            </a:r>
            <a:r>
              <a:rPr sz="2000" spc="-9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via</a:t>
            </a:r>
            <a:r>
              <a:rPr sz="2000" spc="-1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USB</a:t>
            </a:r>
            <a:r>
              <a:rPr sz="2000" spc="-3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Data</a:t>
            </a:r>
            <a:r>
              <a:rPr sz="2000" spc="-30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cable.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"/>
            </a:pPr>
            <a:endParaRPr sz="3050">
              <a:latin typeface="Tw Cen MT"/>
              <a:cs typeface="Tw Cen MT"/>
            </a:endParaRPr>
          </a:p>
          <a:p>
            <a:pPr marL="332105" marR="5080" indent="-320040">
              <a:lnSpc>
                <a:spcPct val="80000"/>
              </a:lnSpc>
              <a:buClr>
                <a:srgbClr val="23495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dirty="0">
                <a:latin typeface="Tw Cen MT"/>
                <a:cs typeface="Tw Cen MT"/>
              </a:rPr>
              <a:t>USB</a:t>
            </a:r>
            <a:r>
              <a:rPr sz="2000" spc="15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Tethering</a:t>
            </a:r>
            <a:r>
              <a:rPr sz="2000" spc="16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does</a:t>
            </a:r>
            <a:r>
              <a:rPr sz="2000" spc="15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not</a:t>
            </a:r>
            <a:r>
              <a:rPr sz="2000" spc="14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require</a:t>
            </a:r>
            <a:r>
              <a:rPr sz="2000" spc="16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any</a:t>
            </a:r>
            <a:r>
              <a:rPr sz="2000" spc="15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driver</a:t>
            </a:r>
            <a:r>
              <a:rPr sz="2000" spc="15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installation</a:t>
            </a:r>
            <a:r>
              <a:rPr sz="2000" spc="16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in</a:t>
            </a:r>
            <a:r>
              <a:rPr sz="2000" spc="14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PC/Laptop</a:t>
            </a:r>
            <a:r>
              <a:rPr sz="2000" spc="160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while </a:t>
            </a:r>
            <a:r>
              <a:rPr sz="2000" dirty="0">
                <a:latin typeface="Tw Cen MT"/>
                <a:cs typeface="Tw Cen MT"/>
              </a:rPr>
              <a:t>connecting</a:t>
            </a:r>
            <a:r>
              <a:rPr sz="2000" spc="-5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it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with</a:t>
            </a:r>
            <a:r>
              <a:rPr sz="2000" spc="-1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smartphone</a:t>
            </a:r>
            <a:r>
              <a:rPr sz="2000" spc="-4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for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using</a:t>
            </a:r>
            <a:r>
              <a:rPr sz="2000" spc="-4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packet</a:t>
            </a:r>
            <a:r>
              <a:rPr sz="2000" spc="-20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data.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"/>
            </a:pPr>
            <a:endParaRPr sz="3000">
              <a:latin typeface="Tw Cen MT"/>
              <a:cs typeface="Tw Cen MT"/>
            </a:endParaRPr>
          </a:p>
          <a:p>
            <a:pPr marL="332105" marR="5715" indent="-320040">
              <a:lnSpc>
                <a:spcPct val="80000"/>
              </a:lnSpc>
              <a:buClr>
                <a:srgbClr val="23495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dirty="0">
                <a:latin typeface="Tw Cen MT"/>
                <a:cs typeface="Tw Cen MT"/>
              </a:rPr>
              <a:t>USB</a:t>
            </a:r>
            <a:r>
              <a:rPr sz="2000" spc="1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Tethering</a:t>
            </a:r>
            <a:r>
              <a:rPr sz="2000" spc="15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option</a:t>
            </a:r>
            <a:r>
              <a:rPr sz="2000" spc="15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will</a:t>
            </a:r>
            <a:r>
              <a:rPr sz="2000" spc="17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appear</a:t>
            </a:r>
            <a:r>
              <a:rPr sz="2000" spc="16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only</a:t>
            </a:r>
            <a:r>
              <a:rPr sz="2000" spc="16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when</a:t>
            </a:r>
            <a:r>
              <a:rPr sz="2000" spc="15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your</a:t>
            </a:r>
            <a:r>
              <a:rPr sz="2000" spc="16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Phone</a:t>
            </a:r>
            <a:r>
              <a:rPr sz="2000" spc="17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is</a:t>
            </a:r>
            <a:r>
              <a:rPr sz="2000" spc="16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connected</a:t>
            </a:r>
            <a:r>
              <a:rPr sz="2000" spc="170" dirty="0">
                <a:latin typeface="Tw Cen MT"/>
                <a:cs typeface="Tw Cen MT"/>
              </a:rPr>
              <a:t> </a:t>
            </a:r>
            <a:r>
              <a:rPr sz="2000" spc="-20" dirty="0">
                <a:latin typeface="Tw Cen MT"/>
                <a:cs typeface="Tw Cen MT"/>
              </a:rPr>
              <a:t>with </a:t>
            </a:r>
            <a:r>
              <a:rPr sz="2000" dirty="0">
                <a:latin typeface="Tw Cen MT"/>
                <a:cs typeface="Tw Cen MT"/>
              </a:rPr>
              <a:t>PC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through</a:t>
            </a:r>
            <a:r>
              <a:rPr sz="2000" spc="-5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USB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cable.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buFont typeface="Wingdings"/>
              <a:buChar char=""/>
            </a:pPr>
            <a:endParaRPr sz="3050">
              <a:latin typeface="Tw Cen MT"/>
              <a:cs typeface="Tw Cen MT"/>
            </a:endParaRPr>
          </a:p>
          <a:p>
            <a:pPr marL="332105" marR="5080" indent="-320040">
              <a:lnSpc>
                <a:spcPct val="80000"/>
              </a:lnSpc>
              <a:spcBef>
                <a:spcPts val="5"/>
              </a:spcBef>
              <a:buClr>
                <a:srgbClr val="23495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dirty="0">
                <a:latin typeface="Tw Cen MT"/>
                <a:cs typeface="Tw Cen MT"/>
              </a:rPr>
              <a:t>Your</a:t>
            </a:r>
            <a:r>
              <a:rPr sz="2000" spc="6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mobile</a:t>
            </a:r>
            <a:r>
              <a:rPr sz="2000" spc="7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data</a:t>
            </a:r>
            <a:r>
              <a:rPr sz="2000" spc="7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should</a:t>
            </a:r>
            <a:r>
              <a:rPr sz="2000" spc="5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be</a:t>
            </a:r>
            <a:r>
              <a:rPr sz="2000" spc="5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activated</a:t>
            </a:r>
            <a:r>
              <a:rPr sz="2000" spc="7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in</a:t>
            </a:r>
            <a:r>
              <a:rPr sz="2000" spc="5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your</a:t>
            </a:r>
            <a:r>
              <a:rPr sz="2000" spc="6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mobile</a:t>
            </a:r>
            <a:r>
              <a:rPr sz="2000" spc="7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device</a:t>
            </a:r>
            <a:r>
              <a:rPr sz="2000" spc="7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so</a:t>
            </a:r>
            <a:r>
              <a:rPr sz="2000" spc="7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as</a:t>
            </a:r>
            <a:r>
              <a:rPr sz="2000" spc="6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to</a:t>
            </a:r>
            <a:r>
              <a:rPr sz="2000" spc="7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share </a:t>
            </a:r>
            <a:r>
              <a:rPr sz="2000" dirty="0">
                <a:latin typeface="Tw Cen MT"/>
                <a:cs typeface="Tw Cen MT"/>
              </a:rPr>
              <a:t>the</a:t>
            </a:r>
            <a:r>
              <a:rPr sz="2000" spc="-6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mobile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data</a:t>
            </a:r>
            <a:r>
              <a:rPr sz="2000" spc="-3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to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your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PC/Laptop.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Difference</a:t>
            </a:r>
            <a:r>
              <a:rPr spc="-200" dirty="0"/>
              <a:t> </a:t>
            </a:r>
            <a:r>
              <a:rPr dirty="0"/>
              <a:t>between</a:t>
            </a:r>
            <a:r>
              <a:rPr spc="-190" dirty="0"/>
              <a:t> </a:t>
            </a:r>
            <a:r>
              <a:rPr dirty="0"/>
              <a:t>MAC</a:t>
            </a:r>
            <a:r>
              <a:rPr spc="-210" dirty="0"/>
              <a:t> </a:t>
            </a:r>
            <a:r>
              <a:rPr dirty="0"/>
              <a:t>Address</a:t>
            </a:r>
            <a:r>
              <a:rPr spc="-145" dirty="0"/>
              <a:t> </a:t>
            </a:r>
            <a:r>
              <a:rPr spc="-25" dirty="0"/>
              <a:t>and </a:t>
            </a:r>
            <a:r>
              <a:rPr dirty="0"/>
              <a:t>IP</a:t>
            </a:r>
            <a:r>
              <a:rPr spc="-55" dirty="0"/>
              <a:t> </a:t>
            </a:r>
            <a:r>
              <a:rPr spc="-10" dirty="0"/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4" y="2032493"/>
            <a:ext cx="7995920" cy="404367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32740" marR="5080" indent="-320675" algn="just">
              <a:lnSpc>
                <a:spcPct val="80000"/>
              </a:lnSpc>
              <a:spcBef>
                <a:spcPts val="765"/>
              </a:spcBef>
              <a:buClr>
                <a:srgbClr val="234957"/>
              </a:buClr>
              <a:buSzPct val="58928"/>
              <a:buFont typeface="Wingdings"/>
              <a:buChar char=""/>
              <a:tabLst>
                <a:tab pos="333375" algn="l"/>
              </a:tabLst>
            </a:pPr>
            <a:r>
              <a:rPr sz="2800" dirty="0">
                <a:latin typeface="Tw Cen MT"/>
                <a:cs typeface="Tw Cen MT"/>
              </a:rPr>
              <a:t>Both</a:t>
            </a:r>
            <a:r>
              <a:rPr sz="2800" spc="100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MAC</a:t>
            </a:r>
            <a:r>
              <a:rPr sz="2800" spc="100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Address</a:t>
            </a:r>
            <a:r>
              <a:rPr sz="2800" spc="110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and</a:t>
            </a:r>
            <a:r>
              <a:rPr sz="2800" spc="100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IP</a:t>
            </a:r>
            <a:r>
              <a:rPr sz="2800" spc="105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Address</a:t>
            </a:r>
            <a:r>
              <a:rPr sz="2800" spc="95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are</a:t>
            </a:r>
            <a:r>
              <a:rPr sz="2800" spc="105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used</a:t>
            </a:r>
            <a:r>
              <a:rPr sz="2800" spc="100" dirty="0">
                <a:latin typeface="Tw Cen MT"/>
                <a:cs typeface="Tw Cen MT"/>
              </a:rPr>
              <a:t>  </a:t>
            </a:r>
            <a:r>
              <a:rPr sz="2800" spc="-25" dirty="0">
                <a:latin typeface="Tw Cen MT"/>
                <a:cs typeface="Tw Cen MT"/>
              </a:rPr>
              <a:t>to </a:t>
            </a:r>
            <a:r>
              <a:rPr sz="2800" dirty="0">
                <a:latin typeface="Tw Cen MT"/>
                <a:cs typeface="Tw Cen MT"/>
              </a:rPr>
              <a:t>uniquely</a:t>
            </a:r>
            <a:r>
              <a:rPr sz="2800" spc="13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defines</a:t>
            </a:r>
            <a:r>
              <a:rPr sz="2800" spc="15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</a:t>
            </a:r>
            <a:r>
              <a:rPr sz="2800" spc="15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device</a:t>
            </a:r>
            <a:r>
              <a:rPr sz="2800" spc="16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on</a:t>
            </a:r>
            <a:r>
              <a:rPr sz="2800" spc="13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the</a:t>
            </a:r>
            <a:r>
              <a:rPr sz="2800" spc="13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internet.</a:t>
            </a:r>
            <a:r>
              <a:rPr sz="2800" spc="14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NIC</a:t>
            </a:r>
            <a:r>
              <a:rPr sz="2800" spc="145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Card’s </a:t>
            </a:r>
            <a:r>
              <a:rPr sz="2800" dirty="0">
                <a:latin typeface="Tw Cen MT"/>
                <a:cs typeface="Tw Cen MT"/>
              </a:rPr>
              <a:t>Manufacturer</a:t>
            </a:r>
            <a:r>
              <a:rPr sz="2800" spc="-9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provides</a:t>
            </a:r>
            <a:r>
              <a:rPr sz="2800" spc="-6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the</a:t>
            </a:r>
            <a:r>
              <a:rPr sz="2800" spc="-8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MAC</a:t>
            </a:r>
            <a:r>
              <a:rPr sz="2800" spc="-6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Address,</a:t>
            </a:r>
            <a:r>
              <a:rPr sz="2800" spc="-7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on</a:t>
            </a:r>
            <a:r>
              <a:rPr sz="2800" spc="-7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the</a:t>
            </a:r>
            <a:r>
              <a:rPr sz="2800" spc="-80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other </a:t>
            </a:r>
            <a:r>
              <a:rPr sz="2800" dirty="0">
                <a:latin typeface="Tw Cen MT"/>
                <a:cs typeface="Tw Cen MT"/>
              </a:rPr>
              <a:t>hand</a:t>
            </a:r>
            <a:r>
              <a:rPr sz="2800" spc="-5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Internet</a:t>
            </a:r>
            <a:r>
              <a:rPr sz="2800" spc="-5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Service</a:t>
            </a:r>
            <a:r>
              <a:rPr sz="2800" spc="-5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Provider</a:t>
            </a:r>
            <a:r>
              <a:rPr sz="2800" spc="-5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provides</a:t>
            </a:r>
            <a:r>
              <a:rPr sz="2800" spc="-6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IP</a:t>
            </a:r>
            <a:r>
              <a:rPr sz="2800" spc="-50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Address.</a:t>
            </a:r>
            <a:endParaRPr sz="2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34957"/>
              </a:buClr>
              <a:buFont typeface="Wingdings"/>
              <a:buChar char=""/>
            </a:pPr>
            <a:endParaRPr sz="3750">
              <a:latin typeface="Tw Cen MT"/>
              <a:cs typeface="Tw Cen MT"/>
            </a:endParaRPr>
          </a:p>
          <a:p>
            <a:pPr marL="332740" marR="5080" indent="-320675" algn="just">
              <a:lnSpc>
                <a:spcPct val="80000"/>
              </a:lnSpc>
              <a:buClr>
                <a:srgbClr val="234957"/>
              </a:buClr>
              <a:buSzPct val="58928"/>
              <a:buFont typeface="Wingdings"/>
              <a:buChar char=""/>
              <a:tabLst>
                <a:tab pos="333375" algn="l"/>
              </a:tabLst>
            </a:pPr>
            <a:r>
              <a:rPr sz="2800" dirty="0">
                <a:latin typeface="Tw Cen MT"/>
                <a:cs typeface="Tw Cen MT"/>
              </a:rPr>
              <a:t>The</a:t>
            </a:r>
            <a:r>
              <a:rPr sz="2800" spc="13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main</a:t>
            </a:r>
            <a:r>
              <a:rPr sz="2800" spc="15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difference</a:t>
            </a:r>
            <a:r>
              <a:rPr sz="2800" spc="13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between</a:t>
            </a:r>
            <a:r>
              <a:rPr sz="2800" spc="13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MAC</a:t>
            </a:r>
            <a:r>
              <a:rPr sz="2800" spc="14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and</a:t>
            </a:r>
            <a:r>
              <a:rPr sz="2800" spc="15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IP</a:t>
            </a:r>
            <a:r>
              <a:rPr sz="2800" spc="13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address</a:t>
            </a:r>
            <a:r>
              <a:rPr sz="2800" spc="150" dirty="0">
                <a:latin typeface="Tw Cen MT"/>
                <a:cs typeface="Tw Cen MT"/>
              </a:rPr>
              <a:t> </a:t>
            </a:r>
            <a:r>
              <a:rPr sz="2800" spc="-25" dirty="0">
                <a:latin typeface="Tw Cen MT"/>
                <a:cs typeface="Tw Cen MT"/>
              </a:rPr>
              <a:t>is </a:t>
            </a:r>
            <a:r>
              <a:rPr sz="2800" dirty="0">
                <a:latin typeface="Tw Cen MT"/>
                <a:cs typeface="Tw Cen MT"/>
              </a:rPr>
              <a:t>that,</a:t>
            </a:r>
            <a:r>
              <a:rPr sz="2800" spc="76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MAC</a:t>
            </a:r>
            <a:r>
              <a:rPr sz="2800" spc="72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Address</a:t>
            </a:r>
            <a:r>
              <a:rPr sz="2800" spc="75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is</a:t>
            </a:r>
            <a:r>
              <a:rPr sz="2800" spc="75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used</a:t>
            </a:r>
            <a:r>
              <a:rPr sz="2800" spc="75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to</a:t>
            </a:r>
            <a:r>
              <a:rPr sz="2800" spc="75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ensure</a:t>
            </a:r>
            <a:r>
              <a:rPr sz="2800" spc="73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the</a:t>
            </a:r>
            <a:r>
              <a:rPr sz="2800" spc="735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physical </a:t>
            </a:r>
            <a:r>
              <a:rPr sz="2800" dirty="0">
                <a:latin typeface="Tw Cen MT"/>
                <a:cs typeface="Tw Cen MT"/>
              </a:rPr>
              <a:t>address</a:t>
            </a:r>
            <a:r>
              <a:rPr sz="2800" spc="2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of</a:t>
            </a:r>
            <a:r>
              <a:rPr sz="2800" spc="80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computer.</a:t>
            </a:r>
            <a:r>
              <a:rPr sz="2800" spc="1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It</a:t>
            </a:r>
            <a:r>
              <a:rPr sz="2800" spc="1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uniquely</a:t>
            </a:r>
            <a:r>
              <a:rPr sz="2800" spc="1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identifies</a:t>
            </a:r>
            <a:r>
              <a:rPr sz="2800" spc="3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the</a:t>
            </a:r>
            <a:r>
              <a:rPr sz="2800" spc="10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devices </a:t>
            </a:r>
            <a:r>
              <a:rPr sz="2800" dirty="0">
                <a:latin typeface="Tw Cen MT"/>
                <a:cs typeface="Tw Cen MT"/>
              </a:rPr>
              <a:t>on</a:t>
            </a:r>
            <a:r>
              <a:rPr sz="2800" spc="13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</a:t>
            </a:r>
            <a:r>
              <a:rPr sz="2800" spc="16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network.</a:t>
            </a:r>
            <a:r>
              <a:rPr sz="2800" spc="14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While</a:t>
            </a:r>
            <a:r>
              <a:rPr sz="2800" spc="13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IP</a:t>
            </a:r>
            <a:r>
              <a:rPr sz="2800" spc="16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address</a:t>
            </a:r>
            <a:r>
              <a:rPr sz="2800" spc="15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are</a:t>
            </a:r>
            <a:r>
              <a:rPr sz="2800" spc="16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used</a:t>
            </a:r>
            <a:r>
              <a:rPr sz="2800" spc="16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to</a:t>
            </a:r>
            <a:r>
              <a:rPr sz="2800" spc="160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uniquely </a:t>
            </a:r>
            <a:r>
              <a:rPr sz="2800" dirty="0">
                <a:latin typeface="Tw Cen MT"/>
                <a:cs typeface="Tw Cen MT"/>
              </a:rPr>
              <a:t>identifies</a:t>
            </a:r>
            <a:r>
              <a:rPr sz="2800" spc="33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the</a:t>
            </a:r>
            <a:r>
              <a:rPr sz="2800" spc="31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connection</a:t>
            </a:r>
            <a:r>
              <a:rPr sz="2800" spc="31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of</a:t>
            </a:r>
            <a:r>
              <a:rPr sz="2800" spc="40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network</a:t>
            </a:r>
            <a:r>
              <a:rPr sz="2800" spc="31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with</a:t>
            </a:r>
            <a:r>
              <a:rPr sz="2800" spc="34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that</a:t>
            </a:r>
            <a:r>
              <a:rPr sz="2800" spc="335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device </a:t>
            </a:r>
            <a:r>
              <a:rPr sz="2800" dirty="0">
                <a:latin typeface="Tw Cen MT"/>
                <a:cs typeface="Tw Cen MT"/>
              </a:rPr>
              <a:t>take</a:t>
            </a:r>
            <a:r>
              <a:rPr sz="2800" spc="-2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part</a:t>
            </a:r>
            <a:r>
              <a:rPr sz="2800" spc="-3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in</a:t>
            </a:r>
            <a:r>
              <a:rPr sz="2800" spc="-1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</a:t>
            </a:r>
            <a:r>
              <a:rPr sz="2800" spc="-30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network.</a:t>
            </a:r>
            <a:endParaRPr sz="28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Difference</a:t>
            </a:r>
            <a:r>
              <a:rPr spc="-200" dirty="0"/>
              <a:t> </a:t>
            </a:r>
            <a:r>
              <a:rPr dirty="0"/>
              <a:t>between</a:t>
            </a:r>
            <a:r>
              <a:rPr spc="-190" dirty="0"/>
              <a:t> </a:t>
            </a:r>
            <a:r>
              <a:rPr dirty="0"/>
              <a:t>MAC</a:t>
            </a:r>
            <a:r>
              <a:rPr spc="-210" dirty="0"/>
              <a:t> </a:t>
            </a:r>
            <a:r>
              <a:rPr dirty="0"/>
              <a:t>Address</a:t>
            </a:r>
            <a:r>
              <a:rPr spc="-145" dirty="0"/>
              <a:t> </a:t>
            </a:r>
            <a:r>
              <a:rPr spc="-25" dirty="0"/>
              <a:t>and </a:t>
            </a:r>
            <a:r>
              <a:rPr dirty="0"/>
              <a:t>IP</a:t>
            </a:r>
            <a:r>
              <a:rPr spc="-55" dirty="0"/>
              <a:t> </a:t>
            </a:r>
            <a:r>
              <a:rPr spc="-10" dirty="0"/>
              <a:t>Address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9763" y="2051304"/>
            <a:ext cx="7973695" cy="295910"/>
            <a:chOff x="1159763" y="2051304"/>
            <a:chExt cx="7973695" cy="295910"/>
          </a:xfrm>
        </p:grpSpPr>
        <p:sp>
          <p:nvSpPr>
            <p:cNvPr id="4" name="object 4"/>
            <p:cNvSpPr/>
            <p:nvPr/>
          </p:nvSpPr>
          <p:spPr>
            <a:xfrm>
              <a:off x="1159764" y="2051316"/>
              <a:ext cx="7973695" cy="289560"/>
            </a:xfrm>
            <a:custGeom>
              <a:avLst/>
              <a:gdLst/>
              <a:ahLst/>
              <a:cxnLst/>
              <a:rect l="l" t="t" r="r" b="b"/>
              <a:pathLst>
                <a:path w="7973695" h="289560">
                  <a:moveTo>
                    <a:pt x="7973568" y="0"/>
                  </a:moveTo>
                  <a:lnTo>
                    <a:pt x="3686543" y="0"/>
                  </a:lnTo>
                  <a:lnTo>
                    <a:pt x="0" y="0"/>
                  </a:lnTo>
                  <a:lnTo>
                    <a:pt x="0" y="289547"/>
                  </a:lnTo>
                  <a:lnTo>
                    <a:pt x="3686543" y="289547"/>
                  </a:lnTo>
                  <a:lnTo>
                    <a:pt x="7973568" y="289547"/>
                  </a:lnTo>
                  <a:lnTo>
                    <a:pt x="7973568" y="0"/>
                  </a:lnTo>
                  <a:close/>
                </a:path>
              </a:pathLst>
            </a:custGeom>
            <a:solidFill>
              <a:srgbClr val="0F9C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9764" y="2334768"/>
              <a:ext cx="7973695" cy="12700"/>
            </a:xfrm>
            <a:custGeom>
              <a:avLst/>
              <a:gdLst/>
              <a:ahLst/>
              <a:cxnLst/>
              <a:rect l="l" t="t" r="r" b="b"/>
              <a:pathLst>
                <a:path w="7973695" h="12700">
                  <a:moveTo>
                    <a:pt x="7973568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7973568" y="0"/>
                  </a:lnTo>
                  <a:lnTo>
                    <a:pt x="7973568" y="12191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59764" y="2875788"/>
            <a:ext cx="7973695" cy="12700"/>
          </a:xfrm>
          <a:custGeom>
            <a:avLst/>
            <a:gdLst/>
            <a:ahLst/>
            <a:cxnLst/>
            <a:rect l="l" t="t" r="r" b="b"/>
            <a:pathLst>
              <a:path w="7973695" h="12700">
                <a:moveTo>
                  <a:pt x="7973568" y="12191"/>
                </a:moveTo>
                <a:lnTo>
                  <a:pt x="0" y="12191"/>
                </a:lnTo>
                <a:lnTo>
                  <a:pt x="0" y="0"/>
                </a:lnTo>
                <a:lnTo>
                  <a:pt x="7973568" y="0"/>
                </a:lnTo>
                <a:lnTo>
                  <a:pt x="7973568" y="1219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9764" y="3462528"/>
            <a:ext cx="7973695" cy="12700"/>
          </a:xfrm>
          <a:custGeom>
            <a:avLst/>
            <a:gdLst/>
            <a:ahLst/>
            <a:cxnLst/>
            <a:rect l="l" t="t" r="r" b="b"/>
            <a:pathLst>
              <a:path w="7973695" h="12700">
                <a:moveTo>
                  <a:pt x="7973568" y="12191"/>
                </a:moveTo>
                <a:lnTo>
                  <a:pt x="0" y="12191"/>
                </a:lnTo>
                <a:lnTo>
                  <a:pt x="0" y="0"/>
                </a:lnTo>
                <a:lnTo>
                  <a:pt x="7973568" y="0"/>
                </a:lnTo>
                <a:lnTo>
                  <a:pt x="7973568" y="1219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1229" y="2066054"/>
            <a:ext cx="62566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92250" algn="l"/>
                <a:tab pos="5351145" algn="l"/>
              </a:tabLst>
            </a:pPr>
            <a:r>
              <a:rPr sz="1400" b="1" spc="-20" dirty="0">
                <a:latin typeface="Tw Cen MT"/>
                <a:cs typeface="Tw Cen MT"/>
              </a:rPr>
              <a:t>S.NO</a:t>
            </a:r>
            <a:r>
              <a:rPr sz="1400" b="1" dirty="0">
                <a:latin typeface="Tw Cen MT"/>
                <a:cs typeface="Tw Cen MT"/>
              </a:rPr>
              <a:t>	</a:t>
            </a:r>
            <a:r>
              <a:rPr sz="1400" b="1" spc="-10" dirty="0">
                <a:latin typeface="Tw Cen MT"/>
                <a:cs typeface="Tw Cen MT"/>
              </a:rPr>
              <a:t>MAC</a:t>
            </a:r>
            <a:r>
              <a:rPr sz="1400" b="1" spc="-75" dirty="0">
                <a:latin typeface="Tw Cen MT"/>
                <a:cs typeface="Tw Cen MT"/>
              </a:rPr>
              <a:t> </a:t>
            </a:r>
            <a:r>
              <a:rPr sz="1400" b="1" spc="-10" dirty="0">
                <a:latin typeface="Tw Cen MT"/>
                <a:cs typeface="Tw Cen MT"/>
              </a:rPr>
              <a:t>ADDRESS</a:t>
            </a:r>
            <a:r>
              <a:rPr sz="1400" b="1" dirty="0">
                <a:latin typeface="Tw Cen MT"/>
                <a:cs typeface="Tw Cen MT"/>
              </a:rPr>
              <a:t>	IP</a:t>
            </a:r>
            <a:r>
              <a:rPr sz="1400" b="1" spc="-35" dirty="0">
                <a:latin typeface="Tw Cen MT"/>
                <a:cs typeface="Tw Cen MT"/>
              </a:rPr>
              <a:t> </a:t>
            </a:r>
            <a:r>
              <a:rPr sz="1400" b="1" spc="-10" dirty="0">
                <a:latin typeface="Tw Cen MT"/>
                <a:cs typeface="Tw Cen MT"/>
              </a:rPr>
              <a:t>ADDRESS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4127" y="2480568"/>
            <a:ext cx="1644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w Cen MT"/>
                <a:cs typeface="Tw Cen MT"/>
              </a:rPr>
              <a:t>1.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6539" y="2373914"/>
            <a:ext cx="274383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w Cen MT"/>
                <a:cs typeface="Tw Cen MT"/>
              </a:rPr>
              <a:t>MAC</a:t>
            </a:r>
            <a:r>
              <a:rPr sz="1400" spc="-3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Address</a:t>
            </a:r>
            <a:r>
              <a:rPr sz="1400" spc="-5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stands</a:t>
            </a:r>
            <a:r>
              <a:rPr sz="1400" spc="-5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for</a:t>
            </a:r>
            <a:r>
              <a:rPr sz="1400" spc="-5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Media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-10" dirty="0">
                <a:latin typeface="Tw Cen MT"/>
                <a:cs typeface="Tw Cen MT"/>
              </a:rPr>
              <a:t>Access </a:t>
            </a:r>
            <a:r>
              <a:rPr sz="1400" dirty="0">
                <a:latin typeface="Tw Cen MT"/>
                <a:cs typeface="Tw Cen MT"/>
              </a:rPr>
              <a:t>Control</a:t>
            </a:r>
            <a:r>
              <a:rPr sz="1400" spc="-70" dirty="0">
                <a:latin typeface="Tw Cen MT"/>
                <a:cs typeface="Tw Cen MT"/>
              </a:rPr>
              <a:t> </a:t>
            </a:r>
            <a:r>
              <a:rPr sz="1400" spc="-10" dirty="0">
                <a:latin typeface="Tw Cen MT"/>
                <a:cs typeface="Tw Cen MT"/>
              </a:rPr>
              <a:t>Address.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0703" y="2480568"/>
            <a:ext cx="337057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w Cen MT"/>
                <a:cs typeface="Tw Cen MT"/>
              </a:rPr>
              <a:t>IP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Address</a:t>
            </a:r>
            <a:r>
              <a:rPr sz="1400" spc="-4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stands</a:t>
            </a:r>
            <a:r>
              <a:rPr sz="1400" spc="-3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for</a:t>
            </a:r>
            <a:r>
              <a:rPr sz="1400" spc="-3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Internet</a:t>
            </a:r>
            <a:r>
              <a:rPr sz="1400" spc="-3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Protocol</a:t>
            </a:r>
            <a:r>
              <a:rPr sz="1400" spc="-35" dirty="0">
                <a:latin typeface="Tw Cen MT"/>
                <a:cs typeface="Tw Cen MT"/>
              </a:rPr>
              <a:t> </a:t>
            </a:r>
            <a:r>
              <a:rPr sz="1400" spc="-10" dirty="0">
                <a:latin typeface="Tw Cen MT"/>
                <a:cs typeface="Tw Cen MT"/>
              </a:rPr>
              <a:t>Address.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4127" y="3044486"/>
            <a:ext cx="1644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w Cen MT"/>
                <a:cs typeface="Tw Cen MT"/>
              </a:rPr>
              <a:t>2.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6539" y="2937744"/>
            <a:ext cx="28390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w Cen MT"/>
                <a:cs typeface="Tw Cen MT"/>
              </a:rPr>
              <a:t>MAC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Address</a:t>
            </a:r>
            <a:r>
              <a:rPr sz="1400" spc="-5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is</a:t>
            </a:r>
            <a:r>
              <a:rPr sz="1400" spc="-3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six</a:t>
            </a:r>
            <a:r>
              <a:rPr sz="1400" spc="-3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byte</a:t>
            </a:r>
            <a:r>
              <a:rPr sz="1400" spc="-45" dirty="0">
                <a:latin typeface="Tw Cen MT"/>
                <a:cs typeface="Tw Cen MT"/>
              </a:rPr>
              <a:t> </a:t>
            </a:r>
            <a:r>
              <a:rPr sz="1400" spc="-10" dirty="0">
                <a:latin typeface="Tw Cen MT"/>
                <a:cs typeface="Tw Cen MT"/>
              </a:rPr>
              <a:t>hexadecimal address.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00703" y="2937744"/>
            <a:ext cx="37630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w Cen MT"/>
                <a:cs typeface="Tw Cen MT"/>
              </a:rPr>
              <a:t>IP</a:t>
            </a:r>
            <a:r>
              <a:rPr sz="1400" spc="-3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Address</a:t>
            </a:r>
            <a:r>
              <a:rPr sz="1400" spc="-5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is</a:t>
            </a:r>
            <a:r>
              <a:rPr sz="1400" spc="-1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either</a:t>
            </a:r>
            <a:r>
              <a:rPr sz="1400" spc="-4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four</a:t>
            </a:r>
            <a:r>
              <a:rPr sz="1400" spc="-4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byte</a:t>
            </a:r>
            <a:r>
              <a:rPr sz="1400" spc="-4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(IPv4)</a:t>
            </a:r>
            <a:r>
              <a:rPr sz="1400" spc="-4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or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six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byte</a:t>
            </a:r>
            <a:r>
              <a:rPr sz="1400" spc="-35" dirty="0">
                <a:latin typeface="Tw Cen MT"/>
                <a:cs typeface="Tw Cen MT"/>
              </a:rPr>
              <a:t> </a:t>
            </a:r>
            <a:r>
              <a:rPr sz="1400" spc="-10" dirty="0">
                <a:latin typeface="Tw Cen MT"/>
                <a:cs typeface="Tw Cen MT"/>
              </a:rPr>
              <a:t>(IPv6) address.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4127" y="3632694"/>
            <a:ext cx="1644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w Cen MT"/>
                <a:cs typeface="Tw Cen MT"/>
              </a:rPr>
              <a:t>3.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86539" y="3526040"/>
            <a:ext cx="29673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w Cen MT"/>
                <a:cs typeface="Tw Cen MT"/>
              </a:rPr>
              <a:t>A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device</a:t>
            </a:r>
            <a:r>
              <a:rPr sz="1400" spc="-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attached</a:t>
            </a:r>
            <a:r>
              <a:rPr sz="1400" spc="-5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with MAC</a:t>
            </a:r>
            <a:r>
              <a:rPr sz="1400" spc="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Address</a:t>
            </a:r>
            <a:r>
              <a:rPr sz="1400" spc="-35" dirty="0">
                <a:latin typeface="Tw Cen MT"/>
                <a:cs typeface="Tw Cen MT"/>
              </a:rPr>
              <a:t> </a:t>
            </a:r>
            <a:r>
              <a:rPr sz="1400" spc="-25" dirty="0">
                <a:latin typeface="Tw Cen MT"/>
                <a:cs typeface="Tw Cen MT"/>
              </a:rPr>
              <a:t>can </a:t>
            </a:r>
            <a:r>
              <a:rPr sz="1400" dirty="0">
                <a:latin typeface="Tw Cen MT"/>
                <a:cs typeface="Tw Cen MT"/>
              </a:rPr>
              <a:t>retrieve</a:t>
            </a:r>
            <a:r>
              <a:rPr sz="1400" spc="-9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by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ARP</a:t>
            </a:r>
            <a:r>
              <a:rPr sz="1400" spc="-35" dirty="0">
                <a:latin typeface="Tw Cen MT"/>
                <a:cs typeface="Tw Cen MT"/>
              </a:rPr>
              <a:t> </a:t>
            </a:r>
            <a:r>
              <a:rPr sz="1400" spc="-10" dirty="0">
                <a:latin typeface="Tw Cen MT"/>
                <a:cs typeface="Tw Cen MT"/>
              </a:rPr>
              <a:t>protocol.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0703" y="3526040"/>
            <a:ext cx="39985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w Cen MT"/>
                <a:cs typeface="Tw Cen MT"/>
              </a:rPr>
              <a:t>A</a:t>
            </a:r>
            <a:r>
              <a:rPr sz="1400" spc="-2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device</a:t>
            </a:r>
            <a:r>
              <a:rPr sz="1400" spc="-1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attached</a:t>
            </a:r>
            <a:r>
              <a:rPr sz="1400" spc="-5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with</a:t>
            </a:r>
            <a:r>
              <a:rPr sz="1400" spc="-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IP</a:t>
            </a:r>
            <a:r>
              <a:rPr sz="1400" spc="-1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Address</a:t>
            </a:r>
            <a:r>
              <a:rPr sz="1400" spc="-3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can</a:t>
            </a:r>
            <a:r>
              <a:rPr sz="1400" spc="-2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retrieve</a:t>
            </a:r>
            <a:r>
              <a:rPr sz="1400" spc="-4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by</a:t>
            </a:r>
            <a:r>
              <a:rPr sz="1400" spc="-10" dirty="0">
                <a:latin typeface="Tw Cen MT"/>
                <a:cs typeface="Tw Cen MT"/>
              </a:rPr>
              <a:t> </a:t>
            </a:r>
            <a:r>
              <a:rPr sz="1400" spc="-20" dirty="0">
                <a:latin typeface="Tw Cen MT"/>
                <a:cs typeface="Tw Cen MT"/>
              </a:rPr>
              <a:t>RARP </a:t>
            </a:r>
            <a:r>
              <a:rPr sz="1400" spc="-10" dirty="0">
                <a:latin typeface="Tw Cen MT"/>
                <a:cs typeface="Tw Cen MT"/>
              </a:rPr>
              <a:t>protocol.</a:t>
            </a:r>
            <a:endParaRPr sz="1400">
              <a:latin typeface="Tw Cen MT"/>
              <a:cs typeface="Tw Cen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19" name="object 19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3206" y="7000398"/>
              <a:ext cx="452818" cy="13277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846320" y="6638544"/>
              <a:ext cx="4287520" cy="492759"/>
            </a:xfrm>
            <a:custGeom>
              <a:avLst/>
              <a:gdLst/>
              <a:ahLst/>
              <a:cxnLst/>
              <a:rect l="l" t="t" r="r" b="b"/>
              <a:pathLst>
                <a:path w="4287520" h="492759">
                  <a:moveTo>
                    <a:pt x="4287012" y="492251"/>
                  </a:moveTo>
                  <a:lnTo>
                    <a:pt x="0" y="492251"/>
                  </a:lnTo>
                  <a:lnTo>
                    <a:pt x="0" y="0"/>
                  </a:lnTo>
                  <a:lnTo>
                    <a:pt x="4287012" y="0"/>
                  </a:lnTo>
                  <a:lnTo>
                    <a:pt x="4287012" y="4922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59764" y="4050804"/>
              <a:ext cx="7973695" cy="2593975"/>
            </a:xfrm>
            <a:custGeom>
              <a:avLst/>
              <a:gdLst/>
              <a:ahLst/>
              <a:cxnLst/>
              <a:rect l="l" t="t" r="r" b="b"/>
              <a:pathLst>
                <a:path w="7973695" h="2593975">
                  <a:moveTo>
                    <a:pt x="7973568" y="2580119"/>
                  </a:moveTo>
                  <a:lnTo>
                    <a:pt x="0" y="2580119"/>
                  </a:lnTo>
                  <a:lnTo>
                    <a:pt x="0" y="2593835"/>
                  </a:lnTo>
                  <a:lnTo>
                    <a:pt x="7973568" y="2593835"/>
                  </a:lnTo>
                  <a:lnTo>
                    <a:pt x="7973568" y="2580119"/>
                  </a:lnTo>
                  <a:close/>
                </a:path>
                <a:path w="7973695" h="2593975">
                  <a:moveTo>
                    <a:pt x="7973568" y="2058924"/>
                  </a:moveTo>
                  <a:lnTo>
                    <a:pt x="0" y="2058924"/>
                  </a:lnTo>
                  <a:lnTo>
                    <a:pt x="0" y="2071103"/>
                  </a:lnTo>
                  <a:lnTo>
                    <a:pt x="7973568" y="2071103"/>
                  </a:lnTo>
                  <a:lnTo>
                    <a:pt x="7973568" y="2058924"/>
                  </a:lnTo>
                  <a:close/>
                </a:path>
                <a:path w="7973695" h="2593975">
                  <a:moveTo>
                    <a:pt x="7973568" y="1510284"/>
                  </a:moveTo>
                  <a:lnTo>
                    <a:pt x="0" y="1510284"/>
                  </a:lnTo>
                  <a:lnTo>
                    <a:pt x="0" y="1524000"/>
                  </a:lnTo>
                  <a:lnTo>
                    <a:pt x="7973568" y="1524000"/>
                  </a:lnTo>
                  <a:lnTo>
                    <a:pt x="7973568" y="1510284"/>
                  </a:lnTo>
                  <a:close/>
                </a:path>
                <a:path w="7973695" h="2593975">
                  <a:moveTo>
                    <a:pt x="7973568" y="987552"/>
                  </a:moveTo>
                  <a:lnTo>
                    <a:pt x="0" y="987552"/>
                  </a:lnTo>
                  <a:lnTo>
                    <a:pt x="0" y="999744"/>
                  </a:lnTo>
                  <a:lnTo>
                    <a:pt x="7973568" y="999744"/>
                  </a:lnTo>
                  <a:lnTo>
                    <a:pt x="7973568" y="987552"/>
                  </a:lnTo>
                  <a:close/>
                </a:path>
                <a:path w="7973695" h="2593975">
                  <a:moveTo>
                    <a:pt x="7973568" y="493776"/>
                  </a:moveTo>
                  <a:lnTo>
                    <a:pt x="0" y="493776"/>
                  </a:lnTo>
                  <a:lnTo>
                    <a:pt x="0" y="505968"/>
                  </a:lnTo>
                  <a:lnTo>
                    <a:pt x="7973568" y="505968"/>
                  </a:lnTo>
                  <a:lnTo>
                    <a:pt x="7973568" y="493776"/>
                  </a:lnTo>
                  <a:close/>
                </a:path>
                <a:path w="7973695" h="2593975">
                  <a:moveTo>
                    <a:pt x="79735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7973568" y="12192"/>
                  </a:lnTo>
                  <a:lnTo>
                    <a:pt x="797356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14127" y="4173714"/>
            <a:ext cx="1644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w Cen MT"/>
                <a:cs typeface="Tw Cen MT"/>
              </a:rPr>
              <a:t>4.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86539" y="4067060"/>
            <a:ext cx="27165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w Cen MT"/>
                <a:cs typeface="Tw Cen MT"/>
              </a:rPr>
              <a:t>NIC</a:t>
            </a:r>
            <a:r>
              <a:rPr sz="1400" spc="-3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Card’s</a:t>
            </a:r>
            <a:r>
              <a:rPr sz="1400" spc="-4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Manufacturer</a:t>
            </a:r>
            <a:r>
              <a:rPr sz="1400" spc="-4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provides</a:t>
            </a:r>
            <a:r>
              <a:rPr sz="1400" spc="-55" dirty="0">
                <a:latin typeface="Tw Cen MT"/>
                <a:cs typeface="Tw Cen MT"/>
              </a:rPr>
              <a:t> </a:t>
            </a:r>
            <a:r>
              <a:rPr sz="1400" spc="-25" dirty="0">
                <a:latin typeface="Tw Cen MT"/>
                <a:cs typeface="Tw Cen MT"/>
              </a:rPr>
              <a:t>the </a:t>
            </a:r>
            <a:r>
              <a:rPr sz="1400" dirty="0">
                <a:latin typeface="Tw Cen MT"/>
                <a:cs typeface="Tw Cen MT"/>
              </a:rPr>
              <a:t>MAC</a:t>
            </a:r>
            <a:r>
              <a:rPr sz="1400" spc="-70" dirty="0">
                <a:latin typeface="Tw Cen MT"/>
                <a:cs typeface="Tw Cen MT"/>
              </a:rPr>
              <a:t> </a:t>
            </a:r>
            <a:r>
              <a:rPr sz="1400" spc="-10" dirty="0">
                <a:latin typeface="Tw Cen MT"/>
                <a:cs typeface="Tw Cen MT"/>
              </a:rPr>
              <a:t>Address.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00703" y="4173714"/>
            <a:ext cx="32619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w Cen MT"/>
                <a:cs typeface="Tw Cen MT"/>
              </a:rPr>
              <a:t>Internet</a:t>
            </a:r>
            <a:r>
              <a:rPr sz="1400" spc="-4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Service</a:t>
            </a:r>
            <a:r>
              <a:rPr sz="1400" spc="-1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Provider</a:t>
            </a:r>
            <a:r>
              <a:rPr sz="1400" spc="-3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provides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IP</a:t>
            </a:r>
            <a:r>
              <a:rPr sz="1400" spc="5" dirty="0">
                <a:latin typeface="Tw Cen MT"/>
                <a:cs typeface="Tw Cen MT"/>
              </a:rPr>
              <a:t> </a:t>
            </a:r>
            <a:r>
              <a:rPr sz="1400" spc="-10" dirty="0">
                <a:latin typeface="Tw Cen MT"/>
                <a:cs typeface="Tw Cen MT"/>
              </a:rPr>
              <a:t>Address.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4127" y="4665977"/>
            <a:ext cx="1644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w Cen MT"/>
                <a:cs typeface="Tw Cen MT"/>
              </a:rPr>
              <a:t>5.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86539" y="4559323"/>
            <a:ext cx="30784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w Cen MT"/>
                <a:cs typeface="Tw Cen MT"/>
              </a:rPr>
              <a:t>MAC</a:t>
            </a:r>
            <a:r>
              <a:rPr sz="1400" spc="-1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Address</a:t>
            </a:r>
            <a:r>
              <a:rPr sz="1400" spc="-4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is</a:t>
            </a:r>
            <a:r>
              <a:rPr sz="1400" spc="-3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used</a:t>
            </a:r>
            <a:r>
              <a:rPr sz="1400" spc="-2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to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ensure</a:t>
            </a:r>
            <a:r>
              <a:rPr sz="1400" spc="-4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the</a:t>
            </a:r>
            <a:r>
              <a:rPr sz="1400" spc="-20" dirty="0">
                <a:latin typeface="Tw Cen MT"/>
                <a:cs typeface="Tw Cen MT"/>
              </a:rPr>
              <a:t> </a:t>
            </a:r>
            <a:r>
              <a:rPr sz="1400" spc="-10" dirty="0">
                <a:latin typeface="Tw Cen MT"/>
                <a:cs typeface="Tw Cen MT"/>
              </a:rPr>
              <a:t>physical </a:t>
            </a:r>
            <a:r>
              <a:rPr sz="1400" dirty="0">
                <a:latin typeface="Tw Cen MT"/>
                <a:cs typeface="Tw Cen MT"/>
              </a:rPr>
              <a:t>address</a:t>
            </a:r>
            <a:r>
              <a:rPr sz="1400" spc="-5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of</a:t>
            </a:r>
            <a:r>
              <a:rPr sz="1400" spc="50" dirty="0">
                <a:latin typeface="Tw Cen MT"/>
                <a:cs typeface="Tw Cen MT"/>
              </a:rPr>
              <a:t> </a:t>
            </a:r>
            <a:r>
              <a:rPr sz="1400" spc="-10" dirty="0">
                <a:latin typeface="Tw Cen MT"/>
                <a:cs typeface="Tw Cen MT"/>
              </a:rPr>
              <a:t>computer.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00703" y="4665977"/>
            <a:ext cx="3509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w Cen MT"/>
                <a:cs typeface="Tw Cen MT"/>
              </a:rPr>
              <a:t>IP</a:t>
            </a:r>
            <a:r>
              <a:rPr sz="1400" spc="-2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Address</a:t>
            </a:r>
            <a:r>
              <a:rPr sz="1400" spc="-3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is</a:t>
            </a:r>
            <a:r>
              <a:rPr sz="1400" spc="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the</a:t>
            </a:r>
            <a:r>
              <a:rPr sz="1400" spc="-1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logical</a:t>
            </a:r>
            <a:r>
              <a:rPr sz="1400" spc="-2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address</a:t>
            </a:r>
            <a:r>
              <a:rPr sz="1400" spc="-3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of</a:t>
            </a:r>
            <a:r>
              <a:rPr sz="1400" spc="3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the</a:t>
            </a:r>
            <a:r>
              <a:rPr sz="1400" spc="-5" dirty="0">
                <a:latin typeface="Tw Cen MT"/>
                <a:cs typeface="Tw Cen MT"/>
              </a:rPr>
              <a:t> </a:t>
            </a:r>
            <a:r>
              <a:rPr sz="1400" spc="-10" dirty="0">
                <a:latin typeface="Tw Cen MT"/>
                <a:cs typeface="Tw Cen MT"/>
              </a:rPr>
              <a:t>computer.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14127" y="5175044"/>
            <a:ext cx="1644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w Cen MT"/>
                <a:cs typeface="Tw Cen MT"/>
              </a:rPr>
              <a:t>6.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86539" y="5068303"/>
            <a:ext cx="27711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w Cen MT"/>
                <a:cs typeface="Tw Cen MT"/>
              </a:rPr>
              <a:t>MAC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Address</a:t>
            </a:r>
            <a:r>
              <a:rPr sz="1400" spc="-4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operates</a:t>
            </a:r>
            <a:r>
              <a:rPr sz="1400" spc="-6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in</a:t>
            </a:r>
            <a:r>
              <a:rPr sz="1400" spc="-1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the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data</a:t>
            </a:r>
            <a:r>
              <a:rPr sz="1400" spc="-30" dirty="0">
                <a:latin typeface="Tw Cen MT"/>
                <a:cs typeface="Tw Cen MT"/>
              </a:rPr>
              <a:t> </a:t>
            </a:r>
            <a:r>
              <a:rPr sz="1400" spc="-20" dirty="0">
                <a:latin typeface="Tw Cen MT"/>
                <a:cs typeface="Tw Cen MT"/>
              </a:rPr>
              <a:t>link </a:t>
            </a:r>
            <a:r>
              <a:rPr sz="1400" spc="-10" dirty="0">
                <a:latin typeface="Tw Cen MT"/>
                <a:cs typeface="Tw Cen MT"/>
              </a:rPr>
              <a:t>layer.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00703" y="5175044"/>
            <a:ext cx="29337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w Cen MT"/>
                <a:cs typeface="Tw Cen MT"/>
              </a:rPr>
              <a:t>IP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Address</a:t>
            </a:r>
            <a:r>
              <a:rPr sz="1400" spc="-4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operates</a:t>
            </a:r>
            <a:r>
              <a:rPr sz="1400" spc="-1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in</a:t>
            </a:r>
            <a:r>
              <a:rPr sz="1400" spc="-4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the</a:t>
            </a:r>
            <a:r>
              <a:rPr sz="1400" spc="-1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network</a:t>
            </a:r>
            <a:r>
              <a:rPr sz="1400" spc="-20" dirty="0">
                <a:latin typeface="Tw Cen MT"/>
                <a:cs typeface="Tw Cen MT"/>
              </a:rPr>
              <a:t> </a:t>
            </a:r>
            <a:r>
              <a:rPr sz="1400" spc="-10" dirty="0">
                <a:latin typeface="Tw Cen MT"/>
                <a:cs typeface="Tw Cen MT"/>
              </a:rPr>
              <a:t>layer.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14127" y="5711427"/>
            <a:ext cx="1644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w Cen MT"/>
                <a:cs typeface="Tw Cen MT"/>
              </a:rPr>
              <a:t>7.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86539" y="5604773"/>
            <a:ext cx="287020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w Cen MT"/>
                <a:cs typeface="Tw Cen MT"/>
              </a:rPr>
              <a:t>MAC</a:t>
            </a:r>
            <a:r>
              <a:rPr sz="1400" spc="-2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Address</a:t>
            </a:r>
            <a:r>
              <a:rPr sz="1400" spc="-4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helps</a:t>
            </a:r>
            <a:r>
              <a:rPr sz="1400" spc="-3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in</a:t>
            </a:r>
            <a:r>
              <a:rPr sz="1400" spc="-2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simply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-10" dirty="0">
                <a:latin typeface="Tw Cen MT"/>
                <a:cs typeface="Tw Cen MT"/>
              </a:rPr>
              <a:t>identifying </a:t>
            </a:r>
            <a:r>
              <a:rPr sz="1400" dirty="0">
                <a:latin typeface="Tw Cen MT"/>
                <a:cs typeface="Tw Cen MT"/>
              </a:rPr>
              <a:t>the</a:t>
            </a:r>
            <a:r>
              <a:rPr sz="1400" spc="-30" dirty="0">
                <a:latin typeface="Tw Cen MT"/>
                <a:cs typeface="Tw Cen MT"/>
              </a:rPr>
              <a:t> </a:t>
            </a:r>
            <a:r>
              <a:rPr sz="1400" spc="-10" dirty="0">
                <a:latin typeface="Tw Cen MT"/>
                <a:cs typeface="Tw Cen MT"/>
              </a:rPr>
              <a:t>device.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00703" y="5604773"/>
            <a:ext cx="395414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w Cen MT"/>
                <a:cs typeface="Tw Cen MT"/>
              </a:rPr>
              <a:t>IP</a:t>
            </a:r>
            <a:r>
              <a:rPr sz="1400" spc="-1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Address</a:t>
            </a:r>
            <a:r>
              <a:rPr sz="1400" spc="-3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identifies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the</a:t>
            </a:r>
            <a:r>
              <a:rPr sz="1400" spc="-2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connection</a:t>
            </a:r>
            <a:r>
              <a:rPr sz="1400" spc="-3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of</a:t>
            </a:r>
            <a:r>
              <a:rPr sz="1400" spc="3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the</a:t>
            </a:r>
            <a:r>
              <a:rPr sz="1400" spc="-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device</a:t>
            </a:r>
            <a:r>
              <a:rPr sz="1400" spc="-2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on </a:t>
            </a:r>
            <a:r>
              <a:rPr sz="1400" spc="-25" dirty="0">
                <a:latin typeface="Tw Cen MT"/>
                <a:cs typeface="Tw Cen MT"/>
              </a:rPr>
              <a:t>the </a:t>
            </a:r>
            <a:r>
              <a:rPr sz="1400" spc="-10" dirty="0">
                <a:latin typeface="Tw Cen MT"/>
                <a:cs typeface="Tw Cen MT"/>
              </a:rPr>
              <a:t>network.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14127" y="6246384"/>
            <a:ext cx="1644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w Cen MT"/>
                <a:cs typeface="Tw Cen MT"/>
              </a:rPr>
              <a:t>8.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86539" y="6139730"/>
            <a:ext cx="263271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w Cen MT"/>
                <a:cs typeface="Tw Cen MT"/>
              </a:rPr>
              <a:t>MAC</a:t>
            </a:r>
            <a:r>
              <a:rPr sz="1400" spc="-2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Address</a:t>
            </a:r>
            <a:r>
              <a:rPr sz="1400" spc="-4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of</a:t>
            </a:r>
            <a:r>
              <a:rPr sz="1400" spc="1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computer</a:t>
            </a:r>
            <a:r>
              <a:rPr sz="1400" spc="-5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cannot</a:t>
            </a:r>
            <a:r>
              <a:rPr sz="1400" spc="-40" dirty="0">
                <a:latin typeface="Tw Cen MT"/>
                <a:cs typeface="Tw Cen MT"/>
              </a:rPr>
              <a:t> </a:t>
            </a:r>
            <a:r>
              <a:rPr sz="1400" spc="-25" dirty="0">
                <a:latin typeface="Tw Cen MT"/>
                <a:cs typeface="Tw Cen MT"/>
              </a:rPr>
              <a:t>be </a:t>
            </a:r>
            <a:r>
              <a:rPr sz="1400" dirty="0">
                <a:latin typeface="Tw Cen MT"/>
                <a:cs typeface="Tw Cen MT"/>
              </a:rPr>
              <a:t>changed</a:t>
            </a:r>
            <a:r>
              <a:rPr sz="1400" spc="-3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with</a:t>
            </a:r>
            <a:r>
              <a:rPr sz="1400" spc="-1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time and</a:t>
            </a:r>
            <a:r>
              <a:rPr sz="1400" spc="10" dirty="0">
                <a:latin typeface="Tw Cen MT"/>
                <a:cs typeface="Tw Cen MT"/>
              </a:rPr>
              <a:t> </a:t>
            </a:r>
            <a:r>
              <a:rPr sz="1400" spc="-10" dirty="0">
                <a:latin typeface="Tw Cen MT"/>
                <a:cs typeface="Tw Cen MT"/>
              </a:rPr>
              <a:t>environment.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00703" y="6246384"/>
            <a:ext cx="36112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w Cen MT"/>
                <a:cs typeface="Tw Cen MT"/>
              </a:rPr>
              <a:t>IP</a:t>
            </a:r>
            <a:r>
              <a:rPr sz="1400" spc="-2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Address</a:t>
            </a:r>
            <a:r>
              <a:rPr sz="1400" spc="-4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modifies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with</a:t>
            </a:r>
            <a:r>
              <a:rPr sz="1400" spc="-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the</a:t>
            </a:r>
            <a:r>
              <a:rPr sz="1400" spc="-2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time</a:t>
            </a:r>
            <a:r>
              <a:rPr sz="1400" spc="-1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and</a:t>
            </a:r>
            <a:r>
              <a:rPr sz="1400" spc="5" dirty="0">
                <a:latin typeface="Tw Cen MT"/>
                <a:cs typeface="Tw Cen MT"/>
              </a:rPr>
              <a:t> </a:t>
            </a:r>
            <a:r>
              <a:rPr sz="1400" spc="-10" dirty="0">
                <a:latin typeface="Tw Cen MT"/>
                <a:cs typeface="Tw Cen MT"/>
              </a:rPr>
              <a:t>environment.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14127" y="6753862"/>
            <a:ext cx="1644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w Cen MT"/>
                <a:cs typeface="Tw Cen MT"/>
              </a:rPr>
              <a:t>9.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86539" y="6647208"/>
            <a:ext cx="274320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w Cen MT"/>
                <a:cs typeface="Tw Cen MT"/>
              </a:rPr>
              <a:t>MAC</a:t>
            </a:r>
            <a:r>
              <a:rPr sz="1400" spc="-2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Address</a:t>
            </a:r>
            <a:r>
              <a:rPr sz="1400" spc="-5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can’t</a:t>
            </a:r>
            <a:r>
              <a:rPr sz="1400" spc="-4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be</a:t>
            </a:r>
            <a:r>
              <a:rPr sz="1400" spc="-3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found</a:t>
            </a:r>
            <a:r>
              <a:rPr sz="1400" spc="-3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easily</a:t>
            </a:r>
            <a:r>
              <a:rPr sz="1400" spc="-40" dirty="0">
                <a:latin typeface="Tw Cen MT"/>
                <a:cs typeface="Tw Cen MT"/>
              </a:rPr>
              <a:t> </a:t>
            </a:r>
            <a:r>
              <a:rPr sz="1400" spc="-25" dirty="0">
                <a:latin typeface="Tw Cen MT"/>
                <a:cs typeface="Tw Cen MT"/>
              </a:rPr>
              <a:t>by </a:t>
            </a:r>
            <a:r>
              <a:rPr sz="1400" dirty="0">
                <a:latin typeface="Tw Cen MT"/>
                <a:cs typeface="Tw Cen MT"/>
              </a:rPr>
              <a:t>third</a:t>
            </a:r>
            <a:r>
              <a:rPr sz="1400" spc="-35" dirty="0">
                <a:latin typeface="Tw Cen MT"/>
                <a:cs typeface="Tw Cen MT"/>
              </a:rPr>
              <a:t> </a:t>
            </a:r>
            <a:r>
              <a:rPr sz="1400" spc="-10" dirty="0">
                <a:latin typeface="Tw Cen MT"/>
                <a:cs typeface="Tw Cen MT"/>
              </a:rPr>
              <a:t>party.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00703" y="6753862"/>
            <a:ext cx="28270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w Cen MT"/>
                <a:cs typeface="Tw Cen MT"/>
              </a:rPr>
              <a:t>IP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Address</a:t>
            </a:r>
            <a:r>
              <a:rPr sz="1400" spc="-5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can</a:t>
            </a:r>
            <a:r>
              <a:rPr sz="1400" spc="-2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be</a:t>
            </a:r>
            <a:r>
              <a:rPr sz="1400" spc="-2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found</a:t>
            </a:r>
            <a:r>
              <a:rPr sz="1400" spc="-4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by</a:t>
            </a:r>
            <a:r>
              <a:rPr sz="1400" spc="-1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third</a:t>
            </a:r>
            <a:r>
              <a:rPr sz="1400" spc="-20" dirty="0">
                <a:latin typeface="Tw Cen MT"/>
                <a:cs typeface="Tw Cen MT"/>
              </a:rPr>
              <a:t> </a:t>
            </a:r>
            <a:r>
              <a:rPr sz="1400" spc="-10" dirty="0">
                <a:latin typeface="Tw Cen MT"/>
                <a:cs typeface="Tw Cen MT"/>
              </a:rPr>
              <a:t>party.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5078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What</a:t>
            </a:r>
            <a:r>
              <a:rPr sz="4400" spc="-95" dirty="0"/>
              <a:t> </a:t>
            </a:r>
            <a:r>
              <a:rPr sz="4400" dirty="0"/>
              <a:t>is</a:t>
            </a:r>
            <a:r>
              <a:rPr sz="4400" spc="-95" dirty="0"/>
              <a:t> </a:t>
            </a:r>
            <a:r>
              <a:rPr sz="4400" spc="-75" dirty="0"/>
              <a:t>Web</a:t>
            </a:r>
            <a:r>
              <a:rPr sz="4400" spc="-95" dirty="0"/>
              <a:t> </a:t>
            </a:r>
            <a:r>
              <a:rPr sz="4400" spc="-20" dirty="0"/>
              <a:t>Browsers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8584" y="2032493"/>
            <a:ext cx="7995920" cy="47269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32740" marR="5080" indent="-320675" algn="just">
              <a:lnSpc>
                <a:spcPct val="80000"/>
              </a:lnSpc>
              <a:spcBef>
                <a:spcPts val="765"/>
              </a:spcBef>
              <a:buClr>
                <a:srgbClr val="234957"/>
              </a:buClr>
              <a:buSzPct val="58928"/>
              <a:buFont typeface="Wingdings"/>
              <a:buChar char=""/>
              <a:tabLst>
                <a:tab pos="333375" algn="l"/>
              </a:tabLst>
            </a:pPr>
            <a:r>
              <a:rPr sz="2800" dirty="0">
                <a:latin typeface="Tw Cen MT"/>
                <a:cs typeface="Tw Cen MT"/>
              </a:rPr>
              <a:t>“A</a:t>
            </a:r>
            <a:r>
              <a:rPr sz="2800" spc="-1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web</a:t>
            </a:r>
            <a:r>
              <a:rPr sz="2800" spc="2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browser</a:t>
            </a:r>
            <a:r>
              <a:rPr sz="2800" spc="-1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(commonly referred</a:t>
            </a:r>
            <a:r>
              <a:rPr sz="2800" spc="2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to</a:t>
            </a:r>
            <a:r>
              <a:rPr sz="2800" spc="2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as</a:t>
            </a:r>
            <a:r>
              <a:rPr sz="2800" spc="-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</a:t>
            </a:r>
            <a:r>
              <a:rPr sz="2800" spc="50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browser) </a:t>
            </a:r>
            <a:r>
              <a:rPr sz="2800" dirty="0">
                <a:latin typeface="Tw Cen MT"/>
                <a:cs typeface="Tw Cen MT"/>
              </a:rPr>
              <a:t>is</a:t>
            </a:r>
            <a:r>
              <a:rPr sz="2800" spc="59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</a:t>
            </a:r>
            <a:r>
              <a:rPr sz="2800" spc="63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software</a:t>
            </a:r>
            <a:r>
              <a:rPr sz="2800" spc="60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application</a:t>
            </a:r>
            <a:r>
              <a:rPr sz="2800" spc="61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for</a:t>
            </a:r>
            <a:r>
              <a:rPr sz="2800" spc="63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retrieving,</a:t>
            </a:r>
            <a:r>
              <a:rPr sz="2800" spc="605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presenting </a:t>
            </a:r>
            <a:r>
              <a:rPr sz="2800" dirty="0">
                <a:latin typeface="Tw Cen MT"/>
                <a:cs typeface="Tw Cen MT"/>
              </a:rPr>
              <a:t>and</a:t>
            </a:r>
            <a:r>
              <a:rPr sz="2800" spc="65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traversing</a:t>
            </a:r>
            <a:r>
              <a:rPr sz="2800" spc="62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information</a:t>
            </a:r>
            <a:r>
              <a:rPr sz="2800" spc="63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resources</a:t>
            </a:r>
            <a:r>
              <a:rPr sz="2800" spc="64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on</a:t>
            </a:r>
            <a:r>
              <a:rPr sz="2800" spc="63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the</a:t>
            </a:r>
            <a:r>
              <a:rPr sz="2800" spc="630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World </a:t>
            </a:r>
            <a:r>
              <a:rPr sz="2800" dirty="0">
                <a:latin typeface="Tw Cen MT"/>
                <a:cs typeface="Tw Cen MT"/>
              </a:rPr>
              <a:t>Wide</a:t>
            </a:r>
            <a:r>
              <a:rPr sz="2800" spc="-30" dirty="0">
                <a:latin typeface="Tw Cen MT"/>
                <a:cs typeface="Tw Cen MT"/>
              </a:rPr>
              <a:t> </a:t>
            </a:r>
            <a:r>
              <a:rPr sz="2800" spc="-65" dirty="0">
                <a:latin typeface="Tw Cen MT"/>
                <a:cs typeface="Tw Cen MT"/>
              </a:rPr>
              <a:t>Web.</a:t>
            </a:r>
            <a:r>
              <a:rPr sz="2800" spc="-5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An</a:t>
            </a:r>
            <a:r>
              <a:rPr sz="2800" spc="-5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information</a:t>
            </a:r>
            <a:r>
              <a:rPr sz="2800" spc="-5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resource</a:t>
            </a:r>
            <a:r>
              <a:rPr sz="2800" spc="-5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is</a:t>
            </a:r>
            <a:r>
              <a:rPr sz="2800" spc="-6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identified</a:t>
            </a:r>
            <a:r>
              <a:rPr sz="2800" spc="-3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by</a:t>
            </a:r>
            <a:r>
              <a:rPr sz="2800" spc="-55" dirty="0">
                <a:latin typeface="Tw Cen MT"/>
                <a:cs typeface="Tw Cen MT"/>
              </a:rPr>
              <a:t> </a:t>
            </a:r>
            <a:r>
              <a:rPr sz="2800" spc="-50" dirty="0">
                <a:latin typeface="Tw Cen MT"/>
                <a:cs typeface="Tw Cen MT"/>
              </a:rPr>
              <a:t>a </a:t>
            </a:r>
            <a:r>
              <a:rPr sz="2800" dirty="0">
                <a:latin typeface="Tw Cen MT"/>
                <a:cs typeface="Tw Cen MT"/>
              </a:rPr>
              <a:t>Uniform</a:t>
            </a:r>
            <a:r>
              <a:rPr sz="2800" spc="36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Resource</a:t>
            </a:r>
            <a:r>
              <a:rPr sz="2800" spc="35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Identifier</a:t>
            </a:r>
            <a:r>
              <a:rPr sz="2800" spc="37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(URI/URL)</a:t>
            </a:r>
            <a:r>
              <a:rPr sz="2800" spc="35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and</a:t>
            </a:r>
            <a:r>
              <a:rPr sz="2800" spc="37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maybe</a:t>
            </a:r>
            <a:r>
              <a:rPr sz="2800" spc="380" dirty="0">
                <a:latin typeface="Tw Cen MT"/>
                <a:cs typeface="Tw Cen MT"/>
              </a:rPr>
              <a:t> </a:t>
            </a:r>
            <a:r>
              <a:rPr sz="2800" spc="-50" dirty="0">
                <a:latin typeface="Tw Cen MT"/>
                <a:cs typeface="Tw Cen MT"/>
              </a:rPr>
              <a:t>a </a:t>
            </a:r>
            <a:r>
              <a:rPr sz="2800" dirty="0">
                <a:latin typeface="Tw Cen MT"/>
                <a:cs typeface="Tw Cen MT"/>
              </a:rPr>
              <a:t>web</a:t>
            </a:r>
            <a:r>
              <a:rPr sz="2800" spc="32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page,</a:t>
            </a:r>
            <a:r>
              <a:rPr sz="2800" spc="29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image,</a:t>
            </a:r>
            <a:r>
              <a:rPr sz="2800" spc="29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video</a:t>
            </a:r>
            <a:r>
              <a:rPr sz="2800" spc="29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or</a:t>
            </a:r>
            <a:r>
              <a:rPr sz="2800" spc="31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other</a:t>
            </a:r>
            <a:r>
              <a:rPr sz="2800" spc="30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pieces</a:t>
            </a:r>
            <a:r>
              <a:rPr sz="2800" spc="31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of</a:t>
            </a:r>
            <a:r>
              <a:rPr sz="2800" spc="395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content. </a:t>
            </a:r>
            <a:r>
              <a:rPr sz="2800" dirty="0">
                <a:latin typeface="Tw Cen MT"/>
                <a:cs typeface="Tw Cen MT"/>
              </a:rPr>
              <a:t>Hyperlinks</a:t>
            </a:r>
            <a:r>
              <a:rPr sz="2800" spc="7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present</a:t>
            </a:r>
            <a:r>
              <a:rPr sz="2800" spc="11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in</a:t>
            </a:r>
            <a:r>
              <a:rPr sz="2800" spc="9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resources</a:t>
            </a:r>
            <a:r>
              <a:rPr sz="2800" spc="8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enable</a:t>
            </a:r>
            <a:r>
              <a:rPr sz="2800" spc="8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users</a:t>
            </a:r>
            <a:r>
              <a:rPr sz="2800" spc="7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easily</a:t>
            </a:r>
            <a:r>
              <a:rPr sz="2800" spc="85" dirty="0">
                <a:latin typeface="Tw Cen MT"/>
                <a:cs typeface="Tw Cen MT"/>
              </a:rPr>
              <a:t> </a:t>
            </a:r>
            <a:r>
              <a:rPr sz="2800" spc="-25" dirty="0">
                <a:latin typeface="Tw Cen MT"/>
                <a:cs typeface="Tw Cen MT"/>
              </a:rPr>
              <a:t>to </a:t>
            </a:r>
            <a:r>
              <a:rPr sz="2800" dirty="0">
                <a:latin typeface="Tw Cen MT"/>
                <a:cs typeface="Tw Cen MT"/>
              </a:rPr>
              <a:t>navigate</a:t>
            </a:r>
            <a:r>
              <a:rPr sz="2800" spc="-7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their</a:t>
            </a:r>
            <a:r>
              <a:rPr sz="2800" spc="-75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browsers</a:t>
            </a:r>
            <a:r>
              <a:rPr sz="2800" spc="-7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to</a:t>
            </a:r>
            <a:r>
              <a:rPr sz="2800" spc="-9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related</a:t>
            </a:r>
            <a:r>
              <a:rPr sz="2800" spc="-100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resources.”</a:t>
            </a:r>
            <a:endParaRPr sz="2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34957"/>
              </a:buClr>
              <a:buFont typeface="Wingdings"/>
              <a:buChar char=""/>
            </a:pPr>
            <a:endParaRPr sz="3700">
              <a:latin typeface="Tw Cen MT"/>
              <a:cs typeface="Tw Cen MT"/>
            </a:endParaRPr>
          </a:p>
          <a:p>
            <a:pPr marL="332740" marR="5080" indent="-320675" algn="just">
              <a:lnSpc>
                <a:spcPts val="2690"/>
              </a:lnSpc>
              <a:buClr>
                <a:srgbClr val="234957"/>
              </a:buClr>
              <a:buSzPct val="58928"/>
              <a:buFont typeface="Wingdings"/>
              <a:buChar char=""/>
              <a:tabLst>
                <a:tab pos="333375" algn="l"/>
              </a:tabLst>
            </a:pPr>
            <a:r>
              <a:rPr sz="2800" dirty="0">
                <a:latin typeface="Tw Cen MT"/>
                <a:cs typeface="Tw Cen MT"/>
              </a:rPr>
              <a:t>In</a:t>
            </a:r>
            <a:r>
              <a:rPr sz="2800" spc="315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simple</a:t>
            </a:r>
            <a:r>
              <a:rPr sz="2800" spc="310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words,</a:t>
            </a:r>
            <a:r>
              <a:rPr sz="2800" spc="315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Web</a:t>
            </a:r>
            <a:r>
              <a:rPr sz="2800" spc="310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Browser</a:t>
            </a:r>
            <a:r>
              <a:rPr sz="2800" spc="305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is</a:t>
            </a:r>
            <a:r>
              <a:rPr sz="2800" spc="320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a</a:t>
            </a:r>
            <a:r>
              <a:rPr sz="2800" spc="325" dirty="0">
                <a:latin typeface="Tw Cen MT"/>
                <a:cs typeface="Tw Cen MT"/>
              </a:rPr>
              <a:t>  </a:t>
            </a:r>
            <a:r>
              <a:rPr sz="2800" spc="-10" dirty="0">
                <a:latin typeface="Tw Cen MT"/>
                <a:cs typeface="Tw Cen MT"/>
              </a:rPr>
              <a:t>Computer </a:t>
            </a:r>
            <a:r>
              <a:rPr sz="2800" dirty="0">
                <a:latin typeface="Tw Cen MT"/>
                <a:cs typeface="Tw Cen MT"/>
              </a:rPr>
              <a:t>Application</a:t>
            </a:r>
            <a:r>
              <a:rPr sz="2800" spc="23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which</a:t>
            </a:r>
            <a:r>
              <a:rPr sz="2800" spc="23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allows</a:t>
            </a:r>
            <a:r>
              <a:rPr sz="2800" spc="22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the</a:t>
            </a:r>
            <a:r>
              <a:rPr sz="2800" spc="229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user</a:t>
            </a:r>
            <a:r>
              <a:rPr sz="2800" spc="22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to</a:t>
            </a:r>
            <a:r>
              <a:rPr sz="2800" spc="254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connect</a:t>
            </a:r>
            <a:r>
              <a:rPr sz="2800" spc="22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with</a:t>
            </a:r>
            <a:r>
              <a:rPr sz="2800" spc="260" dirty="0">
                <a:latin typeface="Tw Cen MT"/>
                <a:cs typeface="Tw Cen MT"/>
              </a:rPr>
              <a:t> </a:t>
            </a:r>
            <a:r>
              <a:rPr sz="2800" spc="-25" dirty="0">
                <a:latin typeface="Tw Cen MT"/>
                <a:cs typeface="Tw Cen MT"/>
              </a:rPr>
              <a:t>the </a:t>
            </a:r>
            <a:r>
              <a:rPr sz="2800" dirty="0">
                <a:latin typeface="Tw Cen MT"/>
                <a:cs typeface="Tw Cen MT"/>
              </a:rPr>
              <a:t>internet</a:t>
            </a:r>
            <a:r>
              <a:rPr sz="2800" spc="-3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to</a:t>
            </a:r>
            <a:r>
              <a:rPr sz="2800" spc="3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access web</a:t>
            </a:r>
            <a:r>
              <a:rPr sz="2800" spc="-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pages,</a:t>
            </a:r>
            <a:r>
              <a:rPr sz="2800" spc="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videos,</a:t>
            </a:r>
            <a:r>
              <a:rPr sz="2800" spc="1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images</a:t>
            </a:r>
            <a:r>
              <a:rPr sz="2800" spc="1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or </a:t>
            </a:r>
            <a:r>
              <a:rPr sz="2800" spc="-10" dirty="0">
                <a:latin typeface="Tw Cen MT"/>
                <a:cs typeface="Tw Cen MT"/>
              </a:rPr>
              <a:t>other information.</a:t>
            </a:r>
            <a:endParaRPr sz="28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1006</Words>
  <Application>Microsoft Office PowerPoint</Application>
  <PresentationFormat>Custom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Cambria</vt:lpstr>
      <vt:lpstr>Times New Roman</vt:lpstr>
      <vt:lpstr>Trebuchet MS</vt:lpstr>
      <vt:lpstr>Tw Cen MT</vt:lpstr>
      <vt:lpstr>Wingdings</vt:lpstr>
      <vt:lpstr>Office Theme</vt:lpstr>
      <vt:lpstr>TOPIC: Introduction to Internet and WWW</vt:lpstr>
      <vt:lpstr>Modes of Connected Internet</vt:lpstr>
      <vt:lpstr>Modes of Connected Internet</vt:lpstr>
      <vt:lpstr>Modes of Connected Internet</vt:lpstr>
      <vt:lpstr>Modes of Connected Internet</vt:lpstr>
      <vt:lpstr>Modes of Connected Internet</vt:lpstr>
      <vt:lpstr>Difference between MAC Address and IP Address</vt:lpstr>
      <vt:lpstr>Difference between MAC Address and IP Address</vt:lpstr>
      <vt:lpstr>What is Web Browsers</vt:lpstr>
      <vt:lpstr>Popular Web Browsers</vt:lpstr>
      <vt:lpstr>Useful 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OL_M1R5_PPT_CH6</dc:title>
  <dc:creator>HP</dc:creator>
  <cp:lastModifiedBy>palak</cp:lastModifiedBy>
  <cp:revision>2</cp:revision>
  <dcterms:created xsi:type="dcterms:W3CDTF">2022-05-08T20:30:22Z</dcterms:created>
  <dcterms:modified xsi:type="dcterms:W3CDTF">2022-05-08T20:40:45Z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2020-12-29T00:00:00Z</vt:filetime>
  </property>
  <property fmtid="{D5CDD505-2E9C-101B-9397-08002B2CF9AE}" pid="3" name="LastSaved">
    <vt:filetime>2022-05-08T00:00:00Z</vt:filetime>
  </property>
</Properties>
</file>