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49808"/>
            <a:ext cx="1694687" cy="15605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" y="3886200"/>
            <a:ext cx="9144000" cy="2542540"/>
          </a:xfrm>
          <a:custGeom>
            <a:avLst/>
            <a:gdLst/>
            <a:ahLst/>
            <a:cxnLst/>
            <a:rect l="l" t="t" r="r" b="b"/>
            <a:pathLst>
              <a:path w="9144000" h="2542540">
                <a:moveTo>
                  <a:pt x="0" y="2542032"/>
                </a:moveTo>
                <a:lnTo>
                  <a:pt x="9144000" y="2542032"/>
                </a:lnTo>
                <a:lnTo>
                  <a:pt x="9144000" y="0"/>
                </a:lnTo>
                <a:lnTo>
                  <a:pt x="0" y="0"/>
                </a:lnTo>
                <a:lnTo>
                  <a:pt x="0" y="2542032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713232"/>
                </a:moveTo>
                <a:lnTo>
                  <a:pt x="0" y="713232"/>
                </a:lnTo>
                <a:lnTo>
                  <a:pt x="0" y="0"/>
                </a:lnTo>
                <a:lnTo>
                  <a:pt x="2240280" y="0"/>
                </a:lnTo>
                <a:lnTo>
                  <a:pt x="2240280" y="713232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1644" y="3495629"/>
            <a:ext cx="419511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33400" y="0"/>
                </a:lnTo>
                <a:lnTo>
                  <a:pt x="533400" y="228599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2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0" y="228599"/>
                </a:lnTo>
                <a:lnTo>
                  <a:pt x="0" y="0"/>
                </a:lnTo>
                <a:lnTo>
                  <a:pt x="8552687" y="0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9333" y="339428"/>
            <a:ext cx="805973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602" y="2277870"/>
            <a:ext cx="799719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8800" y="2054542"/>
            <a:ext cx="714565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5"/>
              </a:spcBef>
            </a:pP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TOPIC</a:t>
            </a:r>
            <a:r>
              <a:rPr sz="3200" b="0" dirty="0">
                <a:solidFill>
                  <a:srgbClr val="FFFF00"/>
                </a:solidFill>
                <a:latin typeface="Trebuchet MS"/>
                <a:cs typeface="Trebuchet MS"/>
              </a:rPr>
              <a:t>:</a:t>
            </a:r>
            <a:r>
              <a:rPr sz="3200" b="0" spc="38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E-mail,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e-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617" y="681862"/>
            <a:ext cx="9144000" cy="5678805"/>
            <a:chOff x="457200" y="749808"/>
            <a:chExt cx="9144000" cy="567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749808"/>
              <a:ext cx="1694687" cy="1560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3886199"/>
              <a:ext cx="9144000" cy="2542540"/>
            </a:xfrm>
            <a:custGeom>
              <a:avLst/>
              <a:gdLst/>
              <a:ahLst/>
              <a:cxnLst/>
              <a:rect l="l" t="t" r="r" b="b"/>
              <a:pathLst>
                <a:path w="9144000" h="2542540">
                  <a:moveTo>
                    <a:pt x="0" y="2542032"/>
                  </a:moveTo>
                  <a:lnTo>
                    <a:pt x="9144000" y="25420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solidFill>
              <a:srgbClr val="08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7200" y="6510528"/>
            <a:ext cx="2240280" cy="713740"/>
            <a:chOff x="457200" y="6510528"/>
            <a:chExt cx="2240280" cy="713740"/>
          </a:xfrm>
        </p:grpSpPr>
        <p:sp>
          <p:nvSpPr>
            <p:cNvPr id="8" name="object 8"/>
            <p:cNvSpPr/>
            <p:nvPr/>
          </p:nvSpPr>
          <p:spPr>
            <a:xfrm>
              <a:off x="457200" y="65105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713232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07" y="6626351"/>
              <a:ext cx="1729740" cy="44805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813642" y="6533513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8800" y="4088956"/>
            <a:ext cx="5974600" cy="1867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COURSE:</a:t>
            </a:r>
            <a:r>
              <a:rPr sz="2000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0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CCC</a:t>
            </a:r>
            <a:r>
              <a:rPr lang="en-IN" sz="20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Concepts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CHAPTER:</a:t>
            </a:r>
            <a:r>
              <a:rPr sz="2000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E-mail,</a:t>
            </a:r>
            <a:r>
              <a:rPr lang="en-IN" sz="2000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lang="en-IN" sz="200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r>
              <a:rPr lang="en-IN" sz="200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25" dirty="0" smtClean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e-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lang="en-IN" sz="20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</a:p>
          <a:p>
            <a:pPr marL="12700"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spc="-10" dirty="0" smtClean="0">
                <a:solidFill>
                  <a:srgbClr val="FFFF00"/>
                </a:solidFill>
                <a:latin typeface="Trebuchet MS"/>
                <a:cs typeface="Trebuchet MS"/>
              </a:rPr>
              <a:t>DAY: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7965" y="6622784"/>
            <a:ext cx="35534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Presentation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By: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 smtClean="0">
                <a:solidFill>
                  <a:srgbClr val="FFFF00"/>
                </a:solidFill>
                <a:latin typeface="Tw Cen MT"/>
                <a:cs typeface="Tw Cen MT"/>
              </a:rPr>
              <a:t>S</a:t>
            </a:r>
            <a:r>
              <a:rPr lang="en-IN" sz="2400" dirty="0" err="1" smtClean="0">
                <a:solidFill>
                  <a:srgbClr val="FFFF00"/>
                </a:solidFill>
                <a:latin typeface="Tw Cen MT"/>
                <a:cs typeface="Tw Cen MT"/>
              </a:rPr>
              <a:t>hruti</a:t>
            </a:r>
            <a:r>
              <a:rPr lang="en-IN" sz="2400" dirty="0" smtClean="0">
                <a:solidFill>
                  <a:srgbClr val="FFFF00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49" y="638122"/>
            <a:ext cx="6005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08213B"/>
                </a:solidFill>
              </a:rPr>
              <a:t>(i)</a:t>
            </a:r>
            <a:r>
              <a:rPr sz="4300" spc="-110" dirty="0">
                <a:solidFill>
                  <a:srgbClr val="08213B"/>
                </a:solidFill>
              </a:rPr>
              <a:t> </a:t>
            </a:r>
            <a:r>
              <a:rPr sz="4300" dirty="0">
                <a:solidFill>
                  <a:srgbClr val="08213B"/>
                </a:solidFill>
              </a:rPr>
              <a:t>Opening</a:t>
            </a:r>
            <a:r>
              <a:rPr sz="4300" spc="-60" dirty="0">
                <a:solidFill>
                  <a:srgbClr val="08213B"/>
                </a:solidFill>
              </a:rPr>
              <a:t> </a:t>
            </a:r>
            <a:r>
              <a:rPr sz="4300" dirty="0">
                <a:solidFill>
                  <a:srgbClr val="08213B"/>
                </a:solidFill>
              </a:rPr>
              <a:t>Email</a:t>
            </a:r>
            <a:r>
              <a:rPr sz="4300" spc="-135" dirty="0">
                <a:solidFill>
                  <a:srgbClr val="08213B"/>
                </a:solidFill>
              </a:rPr>
              <a:t> </a:t>
            </a:r>
            <a:r>
              <a:rPr sz="4300" spc="-10" dirty="0">
                <a:solidFill>
                  <a:srgbClr val="08213B"/>
                </a:solidFill>
              </a:rPr>
              <a:t>Account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602" y="2082781"/>
            <a:ext cx="7997825" cy="367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10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Sign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(Open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Account)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2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1270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computer,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gmail.com.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2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126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Enter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0" dirty="0">
                <a:latin typeface="Arial"/>
                <a:cs typeface="Arial"/>
              </a:rPr>
              <a:t> Google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Account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password.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4957"/>
              </a:buClr>
              <a:buFont typeface="Wingdings"/>
              <a:buChar char=""/>
            </a:pPr>
            <a:endParaRPr sz="3200">
              <a:latin typeface="Arial"/>
              <a:cs typeface="Arial"/>
            </a:endParaRPr>
          </a:p>
          <a:p>
            <a:pPr marL="652145" marR="7620" lvl="1" indent="-274320">
              <a:lnSpc>
                <a:spcPct val="100000"/>
              </a:lnSpc>
              <a:buClr>
                <a:srgbClr val="2B7C9E"/>
              </a:buClr>
              <a:buSzPct val="70000"/>
              <a:buFont typeface="Wingdings 2"/>
              <a:buChar char=""/>
              <a:tabLst>
                <a:tab pos="65278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already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filled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account,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account.</a:t>
            </a:r>
            <a:endParaRPr sz="2000">
              <a:latin typeface="Arial"/>
              <a:cs typeface="Arial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600"/>
              </a:spcBef>
              <a:buClr>
                <a:srgbClr val="2B7C9E"/>
              </a:buClr>
              <a:buSzPct val="70000"/>
              <a:buFont typeface="Wingdings 2"/>
              <a:buChar char=""/>
              <a:tabLst>
                <a:tab pos="65278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describing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Gmail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instead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sign-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page,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right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corner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629" y="779783"/>
            <a:ext cx="4576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(ii)</a:t>
            </a:r>
            <a:r>
              <a:rPr sz="2500" spc="-4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Mailbox:</a:t>
            </a:r>
            <a:r>
              <a:rPr sz="2500" spc="-4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Inbox</a:t>
            </a:r>
            <a:r>
              <a:rPr sz="2500" spc="-8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and</a:t>
            </a:r>
            <a:r>
              <a:rPr sz="2500" spc="-6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8213B"/>
                </a:solidFill>
                <a:latin typeface="Arial"/>
                <a:cs typeface="Arial"/>
              </a:rPr>
              <a:t>Outbox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97" y="2084309"/>
            <a:ext cx="707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Inbox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Inbox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mails.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8597" y="6080204"/>
            <a:ext cx="7689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Outbox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Outbox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outgoing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messages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failed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stored.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736" y="2502408"/>
            <a:ext cx="7717535" cy="3304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644" y="3495629"/>
            <a:ext cx="4194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00"/>
                </a:solidFill>
                <a:latin typeface="Times New Roman"/>
                <a:cs typeface="Times New Roman"/>
              </a:rPr>
              <a:t>Thank</a:t>
            </a:r>
            <a:r>
              <a:rPr sz="66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you!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187" y="6604556"/>
            <a:ext cx="380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7" y="6626352"/>
            <a:ext cx="1729740" cy="448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17795"/>
            <a:ext cx="4311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602" y="1995009"/>
            <a:ext cx="7996555" cy="43097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spc="-10" dirty="0">
                <a:solidFill>
                  <a:srgbClr val="0070BF"/>
                </a:solidFill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marL="332105" marR="5715" indent="-320040" algn="just">
              <a:lnSpc>
                <a:spcPts val="2160"/>
              </a:lnSpc>
              <a:spcBef>
                <a:spcPts val="72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b="1" dirty="0">
                <a:latin typeface="Arial"/>
                <a:cs typeface="Arial"/>
              </a:rPr>
              <a:t>Electronic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mail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(email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46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e-</a:t>
            </a:r>
            <a:r>
              <a:rPr sz="2000" b="1" dirty="0">
                <a:latin typeface="Arial"/>
                <a:cs typeface="Arial"/>
              </a:rPr>
              <a:t>mail)</a:t>
            </a:r>
            <a:r>
              <a:rPr sz="2000" b="1" spc="4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4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r>
              <a:rPr sz="2000" b="1" spc="45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exchanging </a:t>
            </a:r>
            <a:r>
              <a:rPr sz="2000" b="1" dirty="0">
                <a:latin typeface="Arial"/>
                <a:cs typeface="Arial"/>
              </a:rPr>
              <a:t>messages</a:t>
            </a:r>
            <a:r>
              <a:rPr sz="2000" b="1" spc="43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("mail")</a:t>
            </a:r>
            <a:r>
              <a:rPr sz="2000" b="1" spc="4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between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people</a:t>
            </a:r>
            <a:r>
              <a:rPr sz="2000" b="1" spc="4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electronic</a:t>
            </a:r>
            <a:r>
              <a:rPr sz="2000" b="1" spc="4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devices. </a:t>
            </a:r>
            <a:r>
              <a:rPr sz="2000" b="1" dirty="0">
                <a:latin typeface="Arial"/>
                <a:cs typeface="Arial"/>
              </a:rPr>
              <a:t>Invented</a:t>
            </a:r>
            <a:r>
              <a:rPr sz="2000" b="1" spc="2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Ray</a:t>
            </a:r>
            <a:r>
              <a:rPr sz="2000" b="1" spc="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Tomlinson,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email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first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entered</a:t>
            </a:r>
            <a:r>
              <a:rPr sz="2000" b="1" spc="2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limited</a:t>
            </a:r>
            <a:r>
              <a:rPr sz="2000" b="1" spc="2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70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1960s</a:t>
            </a:r>
            <a:r>
              <a:rPr sz="2000" b="1" spc="75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80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65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75" dirty="0">
                <a:latin typeface="Arial"/>
                <a:cs typeface="Arial"/>
              </a:rPr>
              <a:t>  </a:t>
            </a:r>
            <a:r>
              <a:rPr sz="2000" b="1" spc="-10" dirty="0">
                <a:latin typeface="Arial"/>
                <a:cs typeface="Arial"/>
              </a:rPr>
              <a:t>mid-</a:t>
            </a:r>
            <a:r>
              <a:rPr sz="2000" b="1" dirty="0">
                <a:latin typeface="Arial"/>
                <a:cs typeface="Arial"/>
              </a:rPr>
              <a:t>1970s</a:t>
            </a:r>
            <a:r>
              <a:rPr sz="2000" b="1" spc="75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had</a:t>
            </a:r>
            <a:r>
              <a:rPr sz="2000" b="1" spc="80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taken</a:t>
            </a:r>
            <a:r>
              <a:rPr sz="2000" b="1" spc="70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70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form</a:t>
            </a:r>
            <a:r>
              <a:rPr sz="2000" b="1" spc="75" dirty="0">
                <a:latin typeface="Arial"/>
                <a:cs typeface="Arial"/>
              </a:rPr>
              <a:t>  </a:t>
            </a:r>
            <a:r>
              <a:rPr sz="2000" b="1" spc="-25" dirty="0">
                <a:latin typeface="Arial"/>
                <a:cs typeface="Arial"/>
              </a:rPr>
              <a:t>now </a:t>
            </a:r>
            <a:r>
              <a:rPr sz="2000" b="1" dirty="0">
                <a:latin typeface="Arial"/>
                <a:cs typeface="Arial"/>
              </a:rPr>
              <a:t>recognized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email.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4957"/>
              </a:buClr>
              <a:buFont typeface="Wingdings"/>
              <a:buChar char=""/>
            </a:pP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0070BF"/>
                </a:solidFill>
                <a:latin typeface="Arial"/>
                <a:cs typeface="Arial"/>
              </a:rPr>
              <a:t>Social</a:t>
            </a:r>
            <a:r>
              <a:rPr sz="2000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Arial"/>
                <a:cs typeface="Arial"/>
              </a:rPr>
              <a:t>networking</a:t>
            </a:r>
            <a:endParaRPr sz="2000">
              <a:latin typeface="Arial"/>
              <a:cs typeface="Arial"/>
            </a:endParaRPr>
          </a:p>
          <a:p>
            <a:pPr marL="332105" marR="5080" indent="-320040" algn="just">
              <a:lnSpc>
                <a:spcPts val="2160"/>
              </a:lnSpc>
              <a:spcBef>
                <a:spcPts val="730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b="1" dirty="0">
                <a:latin typeface="Arial"/>
                <a:cs typeface="Arial"/>
              </a:rPr>
              <a:t>Social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networking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web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based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communication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media,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which </a:t>
            </a:r>
            <a:r>
              <a:rPr sz="2000" b="1" dirty="0">
                <a:latin typeface="Arial"/>
                <a:cs typeface="Arial"/>
              </a:rPr>
              <a:t>allows</a:t>
            </a:r>
            <a:r>
              <a:rPr sz="2000" b="1" spc="5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users</a:t>
            </a:r>
            <a:r>
              <a:rPr sz="2000" b="1" spc="5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6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5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conversations,</a:t>
            </a:r>
            <a:r>
              <a:rPr sz="2000" b="1" spc="5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share</a:t>
            </a:r>
            <a:r>
              <a:rPr sz="2000" b="1" spc="5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information</a:t>
            </a:r>
            <a:r>
              <a:rPr sz="2000" b="1" spc="5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contents.</a:t>
            </a:r>
            <a:r>
              <a:rPr sz="2000" b="1" spc="1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1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introduction</a:t>
            </a:r>
            <a:r>
              <a:rPr sz="2000" b="1" spc="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social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networking</a:t>
            </a:r>
            <a:r>
              <a:rPr sz="2000" b="1" spc="1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sites </a:t>
            </a:r>
            <a:r>
              <a:rPr sz="2000" b="1" dirty="0">
                <a:latin typeface="Arial"/>
                <a:cs typeface="Arial"/>
              </a:rPr>
              <a:t>people</a:t>
            </a:r>
            <a:r>
              <a:rPr sz="2000" b="1" spc="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3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social</a:t>
            </a:r>
            <a:r>
              <a:rPr sz="2000" b="1" spc="3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media</a:t>
            </a:r>
            <a:r>
              <a:rPr sz="2000" b="1" spc="3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3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communicate</a:t>
            </a:r>
            <a:r>
              <a:rPr sz="2000" b="1" spc="2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friends,</a:t>
            </a:r>
            <a:r>
              <a:rPr sz="2000" b="1" spc="30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family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45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48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</a:t>
            </a:r>
            <a:r>
              <a:rPr sz="2000" b="1" spc="45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50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things</a:t>
            </a:r>
            <a:r>
              <a:rPr sz="2000" b="1" spc="43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which</a:t>
            </a:r>
            <a:r>
              <a:rPr sz="2000" b="1" spc="4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interests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them</a:t>
            </a:r>
            <a:r>
              <a:rPr sz="2000" b="1" spc="4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4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which</a:t>
            </a:r>
            <a:r>
              <a:rPr sz="2000" b="1" spc="4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is </a:t>
            </a:r>
            <a:r>
              <a:rPr sz="2000" b="1" spc="-10" dirty="0">
                <a:latin typeface="Arial"/>
                <a:cs typeface="Arial"/>
              </a:rPr>
              <a:t>entertaining.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5172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8213B"/>
                </a:solidFill>
                <a:latin typeface="Tw Cen MT"/>
                <a:cs typeface="Tw Cen MT"/>
              </a:rPr>
              <a:t>e-</a:t>
            </a:r>
            <a:r>
              <a:rPr sz="4400" b="0" dirty="0">
                <a:solidFill>
                  <a:srgbClr val="08213B"/>
                </a:solidFill>
                <a:latin typeface="Tw Cen MT"/>
                <a:cs typeface="Tw Cen MT"/>
              </a:rPr>
              <a:t>Governance</a:t>
            </a:r>
            <a:r>
              <a:rPr sz="4400" b="0" spc="-75" dirty="0">
                <a:solidFill>
                  <a:srgbClr val="08213B"/>
                </a:solidFill>
                <a:latin typeface="Tw Cen MT"/>
                <a:cs typeface="Tw Cen MT"/>
              </a:rPr>
              <a:t> </a:t>
            </a:r>
            <a:r>
              <a:rPr sz="4400" b="0" spc="-10" dirty="0">
                <a:solidFill>
                  <a:srgbClr val="08213B"/>
                </a:solidFill>
                <a:latin typeface="Tw Cen MT"/>
                <a:cs typeface="Tw Cen MT"/>
              </a:rPr>
              <a:t>Services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97" y="2416558"/>
            <a:ext cx="799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  <a:tab pos="1737995" algn="l"/>
                <a:tab pos="3322320" algn="l"/>
                <a:tab pos="3852545" algn="l"/>
                <a:tab pos="5638165" algn="l"/>
                <a:tab pos="6132195" algn="l"/>
                <a:tab pos="6776720" algn="l"/>
              </a:tabLst>
            </a:pPr>
            <a:r>
              <a:rPr sz="1800" b="1" spc="-10" dirty="0">
                <a:latin typeface="Arial"/>
                <a:cs typeface="Arial"/>
              </a:rPr>
              <a:t>Electronic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governance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or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e-governance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is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619" y="2690867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90" algn="l"/>
              </a:tabLst>
            </a:pPr>
            <a:r>
              <a:rPr sz="1800" b="1" spc="-25" dirty="0">
                <a:latin typeface="Arial"/>
                <a:cs typeface="Arial"/>
              </a:rPr>
              <a:t>of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26" y="2690867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260" y="2690867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937" y="2690867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9" y="2690867"/>
            <a:ext cx="119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4394" algn="l"/>
              </a:tabLst>
            </a:pPr>
            <a:r>
              <a:rPr sz="1800" b="1" spc="-10" dirty="0">
                <a:latin typeface="Arial"/>
                <a:cs typeface="Arial"/>
              </a:rPr>
              <a:t>(ICT)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8619" y="2965231"/>
            <a:ext cx="275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sz="1800" b="1" spc="-10" dirty="0">
                <a:latin typeface="Arial"/>
                <a:cs typeface="Arial"/>
              </a:rPr>
              <a:t>delivering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government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4137" y="2965231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services,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8584" y="2965231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exchange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8619" y="3239483"/>
            <a:ext cx="334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985" algn="l"/>
              </a:tabLst>
            </a:pPr>
            <a:r>
              <a:rPr sz="1800" b="1" spc="-10" dirty="0">
                <a:latin typeface="Arial"/>
                <a:cs typeface="Arial"/>
              </a:rPr>
              <a:t>communication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transactions,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8194" y="3239483"/>
            <a:ext cx="120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8079" y="3239483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055" algn="l"/>
              </a:tabLst>
            </a:pPr>
            <a:r>
              <a:rPr sz="1800" b="1" spc="-25" dirty="0">
                <a:latin typeface="Arial"/>
                <a:cs typeface="Arial"/>
              </a:rPr>
              <a:t>of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various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0754" y="2965231"/>
            <a:ext cx="190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  <a:tabLst>
                <a:tab pos="554990" algn="l"/>
              </a:tabLst>
            </a:pPr>
            <a:r>
              <a:rPr sz="1800" b="1" spc="-25" dirty="0">
                <a:latin typeface="Arial"/>
                <a:cs typeface="Arial"/>
              </a:rPr>
              <a:t>of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information,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stand-</a:t>
            </a:r>
            <a:r>
              <a:rPr sz="1800" b="1" spc="-20" dirty="0">
                <a:latin typeface="Arial"/>
                <a:cs typeface="Arial"/>
              </a:rPr>
              <a:t>alone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8619" y="3513848"/>
            <a:ext cx="3569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  <a:tab pos="2250440" algn="l"/>
              </a:tabLst>
            </a:pPr>
            <a:r>
              <a:rPr sz="1800" b="1" spc="-10" dirty="0">
                <a:latin typeface="Arial"/>
                <a:cs typeface="Arial"/>
              </a:rPr>
              <a:t>systems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between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government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7650" y="3513848"/>
            <a:ext cx="204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1347470" algn="l"/>
              </a:tabLst>
            </a:pPr>
            <a:r>
              <a:rPr sz="1800" b="1" spc="-25" dirty="0">
                <a:latin typeface="Arial"/>
                <a:cs typeface="Arial"/>
              </a:rPr>
              <a:t>to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citizen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(G2C),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68619" y="3788100"/>
            <a:ext cx="499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  <a:tab pos="1996439" algn="l"/>
              </a:tabLst>
            </a:pPr>
            <a:r>
              <a:rPr sz="1800" b="1" spc="-10" dirty="0">
                <a:latin typeface="Arial"/>
                <a:cs typeface="Arial"/>
              </a:rPr>
              <a:t>business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(G2B),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government-</a:t>
            </a:r>
            <a:r>
              <a:rPr sz="1800" b="1" dirty="0">
                <a:latin typeface="Arial"/>
                <a:cs typeface="Arial"/>
              </a:rPr>
              <a:t>to-</a:t>
            </a:r>
            <a:r>
              <a:rPr sz="1800" b="1" spc="-10" dirty="0">
                <a:latin typeface="Arial"/>
                <a:cs typeface="Arial"/>
              </a:rPr>
              <a:t>government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0786" y="3788100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(G2G),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1922" y="3513848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government-</a:t>
            </a:r>
            <a:r>
              <a:rPr sz="1800" b="1" spc="-25" dirty="0">
                <a:latin typeface="Arial"/>
                <a:cs typeface="Arial"/>
              </a:rPr>
              <a:t>to- </a:t>
            </a:r>
            <a:r>
              <a:rPr sz="1800" b="1" spc="-10" dirty="0">
                <a:latin typeface="Arial"/>
                <a:cs typeface="Arial"/>
              </a:rPr>
              <a:t>government-</a:t>
            </a:r>
            <a:r>
              <a:rPr sz="1800" b="1" spc="-25" dirty="0">
                <a:latin typeface="Arial"/>
                <a:cs typeface="Arial"/>
              </a:rPr>
              <a:t>to-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8619" y="4062464"/>
            <a:ext cx="76765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employees</a:t>
            </a:r>
            <a:r>
              <a:rPr sz="1800" b="1" spc="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(G2E)</a:t>
            </a:r>
            <a:r>
              <a:rPr sz="1800" b="1" spc="3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well</a:t>
            </a:r>
            <a:r>
              <a:rPr sz="1800" b="1" spc="3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back-</a:t>
            </a:r>
            <a:r>
              <a:rPr sz="1800" b="1" dirty="0">
                <a:latin typeface="Arial"/>
                <a:cs typeface="Arial"/>
              </a:rPr>
              <a:t>office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processes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3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interactions </a:t>
            </a:r>
            <a:r>
              <a:rPr sz="1800" b="1" dirty="0">
                <a:latin typeface="Arial"/>
                <a:cs typeface="Arial"/>
              </a:rPr>
              <a:t>within</a:t>
            </a:r>
            <a:r>
              <a:rPr sz="1800" b="1" spc="16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15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entire</a:t>
            </a:r>
            <a:r>
              <a:rPr sz="1800" b="1" spc="16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government</a:t>
            </a:r>
            <a:r>
              <a:rPr sz="1800" b="1" spc="16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framework.</a:t>
            </a:r>
            <a:r>
              <a:rPr sz="1800" b="1" spc="160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Through</a:t>
            </a:r>
            <a:r>
              <a:rPr sz="1800" b="1" spc="160" dirty="0">
                <a:latin typeface="Arial"/>
                <a:cs typeface="Arial"/>
              </a:rPr>
              <a:t>  </a:t>
            </a:r>
            <a:r>
              <a:rPr sz="1800" b="1" spc="-10" dirty="0">
                <a:latin typeface="Arial"/>
                <a:cs typeface="Arial"/>
              </a:rPr>
              <a:t>e-governance, </a:t>
            </a:r>
            <a:r>
              <a:rPr sz="1800" b="1" dirty="0">
                <a:latin typeface="Arial"/>
                <a:cs typeface="Arial"/>
              </a:rPr>
              <a:t>government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services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2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made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available</a:t>
            </a:r>
            <a:r>
              <a:rPr sz="1800" b="1" spc="2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citizens</a:t>
            </a:r>
            <a:r>
              <a:rPr sz="1800" b="1" spc="2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2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convenient, </a:t>
            </a:r>
            <a:r>
              <a:rPr sz="1800" b="1" dirty="0">
                <a:latin typeface="Arial"/>
                <a:cs typeface="Arial"/>
              </a:rPr>
              <a:t>efficient,</a:t>
            </a:r>
            <a:r>
              <a:rPr sz="1800" b="1" spc="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20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transparent</a:t>
            </a:r>
            <a:r>
              <a:rPr sz="1800" b="1" spc="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manner.</a:t>
            </a:r>
            <a:r>
              <a:rPr sz="1800" b="1" spc="2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three</a:t>
            </a:r>
            <a:r>
              <a:rPr sz="1800" b="1" spc="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target</a:t>
            </a:r>
            <a:r>
              <a:rPr sz="1800" b="1" spc="2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groups</a:t>
            </a:r>
            <a:r>
              <a:rPr sz="1800" b="1" spc="19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that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21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21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distinguished</a:t>
            </a:r>
            <a:r>
              <a:rPr sz="1800" b="1" spc="220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220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governance</a:t>
            </a:r>
            <a:r>
              <a:rPr sz="1800" b="1" spc="229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concepts</a:t>
            </a:r>
            <a:r>
              <a:rPr sz="1800" b="1" spc="22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210" dirty="0">
                <a:latin typeface="Arial"/>
                <a:cs typeface="Arial"/>
              </a:rPr>
              <a:t>  </a:t>
            </a:r>
            <a:r>
              <a:rPr sz="1800" b="1" spc="-10" dirty="0">
                <a:latin typeface="Arial"/>
                <a:cs typeface="Arial"/>
              </a:rPr>
              <a:t>government, </a:t>
            </a:r>
            <a:r>
              <a:rPr sz="1800" b="1" dirty="0">
                <a:latin typeface="Arial"/>
                <a:cs typeface="Arial"/>
              </a:rPr>
              <a:t>citizens,</a:t>
            </a:r>
            <a:r>
              <a:rPr sz="1800" b="1" spc="2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2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businesses/interest</a:t>
            </a:r>
            <a:r>
              <a:rPr sz="1800" b="1" spc="2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groups.</a:t>
            </a:r>
            <a:r>
              <a:rPr sz="1800" b="1" spc="2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2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e-</a:t>
            </a:r>
            <a:r>
              <a:rPr sz="1800" b="1" dirty="0">
                <a:latin typeface="Arial"/>
                <a:cs typeface="Arial"/>
              </a:rPr>
              <a:t>governance,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27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are 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distinct</a:t>
            </a:r>
            <a:r>
              <a:rPr sz="1800" b="1" spc="-10" dirty="0">
                <a:latin typeface="Arial"/>
                <a:cs typeface="Arial"/>
              </a:rPr>
              <a:t> boundaries.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17795"/>
            <a:ext cx="3508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Arial"/>
                <a:cs typeface="Arial"/>
              </a:rPr>
              <a:t>OBJECTIVES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602" y="2293075"/>
            <a:ext cx="79971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indent="-320040" algn="just">
              <a:lnSpc>
                <a:spcPct val="100000"/>
              </a:lnSpc>
              <a:spcBef>
                <a:spcPts val="10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Reduce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administrative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tasks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away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selling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32105" marR="5080" algn="just">
              <a:lnSpc>
                <a:spcPct val="200000"/>
              </a:lnSpc>
            </a:pPr>
            <a:r>
              <a:rPr sz="2000" dirty="0">
                <a:latin typeface="Arial"/>
                <a:cs typeface="Arial"/>
              </a:rPr>
              <a:t>interacting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prospects.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objectives: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Include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e-</a:t>
            </a:r>
            <a:r>
              <a:rPr sz="2000" dirty="0">
                <a:latin typeface="Arial"/>
                <a:cs typeface="Arial"/>
              </a:rPr>
              <a:t>mail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online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customers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prospects</a:t>
            </a:r>
            <a:r>
              <a:rPr sz="2000" spc="5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keep</a:t>
            </a:r>
            <a:r>
              <a:rPr sz="2000" spc="5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5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contact</a:t>
            </a:r>
            <a:r>
              <a:rPr sz="2000" spc="6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5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5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date.</a:t>
            </a:r>
            <a:r>
              <a:rPr sz="2000" spc="5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5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e- </a:t>
            </a:r>
            <a:r>
              <a:rPr sz="2000" dirty="0">
                <a:latin typeface="Arial"/>
                <a:cs typeface="Arial"/>
              </a:rPr>
              <a:t>mail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templates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messages.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48381"/>
            <a:ext cx="6421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"/>
                <a:cs typeface="Arial"/>
              </a:rPr>
              <a:t>STRUCTURE</a:t>
            </a:r>
            <a:r>
              <a:rPr sz="4400" b="0" spc="-4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OF</a:t>
            </a:r>
            <a:r>
              <a:rPr sz="4400" b="0" spc="-10" dirty="0">
                <a:latin typeface="Arial"/>
                <a:cs typeface="Arial"/>
              </a:rPr>
              <a:t> E-</a:t>
            </a:r>
            <a:r>
              <a:rPr sz="4400" b="0" spc="-20" dirty="0">
                <a:latin typeface="Arial"/>
                <a:cs typeface="Arial"/>
              </a:rPr>
              <a:t>MAIL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602" y="2082781"/>
            <a:ext cx="7962265" cy="3557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parts.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header,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lines </a:t>
            </a:r>
            <a:r>
              <a:rPr sz="2000" dirty="0">
                <a:latin typeface="Arial"/>
                <a:cs typeface="Arial"/>
              </a:rPr>
              <a:t>containing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message's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transportation,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sender's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recipient's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timestamps </a:t>
            </a:r>
            <a:r>
              <a:rPr sz="2000" dirty="0">
                <a:latin typeface="Arial"/>
                <a:cs typeface="Arial"/>
              </a:rPr>
              <a:t>showing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intermediary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(MTAs),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sorting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office.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header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begins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 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changed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passes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intermediary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2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1270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itself,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  <a:p>
            <a:pPr marL="332105" marR="2362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describing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message's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settings,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sender,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recipient,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327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solidFill>
                  <a:srgbClr val="08213B"/>
                </a:solidFill>
                <a:latin typeface="Tw Cen MT"/>
                <a:cs typeface="Tw Cen MT"/>
              </a:rPr>
              <a:t>PICTORIALREPRESENTATION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602" y="2082781"/>
            <a:ext cx="799655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10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includes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least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headers: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From, </a:t>
            </a:r>
            <a:r>
              <a:rPr sz="2000" dirty="0">
                <a:latin typeface="Arial"/>
                <a:cs typeface="Arial"/>
              </a:rPr>
              <a:t>showing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sender's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address;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To,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showing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recipient's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address;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Date,</a:t>
            </a:r>
            <a:r>
              <a:rPr sz="2000" spc="3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was </a:t>
            </a:r>
            <a:r>
              <a:rPr sz="2000" spc="-10" dirty="0">
                <a:latin typeface="Arial"/>
                <a:cs typeface="Arial"/>
              </a:rPr>
              <a:t>sent.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6011" y="3489959"/>
            <a:ext cx="3249167" cy="34930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487" y="823870"/>
            <a:ext cx="315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Arial"/>
                <a:cs typeface="Arial"/>
              </a:rPr>
              <a:t>Using</a:t>
            </a:r>
            <a:r>
              <a:rPr b="0" spc="-114" dirty="0">
                <a:latin typeface="Arial"/>
                <a:cs typeface="Arial"/>
              </a:rPr>
              <a:t> </a:t>
            </a:r>
            <a:r>
              <a:rPr b="0" spc="-30" dirty="0">
                <a:latin typeface="Arial"/>
                <a:cs typeface="Arial"/>
              </a:rPr>
              <a:t>E-</a:t>
            </a:r>
            <a:r>
              <a:rPr b="0" spc="-20" dirty="0">
                <a:latin typeface="Arial"/>
                <a:cs typeface="Arial"/>
              </a:rPr>
              <a:t>mails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97" y="1983315"/>
            <a:ext cx="7997190" cy="40786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32105" marR="5715" indent="-320040" algn="just">
              <a:lnSpc>
                <a:spcPct val="100000"/>
              </a:lnSpc>
              <a:spcBef>
                <a:spcPts val="70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internet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browser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pick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use.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big </a:t>
            </a:r>
            <a:r>
              <a:rPr sz="1800" dirty="0">
                <a:latin typeface="Arial"/>
                <a:cs typeface="Arial"/>
              </a:rPr>
              <a:t>ones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Gmail,</a:t>
            </a:r>
            <a:r>
              <a:rPr sz="1800" spc="-10" dirty="0">
                <a:latin typeface="Arial"/>
                <a:cs typeface="Arial"/>
              </a:rPr>
              <a:t> Yahoo!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Hotmail.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websites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sign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account.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usually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involves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picking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email </a:t>
            </a:r>
            <a:r>
              <a:rPr sz="1800" dirty="0">
                <a:latin typeface="Arial"/>
                <a:cs typeface="Arial"/>
              </a:rPr>
              <a:t>address,</a:t>
            </a:r>
            <a:r>
              <a:rPr sz="1800" spc="3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choosing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password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entering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Gather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people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contacts </a:t>
            </a:r>
            <a:r>
              <a:rPr sz="1800" dirty="0">
                <a:latin typeface="Arial"/>
                <a:cs typeface="Arial"/>
              </a:rPr>
              <a:t>list.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"Contacts"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section,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typing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addresses.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Having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contacts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email </a:t>
            </a:r>
            <a:r>
              <a:rPr sz="1800" dirty="0">
                <a:latin typeface="Arial"/>
                <a:cs typeface="Arial"/>
              </a:rPr>
              <a:t>account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easier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later-</a:t>
            </a:r>
            <a:r>
              <a:rPr sz="1800" dirty="0">
                <a:latin typeface="Arial"/>
                <a:cs typeface="Arial"/>
              </a:rPr>
              <a:t>-you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won't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manually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person's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every </a:t>
            </a:r>
            <a:r>
              <a:rPr sz="1800" spc="-10" dirty="0">
                <a:latin typeface="Arial"/>
                <a:cs typeface="Arial"/>
              </a:rPr>
              <a:t>time!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8602" y="1994958"/>
            <a:ext cx="7996555" cy="4038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332105" marR="5715" indent="-320040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email,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password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5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5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5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program's</a:t>
            </a:r>
            <a:r>
              <a:rPr sz="2000" spc="5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website.</a:t>
            </a:r>
            <a:r>
              <a:rPr sz="2000" spc="5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5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</a:t>
            </a:r>
            <a:r>
              <a:rPr sz="2000" spc="5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5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email </a:t>
            </a:r>
            <a:r>
              <a:rPr sz="2000" dirty="0">
                <a:latin typeface="Arial"/>
                <a:cs typeface="Arial"/>
              </a:rPr>
              <a:t>program's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"Email"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sign-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webpage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bookmarks.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Once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you've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signed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in,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you'll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see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inbox.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people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you.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000" spc="-20" dirty="0">
                <a:latin typeface="Arial"/>
                <a:cs typeface="Arial"/>
              </a:rPr>
              <a:t>To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"Compose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Mail"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"Write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Email"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link. </a:t>
            </a:r>
            <a:r>
              <a:rPr sz="2000" dirty="0">
                <a:latin typeface="Arial"/>
                <a:cs typeface="Arial"/>
              </a:rPr>
              <a:t>You'll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bunch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boxes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it.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box </a:t>
            </a:r>
            <a:r>
              <a:rPr sz="2000" dirty="0">
                <a:latin typeface="Arial"/>
                <a:cs typeface="Arial"/>
              </a:rPr>
              <a:t>"To:"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you'll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person's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you're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sending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email </a:t>
            </a:r>
            <a:r>
              <a:rPr sz="2000" dirty="0">
                <a:latin typeface="Arial"/>
                <a:cs typeface="Arial"/>
              </a:rPr>
              <a:t>to.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choose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subject,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finally,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big </a:t>
            </a:r>
            <a:r>
              <a:rPr sz="2000" dirty="0">
                <a:latin typeface="Arial"/>
                <a:cs typeface="Arial"/>
              </a:rPr>
              <a:t>box.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you're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97" y="1995861"/>
            <a:ext cx="7999730" cy="46863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332105" marR="5080" indent="-320040" algn="just">
              <a:lnSpc>
                <a:spcPts val="1730"/>
              </a:lnSpc>
              <a:spcBef>
                <a:spcPts val="68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spc="-1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might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send 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contacts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letting them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address.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slightly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sending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people.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contacts </a:t>
            </a:r>
            <a:r>
              <a:rPr sz="1800" dirty="0">
                <a:latin typeface="Arial"/>
                <a:cs typeface="Arial"/>
              </a:rPr>
              <a:t>near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"To"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(Yahoo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"Insert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addresses.")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You'll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check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 contact's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email.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3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332105" marR="8255" indent="-320040" algn="just">
              <a:lnSpc>
                <a:spcPts val="1730"/>
              </a:lnSpc>
              <a:spcBef>
                <a:spcPts val="68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order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you,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subject.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received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someone </a:t>
            </a:r>
            <a:r>
              <a:rPr sz="1800" dirty="0">
                <a:latin typeface="Arial"/>
                <a:cs typeface="Arial"/>
              </a:rPr>
              <a:t>else,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5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"Forward."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"Forward"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button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"Send.“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Font typeface="Wingdings"/>
              <a:buChar char=""/>
            </a:pPr>
            <a:endParaRPr sz="23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332105" marR="8255" indent="-320040" algn="just">
              <a:lnSpc>
                <a:spcPct val="80000"/>
              </a:lnSpc>
              <a:spcBef>
                <a:spcPts val="7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You'll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"Trash"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inbox.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put </a:t>
            </a:r>
            <a:r>
              <a:rPr sz="1800" dirty="0">
                <a:latin typeface="Arial"/>
                <a:cs typeface="Arial"/>
              </a:rPr>
              <a:t>emails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don't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anymore.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It's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Trash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option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computer</a:t>
            </a:r>
            <a:r>
              <a:rPr sz="1800" spc="5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5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delete</a:t>
            </a:r>
            <a:r>
              <a:rPr sz="1800" spc="5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files.</a:t>
            </a:r>
            <a:r>
              <a:rPr sz="1800" spc="5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Put</a:t>
            </a:r>
            <a:r>
              <a:rPr sz="1800" spc="5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emails</a:t>
            </a:r>
            <a:r>
              <a:rPr sz="1800" spc="5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don't</a:t>
            </a:r>
            <a:r>
              <a:rPr sz="1800" spc="5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anymore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Trash,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Trash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full.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1063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Wingdings</vt:lpstr>
      <vt:lpstr>Wingdings 2</vt:lpstr>
      <vt:lpstr>Office Theme</vt:lpstr>
      <vt:lpstr>TOPIC: E-mail, Social Networking and e-Governance Services</vt:lpstr>
      <vt:lpstr>INTRODUCTION</vt:lpstr>
      <vt:lpstr>e-Governance Services</vt:lpstr>
      <vt:lpstr>OBJECTIVES</vt:lpstr>
      <vt:lpstr>STRUCTURE OF E-MAIL</vt:lpstr>
      <vt:lpstr>PICTORIALREPRESENTATION</vt:lpstr>
      <vt:lpstr>Using E-mails</vt:lpstr>
      <vt:lpstr>PowerPoint Presentation</vt:lpstr>
      <vt:lpstr>PowerPoint Presentation</vt:lpstr>
      <vt:lpstr>(i) Opening Email Account</vt:lpstr>
      <vt:lpstr>(ii) Mailbox: Inbox and Outbox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CCC_PPT_CH7</dc:title>
  <dc:creator>HP</dc:creator>
  <cp:lastModifiedBy>palak</cp:lastModifiedBy>
  <cp:revision>2</cp:revision>
  <dcterms:created xsi:type="dcterms:W3CDTF">2022-05-08T20:41:10Z</dcterms:created>
  <dcterms:modified xsi:type="dcterms:W3CDTF">2022-05-08T20:48:07Z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LastSaved">
    <vt:filetime>2022-05-08T00:00:00Z</vt:filetime>
  </property>
</Properties>
</file>