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85" r:id="rId1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2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" y="749808"/>
            <a:ext cx="1694687" cy="15605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7200" y="3886200"/>
            <a:ext cx="9144000" cy="2542540"/>
          </a:xfrm>
          <a:custGeom>
            <a:avLst/>
            <a:gdLst/>
            <a:ahLst/>
            <a:cxnLst/>
            <a:rect l="l" t="t" r="r" b="b"/>
            <a:pathLst>
              <a:path w="9144000" h="2542540">
                <a:moveTo>
                  <a:pt x="0" y="2542032"/>
                </a:moveTo>
                <a:lnTo>
                  <a:pt x="9144000" y="2542032"/>
                </a:lnTo>
                <a:lnTo>
                  <a:pt x="9144000" y="0"/>
                </a:lnTo>
                <a:lnTo>
                  <a:pt x="0" y="0"/>
                </a:lnTo>
                <a:lnTo>
                  <a:pt x="0" y="2542032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65105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713232"/>
                </a:moveTo>
                <a:lnTo>
                  <a:pt x="0" y="713232"/>
                </a:lnTo>
                <a:lnTo>
                  <a:pt x="0" y="0"/>
                </a:lnTo>
                <a:lnTo>
                  <a:pt x="2240280" y="0"/>
                </a:lnTo>
                <a:lnTo>
                  <a:pt x="2240280" y="713232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16351" y="65013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713232"/>
                </a:moveTo>
                <a:lnTo>
                  <a:pt x="0" y="713232"/>
                </a:lnTo>
                <a:lnTo>
                  <a:pt x="0" y="0"/>
                </a:lnTo>
                <a:lnTo>
                  <a:pt x="6784848" y="0"/>
                </a:lnTo>
                <a:lnTo>
                  <a:pt x="6784848" y="713232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1644" y="3495629"/>
            <a:ext cx="419511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228599"/>
                </a:moveTo>
                <a:lnTo>
                  <a:pt x="0" y="228599"/>
                </a:lnTo>
                <a:lnTo>
                  <a:pt x="0" y="0"/>
                </a:lnTo>
                <a:lnTo>
                  <a:pt x="533400" y="0"/>
                </a:lnTo>
                <a:lnTo>
                  <a:pt x="533400" y="228599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8512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0" y="228599"/>
                </a:lnTo>
                <a:lnTo>
                  <a:pt x="0" y="0"/>
                </a:lnTo>
                <a:lnTo>
                  <a:pt x="8552687" y="0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9333" y="339428"/>
            <a:ext cx="8059732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602" y="2277870"/>
            <a:ext cx="799719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ielit.gov.in/haridwa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8800" y="2054542"/>
            <a:ext cx="714565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95"/>
              </a:spcBef>
            </a:pPr>
            <a:r>
              <a:rPr sz="3200" dirty="0" smtClean="0">
                <a:solidFill>
                  <a:srgbClr val="FFFF00"/>
                </a:solidFill>
                <a:latin typeface="Trebuchet MS"/>
                <a:cs typeface="Trebuchet MS"/>
              </a:rPr>
              <a:t>TOPIC</a:t>
            </a:r>
            <a:r>
              <a:rPr sz="3200" b="0" dirty="0">
                <a:solidFill>
                  <a:srgbClr val="FFFF00"/>
                </a:solidFill>
                <a:latin typeface="Trebuchet MS"/>
                <a:cs typeface="Trebuchet MS"/>
              </a:rPr>
              <a:t>:</a:t>
            </a:r>
            <a:r>
              <a:rPr sz="3200" b="0" spc="38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E-mail,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Networking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e-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749808"/>
            <a:ext cx="9144000" cy="5678805"/>
            <a:chOff x="457200" y="749808"/>
            <a:chExt cx="9144000" cy="5678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7" y="749808"/>
              <a:ext cx="1694687" cy="1560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3886199"/>
              <a:ext cx="9144000" cy="2542540"/>
            </a:xfrm>
            <a:custGeom>
              <a:avLst/>
              <a:gdLst/>
              <a:ahLst/>
              <a:cxnLst/>
              <a:rect l="l" t="t" r="r" b="b"/>
              <a:pathLst>
                <a:path w="9144000" h="2542540">
                  <a:moveTo>
                    <a:pt x="0" y="2542032"/>
                  </a:moveTo>
                  <a:lnTo>
                    <a:pt x="9144000" y="254203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542032"/>
                  </a:lnTo>
                  <a:close/>
                </a:path>
              </a:pathLst>
            </a:custGeom>
            <a:solidFill>
              <a:srgbClr val="082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7200" y="6510528"/>
            <a:ext cx="2240280" cy="713740"/>
            <a:chOff x="457200" y="6510528"/>
            <a:chExt cx="2240280" cy="713740"/>
          </a:xfrm>
        </p:grpSpPr>
        <p:sp>
          <p:nvSpPr>
            <p:cNvPr id="8" name="object 8"/>
            <p:cNvSpPr/>
            <p:nvPr/>
          </p:nvSpPr>
          <p:spPr>
            <a:xfrm>
              <a:off x="457200" y="65105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713232"/>
                  </a:moveTo>
                  <a:lnTo>
                    <a:pt x="0" y="713232"/>
                  </a:lnTo>
                  <a:lnTo>
                    <a:pt x="0" y="0"/>
                  </a:lnTo>
                  <a:lnTo>
                    <a:pt x="2240280" y="0"/>
                  </a:lnTo>
                  <a:lnTo>
                    <a:pt x="2240280" y="713232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707" y="6626351"/>
              <a:ext cx="1729740" cy="44805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816351" y="65013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713232"/>
                </a:moveTo>
                <a:lnTo>
                  <a:pt x="0" y="713232"/>
                </a:lnTo>
                <a:lnTo>
                  <a:pt x="0" y="0"/>
                </a:lnTo>
                <a:lnTo>
                  <a:pt x="6784848" y="0"/>
                </a:lnTo>
                <a:lnTo>
                  <a:pt x="6784848" y="713232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17368" y="4016230"/>
            <a:ext cx="6738063" cy="1867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rebuchet MS"/>
                <a:cs typeface="Trebuchet MS"/>
              </a:rPr>
              <a:t>COURSE:</a:t>
            </a:r>
            <a:r>
              <a:rPr sz="2000" spc="-3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000" spc="-25" dirty="0" smtClean="0">
                <a:solidFill>
                  <a:srgbClr val="FFFF00"/>
                </a:solidFill>
                <a:latin typeface="Trebuchet MS"/>
                <a:cs typeface="Trebuchet MS"/>
              </a:rPr>
              <a:t>CCC</a:t>
            </a:r>
            <a:r>
              <a:rPr lang="en-IN" sz="2000" spc="-25" dirty="0" smtClean="0">
                <a:solidFill>
                  <a:srgbClr val="FFFF00"/>
                </a:solidFill>
                <a:latin typeface="Trebuchet MS"/>
                <a:cs typeface="Trebuchet MS"/>
              </a:rPr>
              <a:t> Concepts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Trebuchet MS"/>
                <a:cs typeface="Trebuchet MS"/>
              </a:rPr>
              <a:t>CHAPTER:</a:t>
            </a:r>
            <a:r>
              <a:rPr sz="2000" spc="-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FFFFFF"/>
                </a:solidFill>
                <a:latin typeface="Trebuchet MS"/>
                <a:cs typeface="Trebuchet MS"/>
              </a:rPr>
              <a:t>E-mail,</a:t>
            </a:r>
            <a:r>
              <a:rPr lang="en-IN" sz="2000" spc="-8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lang="en-IN" sz="2000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dirty="0" smtClean="0">
                <a:solidFill>
                  <a:srgbClr val="FFFFFF"/>
                </a:solidFill>
                <a:latin typeface="Trebuchet MS"/>
                <a:cs typeface="Trebuchet MS"/>
              </a:rPr>
              <a:t>Networking</a:t>
            </a:r>
            <a:r>
              <a:rPr lang="en-IN" sz="200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spc="-25" dirty="0" smtClean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lang="en-IN"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e-</a:t>
            </a:r>
            <a:r>
              <a:rPr lang="en-IN" sz="2000" dirty="0" smtClean="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lang="en-IN" sz="2000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</a:p>
          <a:p>
            <a:pPr marL="12700">
              <a:lnSpc>
                <a:spcPct val="100000"/>
              </a:lnSpc>
            </a:pPr>
            <a:endParaRPr lang="en-IN" sz="20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z="2000" spc="-10" dirty="0" smtClean="0">
                <a:solidFill>
                  <a:srgbClr val="FFFF00"/>
                </a:solidFill>
                <a:latin typeface="Trebuchet MS"/>
                <a:cs typeface="Trebuchet MS"/>
              </a:rPr>
              <a:t>DAY: </a:t>
            </a:r>
            <a:r>
              <a:rPr lang="en-IN"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37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0" y="6622784"/>
            <a:ext cx="397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Presentation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By: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 smtClean="0">
                <a:solidFill>
                  <a:srgbClr val="FFFF00"/>
                </a:solidFill>
                <a:latin typeface="Tw Cen MT"/>
                <a:cs typeface="Tw Cen MT"/>
              </a:rPr>
              <a:t>S</a:t>
            </a:r>
            <a:r>
              <a:rPr lang="en-IN" sz="2400" dirty="0" smtClean="0">
                <a:solidFill>
                  <a:srgbClr val="FFFF00"/>
                </a:solidFill>
                <a:latin typeface="Tw Cen MT"/>
                <a:cs typeface="Tw Cen MT"/>
              </a:rPr>
              <a:t>h</a:t>
            </a:r>
            <a:r>
              <a:rPr sz="2400" spc="-10" dirty="0" smtClean="0">
                <a:solidFill>
                  <a:srgbClr val="FFFF00"/>
                </a:solidFill>
                <a:latin typeface="Tw Cen MT"/>
                <a:cs typeface="Tw Cen MT"/>
              </a:rPr>
              <a:t>r</a:t>
            </a:r>
            <a:r>
              <a:rPr lang="en-IN" sz="2400" spc="-10" dirty="0" err="1" smtClean="0">
                <a:solidFill>
                  <a:srgbClr val="FFFF00"/>
                </a:solidFill>
                <a:latin typeface="Tw Cen MT"/>
                <a:cs typeface="Tw Cen MT"/>
              </a:rPr>
              <a:t>uti</a:t>
            </a:r>
            <a:r>
              <a:rPr lang="en-IN" sz="2400" spc="-10" dirty="0" smtClean="0">
                <a:solidFill>
                  <a:srgbClr val="FFFF00"/>
                </a:solidFill>
                <a:latin typeface="Tw Cen MT"/>
                <a:cs typeface="Tw Cen MT"/>
              </a:rPr>
              <a:t> Dubey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629" y="970320"/>
            <a:ext cx="31692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(viii)</a:t>
            </a:r>
            <a:r>
              <a:rPr sz="2500" spc="-40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Email</a:t>
            </a:r>
            <a:r>
              <a:rPr sz="2500" spc="-55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8213B"/>
                </a:solidFill>
                <a:latin typeface="Arial"/>
                <a:cs typeface="Arial"/>
              </a:rPr>
              <a:t>Signature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597" y="2084309"/>
            <a:ext cx="79921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signature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text,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 contact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favourite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quote, </a:t>
            </a:r>
            <a:r>
              <a:rPr sz="1800" dirty="0">
                <a:latin typeface="Arial"/>
                <a:cs typeface="Arial"/>
              </a:rPr>
              <a:t>that's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automatically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Gmail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messages 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footer.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0283" y="2910840"/>
            <a:ext cx="7835900" cy="4222750"/>
            <a:chOff x="1510283" y="2910840"/>
            <a:chExt cx="7835900" cy="4222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283" y="2910840"/>
              <a:ext cx="7385303" cy="9753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1538" y="6986682"/>
              <a:ext cx="844486" cy="1464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283" y="3886200"/>
              <a:ext cx="7385303" cy="3069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1644" y="3495629"/>
            <a:ext cx="41941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FFFF00"/>
                </a:solidFill>
                <a:latin typeface="Times New Roman"/>
                <a:cs typeface="Times New Roman"/>
              </a:rPr>
              <a:t>Thank</a:t>
            </a:r>
            <a:r>
              <a:rPr sz="66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66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you!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8187" y="6604556"/>
            <a:ext cx="380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www.nielit.gov.in/haridwar</a:t>
            </a:r>
            <a:endParaRPr sz="2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707" y="6626352"/>
            <a:ext cx="1729740" cy="4480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629" y="779783"/>
            <a:ext cx="58864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(iii)</a:t>
            </a:r>
            <a:r>
              <a:rPr sz="2500" spc="-45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Creating</a:t>
            </a:r>
            <a:r>
              <a:rPr sz="2500" spc="-65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and</a:t>
            </a:r>
            <a:r>
              <a:rPr sz="2500" spc="-60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Sending</a:t>
            </a:r>
            <a:r>
              <a:rPr sz="2500" spc="-60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a</a:t>
            </a:r>
            <a:r>
              <a:rPr sz="2500" spc="-55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8213B"/>
                </a:solidFill>
                <a:latin typeface="Arial"/>
                <a:cs typeface="Arial"/>
              </a:rPr>
              <a:t>new</a:t>
            </a:r>
            <a:r>
              <a:rPr sz="2500" spc="-55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2500" spc="-15" dirty="0">
                <a:solidFill>
                  <a:srgbClr val="08213B"/>
                </a:solidFill>
                <a:latin typeface="Arial"/>
                <a:cs typeface="Arial"/>
              </a:rPr>
              <a:t>E-</a:t>
            </a:r>
            <a:r>
              <a:rPr sz="2500" spc="-20" dirty="0">
                <a:solidFill>
                  <a:srgbClr val="08213B"/>
                </a:solidFill>
                <a:latin typeface="Arial"/>
                <a:cs typeface="Arial"/>
              </a:rPr>
              <a:t>mail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597" y="2085850"/>
            <a:ext cx="799655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dirty="0">
                <a:latin typeface="Arial Rounded MT Bold"/>
                <a:cs typeface="Arial Rounded MT Bold"/>
              </a:rPr>
              <a:t>In</a:t>
            </a:r>
            <a:r>
              <a:rPr sz="1800" spc="4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order</a:t>
            </a:r>
            <a:r>
              <a:rPr sz="1800" spc="45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to</a:t>
            </a:r>
            <a:r>
              <a:rPr sz="1800" spc="459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send</a:t>
            </a:r>
            <a:r>
              <a:rPr sz="1800" spc="4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a</a:t>
            </a:r>
            <a:r>
              <a:rPr sz="1800" spc="4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new</a:t>
            </a:r>
            <a:r>
              <a:rPr sz="1800" spc="4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text</a:t>
            </a:r>
            <a:r>
              <a:rPr sz="1800" spc="44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message</a:t>
            </a:r>
            <a:r>
              <a:rPr sz="1800" spc="459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to</a:t>
            </a:r>
            <a:r>
              <a:rPr sz="1800" spc="459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the</a:t>
            </a:r>
            <a:r>
              <a:rPr sz="1800" spc="4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user,</a:t>
            </a:r>
            <a:r>
              <a:rPr sz="1800" spc="43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first</a:t>
            </a:r>
            <a:r>
              <a:rPr sz="1800" spc="4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create</a:t>
            </a:r>
            <a:r>
              <a:rPr sz="1800" spc="459" dirty="0">
                <a:latin typeface="Arial Rounded MT Bold"/>
                <a:cs typeface="Arial Rounded MT Bold"/>
              </a:rPr>
              <a:t> </a:t>
            </a:r>
            <a:r>
              <a:rPr sz="1800" spc="-25" dirty="0">
                <a:latin typeface="Arial Rounded MT Bold"/>
                <a:cs typeface="Arial Rounded MT Bold"/>
              </a:rPr>
              <a:t>or </a:t>
            </a:r>
            <a:r>
              <a:rPr sz="1800" dirty="0">
                <a:latin typeface="Arial Rounded MT Bold"/>
                <a:cs typeface="Arial Rounded MT Bold"/>
              </a:rPr>
              <a:t>compose</a:t>
            </a:r>
            <a:r>
              <a:rPr sz="1800" spc="-7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the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message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which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includes</a:t>
            </a:r>
            <a:r>
              <a:rPr sz="1800" spc="-2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the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following</a:t>
            </a:r>
            <a:r>
              <a:rPr sz="1800" spc="-5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steps.</a:t>
            </a:r>
            <a:endParaRPr sz="1800">
              <a:latin typeface="Arial Rounded MT Bold"/>
              <a:cs typeface="Arial Rounded MT Bold"/>
            </a:endParaRPr>
          </a:p>
          <a:p>
            <a:pPr marL="332105" marR="7620" indent="-320040">
              <a:lnSpc>
                <a:spcPct val="101099"/>
              </a:lnSpc>
              <a:spcBef>
                <a:spcPts val="66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  <a:tab pos="1016000" algn="l"/>
                <a:tab pos="1327785" algn="l"/>
                <a:tab pos="1637030" algn="l"/>
                <a:tab pos="2411730" algn="l"/>
                <a:tab pos="3084195" algn="l"/>
                <a:tab pos="3719195" algn="l"/>
                <a:tab pos="4798695" algn="l"/>
                <a:tab pos="5237480" algn="l"/>
                <a:tab pos="6453505" algn="l"/>
                <a:tab pos="7447915" algn="l"/>
              </a:tabLst>
            </a:pPr>
            <a:r>
              <a:rPr sz="1800" spc="-20" dirty="0">
                <a:latin typeface="Arial Rounded MT Bold"/>
                <a:cs typeface="Arial Rounded MT Bold"/>
              </a:rPr>
              <a:t>Step</a:t>
            </a:r>
            <a:r>
              <a:rPr sz="1800" dirty="0">
                <a:latin typeface="Arial Rounded MT Bold"/>
                <a:cs typeface="Arial Rounded MT Bold"/>
              </a:rPr>
              <a:t>	</a:t>
            </a:r>
            <a:r>
              <a:rPr sz="1800" spc="-50" dirty="0">
                <a:latin typeface="Arial Rounded MT Bold"/>
                <a:cs typeface="Arial Rounded MT Bold"/>
              </a:rPr>
              <a:t>1</a:t>
            </a:r>
            <a:r>
              <a:rPr sz="1800" dirty="0">
                <a:latin typeface="Arial Rounded MT Bold"/>
                <a:cs typeface="Arial Rounded MT Bold"/>
              </a:rPr>
              <a:t>	</a:t>
            </a:r>
            <a:r>
              <a:rPr sz="1800" spc="-50" dirty="0">
                <a:latin typeface="Arial"/>
                <a:cs typeface="Arial"/>
              </a:rPr>
              <a:t>−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0" dirty="0">
                <a:latin typeface="Arial Rounded MT Bold"/>
                <a:cs typeface="Arial Rounded MT Bold"/>
              </a:rPr>
              <a:t>Open</a:t>
            </a:r>
            <a:r>
              <a:rPr sz="1800" dirty="0">
                <a:latin typeface="Arial Rounded MT Bold"/>
                <a:cs typeface="Arial Rounded MT Bold"/>
              </a:rPr>
              <a:t>	</a:t>
            </a:r>
            <a:r>
              <a:rPr sz="1800" spc="-20" dirty="0">
                <a:latin typeface="Arial Rounded MT Bold"/>
                <a:cs typeface="Arial Rounded MT Bold"/>
              </a:rPr>
              <a:t>your</a:t>
            </a:r>
            <a:r>
              <a:rPr sz="1800" dirty="0">
                <a:latin typeface="Arial Rounded MT Bold"/>
                <a:cs typeface="Arial Rounded MT Bold"/>
              </a:rPr>
              <a:t>	</a:t>
            </a:r>
            <a:r>
              <a:rPr sz="1800" spc="-20" dirty="0">
                <a:latin typeface="Arial Rounded MT Bold"/>
                <a:cs typeface="Arial Rounded MT Bold"/>
              </a:rPr>
              <a:t>mail</a:t>
            </a:r>
            <a:r>
              <a:rPr sz="1800" dirty="0">
                <a:latin typeface="Arial Rounded MT Bold"/>
                <a:cs typeface="Arial Rounded MT Bold"/>
              </a:rPr>
              <a:t>	</a:t>
            </a:r>
            <a:r>
              <a:rPr sz="1800" spc="-10" dirty="0">
                <a:latin typeface="Arial Rounded MT Bold"/>
                <a:cs typeface="Arial Rounded MT Bold"/>
              </a:rPr>
              <a:t>account</a:t>
            </a:r>
            <a:r>
              <a:rPr sz="1800" dirty="0">
                <a:latin typeface="Arial Rounded MT Bold"/>
                <a:cs typeface="Arial Rounded MT Bold"/>
              </a:rPr>
              <a:t>	</a:t>
            </a:r>
            <a:r>
              <a:rPr sz="1800" spc="-25" dirty="0">
                <a:latin typeface="Arial Rounded MT Bold"/>
                <a:cs typeface="Arial Rounded MT Bold"/>
              </a:rPr>
              <a:t>by</a:t>
            </a:r>
            <a:r>
              <a:rPr sz="1800" dirty="0">
                <a:latin typeface="Arial Rounded MT Bold"/>
                <a:cs typeface="Arial Rounded MT Bold"/>
              </a:rPr>
              <a:t>	</a:t>
            </a:r>
            <a:r>
              <a:rPr sz="1800" spc="-10" dirty="0">
                <a:latin typeface="Arial Rounded MT Bold"/>
                <a:cs typeface="Arial Rounded MT Bold"/>
              </a:rPr>
              <a:t>providing</a:t>
            </a:r>
            <a:r>
              <a:rPr sz="1800" dirty="0">
                <a:latin typeface="Arial Rounded MT Bold"/>
                <a:cs typeface="Arial Rounded MT Bold"/>
              </a:rPr>
              <a:t>	</a:t>
            </a:r>
            <a:r>
              <a:rPr sz="1800" spc="-10" dirty="0">
                <a:latin typeface="Arial Rounded MT Bold"/>
                <a:cs typeface="Arial Rounded MT Bold"/>
              </a:rPr>
              <a:t>correct</a:t>
            </a:r>
            <a:r>
              <a:rPr sz="1800" dirty="0">
                <a:latin typeface="Arial Rounded MT Bold"/>
                <a:cs typeface="Arial Rounded MT Bold"/>
              </a:rPr>
              <a:t>	</a:t>
            </a:r>
            <a:r>
              <a:rPr sz="1800" spc="-20" dirty="0">
                <a:latin typeface="Arial Rounded MT Bold"/>
                <a:cs typeface="Arial Rounded MT Bold"/>
              </a:rPr>
              <a:t>User </a:t>
            </a:r>
            <a:r>
              <a:rPr sz="1800" dirty="0">
                <a:latin typeface="Arial Rounded MT Bold"/>
                <a:cs typeface="Arial Rounded MT Bold"/>
              </a:rPr>
              <a:t>name</a:t>
            </a:r>
            <a:r>
              <a:rPr sz="1800" spc="-10" dirty="0">
                <a:latin typeface="Arial Rounded MT Bold"/>
                <a:cs typeface="Arial Rounded MT Bold"/>
              </a:rPr>
              <a:t> </a:t>
            </a:r>
            <a:r>
              <a:rPr sz="1800" dirty="0">
                <a:latin typeface="Arial Rounded MT Bold"/>
                <a:cs typeface="Arial Rounded MT Bold"/>
              </a:rPr>
              <a:t>and</a:t>
            </a:r>
            <a:r>
              <a:rPr sz="1800" spc="-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Password.</a:t>
            </a:r>
            <a:endParaRPr sz="1800">
              <a:latin typeface="Arial Rounded MT Bold"/>
              <a:cs typeface="Arial Rounded MT Bol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555" y="3297935"/>
            <a:ext cx="7370063" cy="3636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97" y="2084309"/>
            <a:ext cx="7995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1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Compose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selecting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"compose"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option </a:t>
            </a:r>
            <a:r>
              <a:rPr sz="1800" dirty="0">
                <a:latin typeface="Arial"/>
                <a:cs typeface="Arial"/>
              </a:rPr>
              <a:t>shown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window.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7" y="2747772"/>
            <a:ext cx="8153400" cy="4139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97" y="2084309"/>
            <a:ext cx="7996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3375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window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displayed,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enter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recipient’s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"To"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textbox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"Subject"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message,</a:t>
            </a:r>
            <a:r>
              <a:rPr sz="1800" spc="3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"Body"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press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"Send"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button.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Remember,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subject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mail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explicit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short.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987" y="3243072"/>
            <a:ext cx="7536179" cy="36301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487" y="852863"/>
            <a:ext cx="7441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8213B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08213B"/>
                </a:solidFill>
              </a:rPr>
              <a:t>iv)</a:t>
            </a:r>
            <a:r>
              <a:rPr spc="-80" dirty="0">
                <a:solidFill>
                  <a:srgbClr val="08213B"/>
                </a:solidFill>
              </a:rPr>
              <a:t> </a:t>
            </a:r>
            <a:r>
              <a:rPr spc="-10" dirty="0">
                <a:solidFill>
                  <a:srgbClr val="08213B"/>
                </a:solidFill>
              </a:rPr>
              <a:t>Replying</a:t>
            </a:r>
            <a:r>
              <a:rPr spc="-100" dirty="0">
                <a:solidFill>
                  <a:srgbClr val="08213B"/>
                </a:solidFill>
              </a:rPr>
              <a:t> </a:t>
            </a:r>
            <a:r>
              <a:rPr dirty="0">
                <a:solidFill>
                  <a:srgbClr val="08213B"/>
                </a:solidFill>
              </a:rPr>
              <a:t>to</a:t>
            </a:r>
            <a:r>
              <a:rPr spc="-65" dirty="0">
                <a:solidFill>
                  <a:srgbClr val="08213B"/>
                </a:solidFill>
              </a:rPr>
              <a:t> </a:t>
            </a:r>
            <a:r>
              <a:rPr dirty="0">
                <a:solidFill>
                  <a:srgbClr val="08213B"/>
                </a:solidFill>
              </a:rPr>
              <a:t>an</a:t>
            </a:r>
            <a:r>
              <a:rPr spc="-105" dirty="0">
                <a:solidFill>
                  <a:srgbClr val="08213B"/>
                </a:solidFill>
              </a:rPr>
              <a:t> </a:t>
            </a:r>
            <a:r>
              <a:rPr spc="-10" dirty="0">
                <a:solidFill>
                  <a:srgbClr val="08213B"/>
                </a:solidFill>
              </a:rPr>
              <a:t>E-</a:t>
            </a:r>
            <a:r>
              <a:rPr dirty="0">
                <a:solidFill>
                  <a:srgbClr val="08213B"/>
                </a:solidFill>
              </a:rPr>
              <a:t>mail</a:t>
            </a:r>
            <a:r>
              <a:rPr spc="-95" dirty="0">
                <a:solidFill>
                  <a:srgbClr val="08213B"/>
                </a:solidFill>
              </a:rPr>
              <a:t> </a:t>
            </a:r>
            <a:r>
              <a:rPr spc="-10" dirty="0">
                <a:solidFill>
                  <a:srgbClr val="08213B"/>
                </a:solidFill>
              </a:rPr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97" y="2033957"/>
            <a:ext cx="7995920" cy="408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 algn="just">
              <a:lnSpc>
                <a:spcPct val="15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Replying</a:t>
            </a:r>
            <a:r>
              <a:rPr sz="1800" spc="8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10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giving</a:t>
            </a:r>
            <a:r>
              <a:rPr sz="1800" spc="10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response</a:t>
            </a:r>
            <a:r>
              <a:rPr sz="1800" spc="9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8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9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received</a:t>
            </a:r>
            <a:r>
              <a:rPr sz="1800" spc="8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mail</a:t>
            </a:r>
            <a:r>
              <a:rPr sz="1800" spc="10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0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includes</a:t>
            </a:r>
            <a:r>
              <a:rPr sz="1800" spc="90" dirty="0">
                <a:latin typeface="Arial"/>
                <a:cs typeface="Arial"/>
              </a:rPr>
              <a:t> 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steps.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4957"/>
              </a:buClr>
              <a:buFont typeface="Wingdings"/>
              <a:buChar char=""/>
            </a:pPr>
            <a:endParaRPr sz="2000">
              <a:latin typeface="Arial"/>
              <a:cs typeface="Arial"/>
            </a:endParaRPr>
          </a:p>
          <a:p>
            <a:pPr marL="332105" marR="6350" indent="-320040" algn="just">
              <a:lnSpc>
                <a:spcPct val="150000"/>
              </a:lnSpc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1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Open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reply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press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"Reply" </a:t>
            </a:r>
            <a:r>
              <a:rPr sz="1800" dirty="0">
                <a:latin typeface="Arial"/>
                <a:cs typeface="Arial"/>
              </a:rPr>
              <a:t>button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"Shift+R"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keyboard.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34957"/>
              </a:buClr>
              <a:buFont typeface="Wingdings"/>
              <a:buChar char=""/>
            </a:pPr>
            <a:endParaRPr sz="2000">
              <a:latin typeface="Arial"/>
              <a:cs typeface="Arial"/>
            </a:endParaRPr>
          </a:p>
          <a:p>
            <a:pPr marL="332105" marR="5080" indent="-320040" algn="just">
              <a:lnSpc>
                <a:spcPct val="150000"/>
              </a:lnSpc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window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displayed,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enter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"Body"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"Send" </a:t>
            </a:r>
            <a:r>
              <a:rPr sz="1800" dirty="0">
                <a:latin typeface="Arial"/>
                <a:cs typeface="Arial"/>
              </a:rPr>
              <a:t>button.</a:t>
            </a:r>
            <a:r>
              <a:rPr sz="1800" spc="3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mail</a:t>
            </a:r>
            <a:r>
              <a:rPr sz="1800" spc="4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sent</a:t>
            </a:r>
            <a:r>
              <a:rPr sz="1800" spc="3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automatically</a:t>
            </a:r>
            <a:r>
              <a:rPr sz="1800" spc="3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corresponding</a:t>
            </a:r>
            <a:r>
              <a:rPr sz="1800" spc="3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person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re-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"To"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16429"/>
            <a:ext cx="7537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08213B"/>
                </a:solidFill>
                <a:latin typeface="Tw Cen MT"/>
                <a:cs typeface="Tw Cen MT"/>
              </a:rPr>
              <a:t>(v)</a:t>
            </a:r>
            <a:r>
              <a:rPr sz="4400" b="0" spc="-105" dirty="0">
                <a:solidFill>
                  <a:srgbClr val="08213B"/>
                </a:solidFill>
                <a:latin typeface="Tw Cen MT"/>
                <a:cs typeface="Tw Cen MT"/>
              </a:rPr>
              <a:t> </a:t>
            </a:r>
            <a:r>
              <a:rPr sz="4400" b="0" dirty="0">
                <a:solidFill>
                  <a:srgbClr val="08213B"/>
                </a:solidFill>
                <a:latin typeface="Tw Cen MT"/>
                <a:cs typeface="Tw Cen MT"/>
              </a:rPr>
              <a:t>Forwarding</a:t>
            </a:r>
            <a:r>
              <a:rPr sz="4400" b="0" spc="-95" dirty="0">
                <a:solidFill>
                  <a:srgbClr val="08213B"/>
                </a:solidFill>
                <a:latin typeface="Tw Cen MT"/>
                <a:cs typeface="Tw Cen MT"/>
              </a:rPr>
              <a:t> </a:t>
            </a:r>
            <a:r>
              <a:rPr sz="4400" b="0" dirty="0">
                <a:solidFill>
                  <a:srgbClr val="08213B"/>
                </a:solidFill>
                <a:latin typeface="Tw Cen MT"/>
                <a:cs typeface="Tw Cen MT"/>
              </a:rPr>
              <a:t>an</a:t>
            </a:r>
            <a:r>
              <a:rPr sz="4400" b="0" spc="-85" dirty="0">
                <a:solidFill>
                  <a:srgbClr val="08213B"/>
                </a:solidFill>
                <a:latin typeface="Tw Cen MT"/>
                <a:cs typeface="Tw Cen MT"/>
              </a:rPr>
              <a:t> </a:t>
            </a:r>
            <a:r>
              <a:rPr sz="4400" b="0" spc="-10" dirty="0">
                <a:solidFill>
                  <a:srgbClr val="08213B"/>
                </a:solidFill>
                <a:latin typeface="Tw Cen MT"/>
                <a:cs typeface="Tw Cen MT"/>
              </a:rPr>
              <a:t>E-</a:t>
            </a:r>
            <a:r>
              <a:rPr sz="4400" b="0" dirty="0">
                <a:solidFill>
                  <a:srgbClr val="08213B"/>
                </a:solidFill>
                <a:latin typeface="Tw Cen MT"/>
                <a:cs typeface="Tw Cen MT"/>
              </a:rPr>
              <a:t>mail</a:t>
            </a:r>
            <a:r>
              <a:rPr sz="4400" b="0" spc="-85" dirty="0">
                <a:solidFill>
                  <a:srgbClr val="08213B"/>
                </a:solidFill>
                <a:latin typeface="Tw Cen MT"/>
                <a:cs typeface="Tw Cen MT"/>
              </a:rPr>
              <a:t> </a:t>
            </a:r>
            <a:r>
              <a:rPr sz="4400" b="0" spc="-10" dirty="0">
                <a:solidFill>
                  <a:srgbClr val="08213B"/>
                </a:solidFill>
                <a:latin typeface="Tw Cen MT"/>
                <a:cs typeface="Tw Cen MT"/>
              </a:rPr>
              <a:t>message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597" y="2040007"/>
            <a:ext cx="7995920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 algn="just">
              <a:lnSpc>
                <a:spcPct val="14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Forwarding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resending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received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another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id.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option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saves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doesn’t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re-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again.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 </a:t>
            </a:r>
            <a:r>
              <a:rPr sz="1800" spc="-10" dirty="0">
                <a:latin typeface="Arial"/>
                <a:cs typeface="Arial"/>
              </a:rPr>
              <a:t>steps.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1850">
              <a:latin typeface="Arial"/>
              <a:cs typeface="Arial"/>
            </a:endParaRPr>
          </a:p>
          <a:p>
            <a:pPr marL="332105" marR="8255" indent="-320040" algn="just">
              <a:lnSpc>
                <a:spcPct val="140000"/>
              </a:lnSpc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"Forward" </a:t>
            </a:r>
            <a:r>
              <a:rPr sz="1800" dirty="0">
                <a:latin typeface="Arial"/>
                <a:cs typeface="Arial"/>
              </a:rPr>
              <a:t>option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"Shift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F"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 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keyboard.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34957"/>
              </a:buClr>
              <a:buFont typeface="Wingdings"/>
              <a:buChar char=""/>
            </a:pPr>
            <a:endParaRPr sz="1800">
              <a:latin typeface="Arial"/>
              <a:cs typeface="Arial"/>
            </a:endParaRPr>
          </a:p>
          <a:p>
            <a:pPr marL="332105" marR="5080" indent="-320040" algn="just">
              <a:lnSpc>
                <a:spcPct val="140000"/>
              </a:lnSpc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4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4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window</a:t>
            </a:r>
            <a:r>
              <a:rPr sz="1800" spc="4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displayed,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enter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recipient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"To" </a:t>
            </a:r>
            <a:r>
              <a:rPr sz="1800" dirty="0">
                <a:latin typeface="Arial"/>
                <a:cs typeface="Arial"/>
              </a:rPr>
              <a:t>textbox</a:t>
            </a:r>
            <a:r>
              <a:rPr sz="1800" spc="8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9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press</a:t>
            </a:r>
            <a:r>
              <a:rPr sz="1800" spc="9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"Send"</a:t>
            </a:r>
            <a:r>
              <a:rPr sz="1800" spc="9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button.</a:t>
            </a:r>
            <a:r>
              <a:rPr sz="1800" spc="8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9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mail</a:t>
            </a:r>
            <a:r>
              <a:rPr sz="1800" spc="10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9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9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forwarded</a:t>
            </a:r>
            <a:r>
              <a:rPr sz="1800" spc="8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85" dirty="0">
                <a:latin typeface="Arial"/>
                <a:cs typeface="Arial"/>
              </a:rPr>
              <a:t> 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corresponding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person.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459" y="657921"/>
            <a:ext cx="5357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8213B"/>
                </a:solidFill>
              </a:rPr>
              <a:t>(vi)</a:t>
            </a:r>
            <a:r>
              <a:rPr sz="4800" spc="-35" dirty="0">
                <a:solidFill>
                  <a:srgbClr val="08213B"/>
                </a:solidFill>
              </a:rPr>
              <a:t> </a:t>
            </a:r>
            <a:r>
              <a:rPr sz="4800" dirty="0">
                <a:solidFill>
                  <a:srgbClr val="08213B"/>
                </a:solidFill>
              </a:rPr>
              <a:t>Searching </a:t>
            </a:r>
            <a:r>
              <a:rPr sz="4800" spc="-10" dirty="0">
                <a:solidFill>
                  <a:srgbClr val="08213B"/>
                </a:solidFill>
              </a:rPr>
              <a:t>emails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48597" y="2084309"/>
            <a:ext cx="7995920" cy="230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Searching</a:t>
            </a:r>
            <a:r>
              <a:rPr sz="1800" spc="3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3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3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3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finding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desired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3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3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going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emails.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0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  <a:spcBef>
                <a:spcPts val="126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name,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key-</a:t>
            </a:r>
            <a:r>
              <a:rPr sz="1800" dirty="0">
                <a:latin typeface="Arial"/>
                <a:cs typeface="Arial"/>
              </a:rPr>
              <a:t>term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search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box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displayed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window.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4957"/>
              </a:buClr>
              <a:buFont typeface="Wingdings"/>
              <a:buChar char=""/>
            </a:pPr>
            <a:endParaRPr sz="2000">
              <a:latin typeface="Arial"/>
              <a:cs typeface="Arial"/>
            </a:endParaRPr>
          </a:p>
          <a:p>
            <a:pPr marL="332105" indent="-320040">
              <a:lnSpc>
                <a:spcPct val="100000"/>
              </a:lnSpc>
              <a:spcBef>
                <a:spcPts val="1255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−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mails,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desired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message.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8213B"/>
                </a:solidFill>
                <a:latin typeface="Arial"/>
                <a:cs typeface="Arial"/>
              </a:rPr>
              <a:t>(vii)</a:t>
            </a:r>
            <a:r>
              <a:rPr sz="4800" spc="-160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8213B"/>
                </a:solidFill>
                <a:latin typeface="Arial"/>
                <a:cs typeface="Arial"/>
              </a:rPr>
              <a:t>Attaching</a:t>
            </a:r>
            <a:r>
              <a:rPr sz="4800" spc="-5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4800" dirty="0">
                <a:solidFill>
                  <a:srgbClr val="08213B"/>
                </a:solidFill>
                <a:latin typeface="Arial"/>
                <a:cs typeface="Arial"/>
              </a:rPr>
              <a:t>files</a:t>
            </a:r>
            <a:r>
              <a:rPr sz="4800" spc="20" dirty="0">
                <a:solidFill>
                  <a:srgbClr val="08213B"/>
                </a:solidFill>
                <a:latin typeface="Arial"/>
                <a:cs typeface="Arial"/>
              </a:rPr>
              <a:t> </a:t>
            </a:r>
            <a:r>
              <a:rPr sz="4800" spc="-20" dirty="0">
                <a:solidFill>
                  <a:srgbClr val="08213B"/>
                </a:solidFill>
                <a:latin typeface="Arial"/>
                <a:cs typeface="Arial"/>
              </a:rPr>
              <a:t>with </a:t>
            </a:r>
            <a:r>
              <a:rPr sz="4800" spc="-10" dirty="0">
                <a:solidFill>
                  <a:srgbClr val="08213B"/>
                </a:solidFill>
                <a:latin typeface="Arial"/>
                <a:cs typeface="Arial"/>
              </a:rPr>
              <a:t>email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597" y="2084309"/>
            <a:ext cx="7995920" cy="48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 algn="just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1800" dirty="0">
                <a:latin typeface="Arial"/>
                <a:cs typeface="Arial"/>
              </a:rPr>
              <a:t>Emails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popular,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effective,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fast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communicate.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Attaching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easy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documents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and/or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photos. </a:t>
            </a:r>
            <a:r>
              <a:rPr sz="1800" dirty="0">
                <a:latin typeface="Arial"/>
                <a:cs typeface="Arial"/>
              </a:rPr>
              <a:t>Below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few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simple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steps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3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walk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3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3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sending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attachment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-10" dirty="0">
                <a:latin typeface="Arial"/>
                <a:cs typeface="Arial"/>
              </a:rPr>
              <a:t> programs.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dirty="0">
                <a:latin typeface="Arial"/>
                <a:cs typeface="Arial"/>
              </a:rPr>
              <a:t>Turn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internet.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Arial"/>
                <a:cs typeface="Arial"/>
              </a:rPr>
              <a:t>Type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web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bar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onto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account.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dirty="0">
                <a:latin typeface="Arial"/>
                <a:cs typeface="Arial"/>
              </a:rPr>
              <a:t>Click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"Compose"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email.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705"/>
              </a:spcBef>
            </a:pPr>
            <a:r>
              <a:rPr sz="1800" dirty="0">
                <a:latin typeface="Arial"/>
                <a:cs typeface="Arial"/>
              </a:rPr>
              <a:t>Click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icon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attach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file.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icon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appears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paperclip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symbol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programs.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After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icon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attach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box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pop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screen.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602" y="2084320"/>
            <a:ext cx="799655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Browse</a:t>
            </a:r>
            <a:r>
              <a:rPr sz="1800" spc="5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5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5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computer</a:t>
            </a:r>
            <a:r>
              <a:rPr sz="1800" spc="6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</a:t>
            </a:r>
            <a:r>
              <a:rPr sz="1800" spc="5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clicking</a:t>
            </a:r>
            <a:r>
              <a:rPr sz="1800" spc="5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folder</a:t>
            </a:r>
            <a:r>
              <a:rPr sz="1800" spc="6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contains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would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attach.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file,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"open."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attaching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outgoing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-10" dirty="0">
                <a:latin typeface="Arial"/>
                <a:cs typeface="Arial"/>
              </a:rPr>
              <a:t> message.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directions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screen.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file </a:t>
            </a:r>
            <a:r>
              <a:rPr sz="1800" dirty="0">
                <a:latin typeface="Arial"/>
                <a:cs typeface="Arial"/>
              </a:rPr>
              <a:t>was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attached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successfully.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 marR="889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Write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text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insert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recipient's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email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click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"send."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687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TOPIC: E-mail, Social Networking and e-Governance Services</vt:lpstr>
      <vt:lpstr>(iii) Creating and Sending a new E-mail</vt:lpstr>
      <vt:lpstr>Slide 3</vt:lpstr>
      <vt:lpstr>Slide 4</vt:lpstr>
      <vt:lpstr>(iv) Replying to an E-mail message</vt:lpstr>
      <vt:lpstr>(v) Forwarding an E-mail message</vt:lpstr>
      <vt:lpstr>(vi) Searching emails</vt:lpstr>
      <vt:lpstr>(vii) Attaching files with email</vt:lpstr>
      <vt:lpstr>Slide 9</vt:lpstr>
      <vt:lpstr>(viii) Email Signature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CCC_PPT_CH7</dc:title>
  <dc:creator>HP</dc:creator>
  <cp:lastModifiedBy>Administrator</cp:lastModifiedBy>
  <cp:revision>2</cp:revision>
  <dcterms:created xsi:type="dcterms:W3CDTF">2022-05-08T20:41:10Z</dcterms:created>
  <dcterms:modified xsi:type="dcterms:W3CDTF">2022-07-18T10:30:06Z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2020-12-29T00:00:00Z</vt:filetime>
  </property>
  <property fmtid="{D5CDD505-2E9C-101B-9397-08002B2CF9AE}" pid="3" name="LastSaved">
    <vt:filetime>2022-05-08T00:00:00Z</vt:filetime>
  </property>
</Properties>
</file>