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76" r:id="rId3"/>
    <p:sldId id="287" r:id="rId4"/>
    <p:sldId id="288" r:id="rId5"/>
    <p:sldId id="286" r:id="rId6"/>
    <p:sldId id="277" r:id="rId7"/>
    <p:sldId id="289" r:id="rId8"/>
    <p:sldId id="290" r:id="rId9"/>
    <p:sldId id="291" r:id="rId10"/>
    <p:sldId id="292" r:id="rId11"/>
    <p:sldId id="293" r:id="rId12"/>
    <p:sldId id="294" r:id="rId13"/>
    <p:sldId id="295" r:id="rId14"/>
    <p:sldId id="279" r:id="rId15"/>
    <p:sldId id="280" r:id="rId16"/>
    <p:sldId id="297" r:id="rId17"/>
    <p:sldId id="298" r:id="rId18"/>
    <p:sldId id="299" r:id="rId19"/>
    <p:sldId id="300" r:id="rId20"/>
    <p:sldId id="301" r:id="rId21"/>
    <p:sldId id="285" r:id="rId22"/>
  </p:sldIdLst>
  <p:sldSz cx="10058400" cy="7772400"/>
  <p:notesSz cx="10058400" cy="77724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2" d="100"/>
          <a:sy n="92" d="100"/>
        </p:scale>
        <p:origin x="84"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59275" cy="3889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697538" y="0"/>
            <a:ext cx="4359275" cy="388938"/>
          </a:xfrm>
          <a:prstGeom prst="rect">
            <a:avLst/>
          </a:prstGeom>
        </p:spPr>
        <p:txBody>
          <a:bodyPr vert="horz" lIns="91440" tIns="45720" rIns="91440" bIns="45720" rtlCol="0"/>
          <a:lstStyle>
            <a:lvl1pPr algn="r">
              <a:defRPr sz="1200"/>
            </a:lvl1pPr>
          </a:lstStyle>
          <a:p>
            <a:fld id="{6DCADC8D-C150-4949-84DB-E7A0243058F8}" type="datetimeFigureOut">
              <a:rPr lang="en-US" smtClean="0"/>
              <a:t>6/7/2023</a:t>
            </a:fld>
            <a:endParaRPr lang="en-US"/>
          </a:p>
        </p:txBody>
      </p:sp>
      <p:sp>
        <p:nvSpPr>
          <p:cNvPr id="4" name="Slide Image Placeholder 3"/>
          <p:cNvSpPr>
            <a:spLocks noGrp="1" noRot="1" noChangeAspect="1"/>
          </p:cNvSpPr>
          <p:nvPr>
            <p:ph type="sldImg" idx="2"/>
          </p:nvPr>
        </p:nvSpPr>
        <p:spPr>
          <a:xfrm>
            <a:off x="3332163" y="971550"/>
            <a:ext cx="3394075" cy="26225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006475" y="3740150"/>
            <a:ext cx="8045450" cy="30607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7383463"/>
            <a:ext cx="4359275" cy="3889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697538" y="7383463"/>
            <a:ext cx="4359275" cy="388937"/>
          </a:xfrm>
          <a:prstGeom prst="rect">
            <a:avLst/>
          </a:prstGeom>
        </p:spPr>
        <p:txBody>
          <a:bodyPr vert="horz" lIns="91440" tIns="45720" rIns="91440" bIns="45720" rtlCol="0" anchor="b"/>
          <a:lstStyle>
            <a:lvl1pPr algn="r">
              <a:defRPr sz="1200"/>
            </a:lvl1pPr>
          </a:lstStyle>
          <a:p>
            <a:fld id="{A1C3E8D1-222E-409A-BF4A-600F78360BB6}" type="slidenum">
              <a:rPr lang="en-US" smtClean="0"/>
              <a:t>‹#›</a:t>
            </a:fld>
            <a:endParaRPr lang="en-US"/>
          </a:p>
        </p:txBody>
      </p:sp>
    </p:spTree>
    <p:extLst>
      <p:ext uri="{BB962C8B-B14F-4D97-AF65-F5344CB8AC3E}">
        <p14:creationId xmlns:p14="http://schemas.microsoft.com/office/powerpoint/2010/main" val="3765340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3</a:t>
            </a:fld>
            <a:endParaRPr lang="en-US"/>
          </a:p>
        </p:txBody>
      </p:sp>
    </p:spTree>
    <p:extLst>
      <p:ext uri="{BB962C8B-B14F-4D97-AF65-F5344CB8AC3E}">
        <p14:creationId xmlns:p14="http://schemas.microsoft.com/office/powerpoint/2010/main" val="6860162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13</a:t>
            </a:fld>
            <a:endParaRPr lang="en-US"/>
          </a:p>
        </p:txBody>
      </p:sp>
    </p:spTree>
    <p:extLst>
      <p:ext uri="{BB962C8B-B14F-4D97-AF65-F5344CB8AC3E}">
        <p14:creationId xmlns:p14="http://schemas.microsoft.com/office/powerpoint/2010/main" val="28699005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16</a:t>
            </a:fld>
            <a:endParaRPr lang="en-US"/>
          </a:p>
        </p:txBody>
      </p:sp>
    </p:spTree>
    <p:extLst>
      <p:ext uri="{BB962C8B-B14F-4D97-AF65-F5344CB8AC3E}">
        <p14:creationId xmlns:p14="http://schemas.microsoft.com/office/powerpoint/2010/main" val="1540101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17</a:t>
            </a:fld>
            <a:endParaRPr lang="en-US"/>
          </a:p>
        </p:txBody>
      </p:sp>
    </p:spTree>
    <p:extLst>
      <p:ext uri="{BB962C8B-B14F-4D97-AF65-F5344CB8AC3E}">
        <p14:creationId xmlns:p14="http://schemas.microsoft.com/office/powerpoint/2010/main" val="12153537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18</a:t>
            </a:fld>
            <a:endParaRPr lang="en-US"/>
          </a:p>
        </p:txBody>
      </p:sp>
    </p:spTree>
    <p:extLst>
      <p:ext uri="{BB962C8B-B14F-4D97-AF65-F5344CB8AC3E}">
        <p14:creationId xmlns:p14="http://schemas.microsoft.com/office/powerpoint/2010/main" val="10717301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19</a:t>
            </a:fld>
            <a:endParaRPr lang="en-US"/>
          </a:p>
        </p:txBody>
      </p:sp>
    </p:spTree>
    <p:extLst>
      <p:ext uri="{BB962C8B-B14F-4D97-AF65-F5344CB8AC3E}">
        <p14:creationId xmlns:p14="http://schemas.microsoft.com/office/powerpoint/2010/main" val="21381939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20</a:t>
            </a:fld>
            <a:endParaRPr lang="en-US"/>
          </a:p>
        </p:txBody>
      </p:sp>
    </p:spTree>
    <p:extLst>
      <p:ext uri="{BB962C8B-B14F-4D97-AF65-F5344CB8AC3E}">
        <p14:creationId xmlns:p14="http://schemas.microsoft.com/office/powerpoint/2010/main" val="3009425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4</a:t>
            </a:fld>
            <a:endParaRPr lang="en-US"/>
          </a:p>
        </p:txBody>
      </p:sp>
    </p:spTree>
    <p:extLst>
      <p:ext uri="{BB962C8B-B14F-4D97-AF65-F5344CB8AC3E}">
        <p14:creationId xmlns:p14="http://schemas.microsoft.com/office/powerpoint/2010/main" val="2259990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5</a:t>
            </a:fld>
            <a:endParaRPr lang="en-US"/>
          </a:p>
        </p:txBody>
      </p:sp>
    </p:spTree>
    <p:extLst>
      <p:ext uri="{BB962C8B-B14F-4D97-AF65-F5344CB8AC3E}">
        <p14:creationId xmlns:p14="http://schemas.microsoft.com/office/powerpoint/2010/main" val="7861295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7</a:t>
            </a:fld>
            <a:endParaRPr lang="en-US"/>
          </a:p>
        </p:txBody>
      </p:sp>
    </p:spTree>
    <p:extLst>
      <p:ext uri="{BB962C8B-B14F-4D97-AF65-F5344CB8AC3E}">
        <p14:creationId xmlns:p14="http://schemas.microsoft.com/office/powerpoint/2010/main" val="9204064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8</a:t>
            </a:fld>
            <a:endParaRPr lang="en-US"/>
          </a:p>
        </p:txBody>
      </p:sp>
    </p:spTree>
    <p:extLst>
      <p:ext uri="{BB962C8B-B14F-4D97-AF65-F5344CB8AC3E}">
        <p14:creationId xmlns:p14="http://schemas.microsoft.com/office/powerpoint/2010/main" val="13732931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9</a:t>
            </a:fld>
            <a:endParaRPr lang="en-US"/>
          </a:p>
        </p:txBody>
      </p:sp>
    </p:spTree>
    <p:extLst>
      <p:ext uri="{BB962C8B-B14F-4D97-AF65-F5344CB8AC3E}">
        <p14:creationId xmlns:p14="http://schemas.microsoft.com/office/powerpoint/2010/main" val="1868664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10</a:t>
            </a:fld>
            <a:endParaRPr lang="en-US"/>
          </a:p>
        </p:txBody>
      </p:sp>
    </p:spTree>
    <p:extLst>
      <p:ext uri="{BB962C8B-B14F-4D97-AF65-F5344CB8AC3E}">
        <p14:creationId xmlns:p14="http://schemas.microsoft.com/office/powerpoint/2010/main" val="21020321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11</a:t>
            </a:fld>
            <a:endParaRPr lang="en-US"/>
          </a:p>
        </p:txBody>
      </p:sp>
    </p:spTree>
    <p:extLst>
      <p:ext uri="{BB962C8B-B14F-4D97-AF65-F5344CB8AC3E}">
        <p14:creationId xmlns:p14="http://schemas.microsoft.com/office/powerpoint/2010/main" val="36544506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12</a:t>
            </a:fld>
            <a:endParaRPr lang="en-US"/>
          </a:p>
        </p:txBody>
      </p:sp>
    </p:spTree>
    <p:extLst>
      <p:ext uri="{BB962C8B-B14F-4D97-AF65-F5344CB8AC3E}">
        <p14:creationId xmlns:p14="http://schemas.microsoft.com/office/powerpoint/2010/main" val="36206232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57200" y="457200"/>
            <a:ext cx="9144000" cy="3429000"/>
          </a:xfrm>
          <a:custGeom>
            <a:avLst/>
            <a:gdLst/>
            <a:ahLst/>
            <a:cxnLst/>
            <a:rect l="l" t="t" r="r" b="b"/>
            <a:pathLst>
              <a:path w="9144000" h="3429000">
                <a:moveTo>
                  <a:pt x="9144000" y="3429000"/>
                </a:moveTo>
                <a:lnTo>
                  <a:pt x="0" y="3429000"/>
                </a:lnTo>
                <a:lnTo>
                  <a:pt x="0" y="0"/>
                </a:lnTo>
                <a:lnTo>
                  <a:pt x="9144000" y="0"/>
                </a:lnTo>
                <a:lnTo>
                  <a:pt x="9144000" y="3429000"/>
                </a:lnTo>
                <a:close/>
              </a:path>
            </a:pathLst>
          </a:custGeom>
          <a:solidFill>
            <a:srgbClr val="08213B"/>
          </a:solidFill>
        </p:spPr>
        <p:txBody>
          <a:bodyPr wrap="square" lIns="0" tIns="0" rIns="0" bIns="0" rtlCol="0"/>
          <a:lstStyle/>
          <a:p>
            <a:endParaRPr/>
          </a:p>
        </p:txBody>
      </p:sp>
      <p:pic>
        <p:nvPicPr>
          <p:cNvPr id="17" name="bg object 17"/>
          <p:cNvPicPr/>
          <p:nvPr/>
        </p:nvPicPr>
        <p:blipFill>
          <a:blip r:embed="rId2" cstate="print"/>
          <a:stretch>
            <a:fillRect/>
          </a:stretch>
        </p:blipFill>
        <p:spPr>
          <a:xfrm>
            <a:off x="627887" y="749808"/>
            <a:ext cx="1694687" cy="1560575"/>
          </a:xfrm>
          <a:prstGeom prst="rect">
            <a:avLst/>
          </a:prstGeom>
        </p:spPr>
      </p:pic>
      <p:sp>
        <p:nvSpPr>
          <p:cNvPr id="18" name="bg object 18"/>
          <p:cNvSpPr/>
          <p:nvPr/>
        </p:nvSpPr>
        <p:spPr>
          <a:xfrm>
            <a:off x="457200" y="3886200"/>
            <a:ext cx="9144000" cy="2542540"/>
          </a:xfrm>
          <a:custGeom>
            <a:avLst/>
            <a:gdLst/>
            <a:ahLst/>
            <a:cxnLst/>
            <a:rect l="l" t="t" r="r" b="b"/>
            <a:pathLst>
              <a:path w="9144000" h="2542540">
                <a:moveTo>
                  <a:pt x="0" y="2542032"/>
                </a:moveTo>
                <a:lnTo>
                  <a:pt x="9144000" y="2542032"/>
                </a:lnTo>
                <a:lnTo>
                  <a:pt x="9144000" y="0"/>
                </a:lnTo>
                <a:lnTo>
                  <a:pt x="0" y="0"/>
                </a:lnTo>
                <a:lnTo>
                  <a:pt x="0" y="2542032"/>
                </a:lnTo>
                <a:close/>
              </a:path>
            </a:pathLst>
          </a:custGeom>
          <a:solidFill>
            <a:srgbClr val="08213B"/>
          </a:solidFill>
        </p:spPr>
        <p:txBody>
          <a:bodyPr wrap="square" lIns="0" tIns="0" rIns="0" bIns="0" rtlCol="0"/>
          <a:lstStyle/>
          <a:p>
            <a:endParaRPr/>
          </a:p>
        </p:txBody>
      </p:sp>
      <p:sp>
        <p:nvSpPr>
          <p:cNvPr id="19" name="bg object 19"/>
          <p:cNvSpPr/>
          <p:nvPr/>
        </p:nvSpPr>
        <p:spPr>
          <a:xfrm>
            <a:off x="457200" y="6510528"/>
            <a:ext cx="2240280" cy="713740"/>
          </a:xfrm>
          <a:custGeom>
            <a:avLst/>
            <a:gdLst/>
            <a:ahLst/>
            <a:cxnLst/>
            <a:rect l="l" t="t" r="r" b="b"/>
            <a:pathLst>
              <a:path w="2240280" h="713740">
                <a:moveTo>
                  <a:pt x="2240280" y="713232"/>
                </a:moveTo>
                <a:lnTo>
                  <a:pt x="0" y="713232"/>
                </a:lnTo>
                <a:lnTo>
                  <a:pt x="0" y="0"/>
                </a:lnTo>
                <a:lnTo>
                  <a:pt x="2240280" y="0"/>
                </a:lnTo>
                <a:lnTo>
                  <a:pt x="2240280" y="713232"/>
                </a:lnTo>
                <a:close/>
              </a:path>
            </a:pathLst>
          </a:custGeom>
          <a:solidFill>
            <a:srgbClr val="234957"/>
          </a:solidFill>
        </p:spPr>
        <p:txBody>
          <a:bodyPr wrap="square" lIns="0" tIns="0" rIns="0" bIns="0" rtlCol="0"/>
          <a:lstStyle/>
          <a:p>
            <a:endParaRPr/>
          </a:p>
        </p:txBody>
      </p:sp>
      <p:sp>
        <p:nvSpPr>
          <p:cNvPr id="20" name="bg object 20"/>
          <p:cNvSpPr/>
          <p:nvPr/>
        </p:nvSpPr>
        <p:spPr>
          <a:xfrm>
            <a:off x="2816351" y="6501384"/>
            <a:ext cx="6784975" cy="713740"/>
          </a:xfrm>
          <a:custGeom>
            <a:avLst/>
            <a:gdLst/>
            <a:ahLst/>
            <a:cxnLst/>
            <a:rect l="l" t="t" r="r" b="b"/>
            <a:pathLst>
              <a:path w="6784975" h="713740">
                <a:moveTo>
                  <a:pt x="6784848" y="713232"/>
                </a:moveTo>
                <a:lnTo>
                  <a:pt x="0" y="713232"/>
                </a:lnTo>
                <a:lnTo>
                  <a:pt x="0" y="0"/>
                </a:lnTo>
                <a:lnTo>
                  <a:pt x="6784848" y="0"/>
                </a:lnTo>
                <a:lnTo>
                  <a:pt x="6784848" y="713232"/>
                </a:lnTo>
                <a:close/>
              </a:path>
            </a:pathLst>
          </a:custGeom>
          <a:solidFill>
            <a:srgbClr val="2B7C9E"/>
          </a:solidFill>
        </p:spPr>
        <p:txBody>
          <a:bodyPr wrap="square" lIns="0" tIns="0" rIns="0" bIns="0" rtlCol="0"/>
          <a:lstStyle/>
          <a:p>
            <a:endParaRPr/>
          </a:p>
        </p:txBody>
      </p:sp>
      <p:sp>
        <p:nvSpPr>
          <p:cNvPr id="2" name="Holder 2"/>
          <p:cNvSpPr>
            <a:spLocks noGrp="1"/>
          </p:cNvSpPr>
          <p:nvPr>
            <p:ph type="ctrTitle"/>
          </p:nvPr>
        </p:nvSpPr>
        <p:spPr>
          <a:xfrm>
            <a:off x="2931644" y="3495629"/>
            <a:ext cx="4195110" cy="1031239"/>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508760" y="4352544"/>
            <a:ext cx="7040880" cy="19431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6/7/2023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Tw Cen MT"/>
                <a:cs typeface="Tw Cen MT"/>
              </a:defRPr>
            </a:lvl1pPr>
          </a:lstStyle>
          <a:p>
            <a:endParaRPr/>
          </a:p>
        </p:txBody>
      </p:sp>
      <p:sp>
        <p:nvSpPr>
          <p:cNvPr id="3" name="Holder 3"/>
          <p:cNvSpPr>
            <a:spLocks noGrp="1"/>
          </p:cNvSpPr>
          <p:nvPr>
            <p:ph type="body" idx="1"/>
          </p:nvPr>
        </p:nvSpPr>
        <p:spPr/>
        <p:txBody>
          <a:bodyPr lIns="0" tIns="0" rIns="0" bIns="0"/>
          <a:lstStyle>
            <a:lvl1pPr>
              <a:defRPr sz="18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6/7/2023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Tw Cen MT"/>
                <a:cs typeface="Tw Cen MT"/>
              </a:defRPr>
            </a:lvl1pPr>
          </a:lstStyle>
          <a:p>
            <a:endParaRPr/>
          </a:p>
        </p:txBody>
      </p:sp>
      <p:sp>
        <p:nvSpPr>
          <p:cNvPr id="3" name="Holder 3"/>
          <p:cNvSpPr>
            <a:spLocks noGrp="1"/>
          </p:cNvSpPr>
          <p:nvPr>
            <p:ph sz="half" idx="2"/>
          </p:nvPr>
        </p:nvSpPr>
        <p:spPr>
          <a:xfrm>
            <a:off x="502920" y="1787652"/>
            <a:ext cx="4375404" cy="512978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180076" y="1787652"/>
            <a:ext cx="4375404" cy="512978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6/7/2023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Tw Cen MT"/>
                <a:cs typeface="Tw Cen M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6/7/2023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6/7/2023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57200" y="1737360"/>
            <a:ext cx="533400" cy="228600"/>
          </a:xfrm>
          <a:custGeom>
            <a:avLst/>
            <a:gdLst/>
            <a:ahLst/>
            <a:cxnLst/>
            <a:rect l="l" t="t" r="r" b="b"/>
            <a:pathLst>
              <a:path w="533400" h="228600">
                <a:moveTo>
                  <a:pt x="533400" y="228599"/>
                </a:moveTo>
                <a:lnTo>
                  <a:pt x="0" y="228599"/>
                </a:lnTo>
                <a:lnTo>
                  <a:pt x="0" y="0"/>
                </a:lnTo>
                <a:lnTo>
                  <a:pt x="533400" y="0"/>
                </a:lnTo>
                <a:lnTo>
                  <a:pt x="533400" y="228599"/>
                </a:lnTo>
                <a:close/>
              </a:path>
            </a:pathLst>
          </a:custGeom>
          <a:solidFill>
            <a:srgbClr val="234957"/>
          </a:solidFill>
        </p:spPr>
        <p:txBody>
          <a:bodyPr wrap="square" lIns="0" tIns="0" rIns="0" bIns="0" rtlCol="0"/>
          <a:lstStyle/>
          <a:p>
            <a:endParaRPr/>
          </a:p>
        </p:txBody>
      </p:sp>
      <p:sp>
        <p:nvSpPr>
          <p:cNvPr id="17" name="bg object 17"/>
          <p:cNvSpPr/>
          <p:nvPr/>
        </p:nvSpPr>
        <p:spPr>
          <a:xfrm>
            <a:off x="1048512" y="1737360"/>
            <a:ext cx="8552815" cy="228600"/>
          </a:xfrm>
          <a:custGeom>
            <a:avLst/>
            <a:gdLst/>
            <a:ahLst/>
            <a:cxnLst/>
            <a:rect l="l" t="t" r="r" b="b"/>
            <a:pathLst>
              <a:path w="8552815" h="228600">
                <a:moveTo>
                  <a:pt x="8552687" y="228599"/>
                </a:moveTo>
                <a:lnTo>
                  <a:pt x="0" y="228599"/>
                </a:lnTo>
                <a:lnTo>
                  <a:pt x="0" y="0"/>
                </a:lnTo>
                <a:lnTo>
                  <a:pt x="8552687" y="0"/>
                </a:lnTo>
                <a:lnTo>
                  <a:pt x="8552687" y="228599"/>
                </a:lnTo>
                <a:close/>
              </a:path>
            </a:pathLst>
          </a:custGeom>
          <a:solidFill>
            <a:srgbClr val="2B7C9E"/>
          </a:solidFill>
        </p:spPr>
        <p:txBody>
          <a:bodyPr wrap="square" lIns="0" tIns="0" rIns="0" bIns="0" rtlCol="0"/>
          <a:lstStyle/>
          <a:p>
            <a:endParaRPr/>
          </a:p>
        </p:txBody>
      </p:sp>
      <p:sp>
        <p:nvSpPr>
          <p:cNvPr id="2" name="Holder 2"/>
          <p:cNvSpPr>
            <a:spLocks noGrp="1"/>
          </p:cNvSpPr>
          <p:nvPr>
            <p:ph type="title"/>
          </p:nvPr>
        </p:nvSpPr>
        <p:spPr>
          <a:xfrm>
            <a:off x="999333" y="339428"/>
            <a:ext cx="8059732" cy="1488439"/>
          </a:xfrm>
          <a:prstGeom prst="rect">
            <a:avLst/>
          </a:prstGeom>
        </p:spPr>
        <p:txBody>
          <a:bodyPr wrap="square" lIns="0" tIns="0" rIns="0" bIns="0">
            <a:spAutoFit/>
          </a:bodyPr>
          <a:lstStyle>
            <a:lvl1pPr>
              <a:defRPr sz="4000" b="1" i="0">
                <a:solidFill>
                  <a:schemeClr val="tx1"/>
                </a:solidFill>
                <a:latin typeface="Tw Cen MT"/>
                <a:cs typeface="Tw Cen MT"/>
              </a:defRPr>
            </a:lvl1pPr>
          </a:lstStyle>
          <a:p>
            <a:endParaRPr/>
          </a:p>
        </p:txBody>
      </p:sp>
      <p:sp>
        <p:nvSpPr>
          <p:cNvPr id="3" name="Holder 3"/>
          <p:cNvSpPr>
            <a:spLocks noGrp="1"/>
          </p:cNvSpPr>
          <p:nvPr>
            <p:ph type="body" idx="1"/>
          </p:nvPr>
        </p:nvSpPr>
        <p:spPr>
          <a:xfrm>
            <a:off x="1148602" y="2277870"/>
            <a:ext cx="7997190" cy="1671320"/>
          </a:xfrm>
          <a:prstGeom prst="rect">
            <a:avLst/>
          </a:prstGeom>
        </p:spPr>
        <p:txBody>
          <a:bodyPr wrap="square" lIns="0" tIns="0" rIns="0" bIns="0">
            <a:spAutoFit/>
          </a:bodyPr>
          <a:lstStyle>
            <a:lvl1pPr>
              <a:defRPr sz="18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3419856" y="7228332"/>
            <a:ext cx="3218688" cy="3886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02920" y="7228332"/>
            <a:ext cx="2313432" cy="3886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6/7/2023</a:t>
            </a:fld>
            <a:endParaRPr lang="en-US"/>
          </a:p>
        </p:txBody>
      </p:sp>
      <p:sp>
        <p:nvSpPr>
          <p:cNvPr id="6" name="Holder 6"/>
          <p:cNvSpPr>
            <a:spLocks noGrp="1"/>
          </p:cNvSpPr>
          <p:nvPr>
            <p:ph type="sldNum" sz="quarter" idx="7"/>
          </p:nvPr>
        </p:nvSpPr>
        <p:spPr>
          <a:xfrm>
            <a:off x="7242048" y="7228332"/>
            <a:ext cx="2313432" cy="3886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2.jpeg"/></Relationships>
</file>

<file path=ppt/slides/_rels/slide11.xml.rels><?xml version="1.0" encoding="UTF-8" standalone="yes"?>
<Relationships xmlns="http://schemas.openxmlformats.org/package/2006/relationships"><Relationship Id="rId3" Type="http://schemas.openxmlformats.org/officeDocument/2006/relationships/hyperlink" Target="https://www.instagram.com/"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2.xml"/><Relationship Id="rId4" Type="http://schemas.openxmlformats.org/officeDocument/2006/relationships/image" Target="../media/image17.jp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8.jpg"/><Relationship Id="rId1" Type="http://schemas.openxmlformats.org/officeDocument/2006/relationships/slideLayout" Target="../slideLayouts/slideLayout2.xml"/><Relationship Id="rId4" Type="http://schemas.openxmlformats.org/officeDocument/2006/relationships/image" Target="../media/image19.jp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nielit.gov.in/haridwar"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57200" y="457200"/>
            <a:ext cx="9144000" cy="3429000"/>
          </a:xfrm>
          <a:custGeom>
            <a:avLst/>
            <a:gdLst/>
            <a:ahLst/>
            <a:cxnLst/>
            <a:rect l="l" t="t" r="r" b="b"/>
            <a:pathLst>
              <a:path w="9144000" h="3429000">
                <a:moveTo>
                  <a:pt x="9144000" y="3429000"/>
                </a:moveTo>
                <a:lnTo>
                  <a:pt x="0" y="3429000"/>
                </a:lnTo>
                <a:lnTo>
                  <a:pt x="0" y="0"/>
                </a:lnTo>
                <a:lnTo>
                  <a:pt x="9144000" y="0"/>
                </a:lnTo>
                <a:lnTo>
                  <a:pt x="9144000" y="3429000"/>
                </a:lnTo>
                <a:close/>
              </a:path>
            </a:pathLst>
          </a:custGeom>
          <a:solidFill>
            <a:srgbClr val="08213B"/>
          </a:solidFill>
        </p:spPr>
        <p:txBody>
          <a:bodyPr wrap="square" lIns="0" tIns="0" rIns="0" bIns="0" rtlCol="0"/>
          <a:lstStyle/>
          <a:p>
            <a:endParaRPr/>
          </a:p>
        </p:txBody>
      </p:sp>
      <p:sp>
        <p:nvSpPr>
          <p:cNvPr id="3" name="object 3"/>
          <p:cNvSpPr txBox="1">
            <a:spLocks noGrp="1"/>
          </p:cNvSpPr>
          <p:nvPr>
            <p:ph type="title"/>
          </p:nvPr>
        </p:nvSpPr>
        <p:spPr>
          <a:xfrm>
            <a:off x="2178800" y="2054542"/>
            <a:ext cx="7145655" cy="1095375"/>
          </a:xfrm>
          <a:prstGeom prst="rect">
            <a:avLst/>
          </a:prstGeom>
        </p:spPr>
        <p:txBody>
          <a:bodyPr vert="horz" wrap="square" lIns="0" tIns="12065" rIns="0" bIns="0" rtlCol="0">
            <a:spAutoFit/>
          </a:bodyPr>
          <a:lstStyle/>
          <a:p>
            <a:pPr marL="12700" marR="5080">
              <a:lnSpc>
                <a:spcPct val="109700"/>
              </a:lnSpc>
              <a:spcBef>
                <a:spcPts val="95"/>
              </a:spcBef>
            </a:pPr>
            <a:r>
              <a:rPr sz="3200" dirty="0">
                <a:solidFill>
                  <a:srgbClr val="FFFF00"/>
                </a:solidFill>
                <a:latin typeface="Trebuchet MS"/>
                <a:cs typeface="Trebuchet MS"/>
              </a:rPr>
              <a:t>TOPIC</a:t>
            </a:r>
            <a:r>
              <a:rPr sz="3200" b="0" dirty="0">
                <a:solidFill>
                  <a:srgbClr val="FFFF00"/>
                </a:solidFill>
                <a:latin typeface="Trebuchet MS"/>
                <a:cs typeface="Trebuchet MS"/>
              </a:rPr>
              <a:t>:</a:t>
            </a:r>
            <a:r>
              <a:rPr sz="3200" b="0" spc="385" dirty="0">
                <a:solidFill>
                  <a:srgbClr val="FFFF00"/>
                </a:solidFill>
                <a:latin typeface="Trebuchet MS"/>
                <a:cs typeface="Trebuchet MS"/>
              </a:rPr>
              <a:t> </a:t>
            </a:r>
            <a:r>
              <a:rPr sz="3200" dirty="0">
                <a:solidFill>
                  <a:srgbClr val="FFFFFF"/>
                </a:solidFill>
                <a:latin typeface="Trebuchet MS"/>
                <a:cs typeface="Trebuchet MS"/>
              </a:rPr>
              <a:t>E-mail,</a:t>
            </a:r>
            <a:r>
              <a:rPr sz="3200" spc="-85" dirty="0">
                <a:solidFill>
                  <a:srgbClr val="FFFFFF"/>
                </a:solidFill>
                <a:latin typeface="Trebuchet MS"/>
                <a:cs typeface="Trebuchet MS"/>
              </a:rPr>
              <a:t> </a:t>
            </a:r>
            <a:r>
              <a:rPr sz="3200" dirty="0">
                <a:solidFill>
                  <a:srgbClr val="FFFFFF"/>
                </a:solidFill>
                <a:latin typeface="Trebuchet MS"/>
                <a:cs typeface="Trebuchet MS"/>
              </a:rPr>
              <a:t>Social</a:t>
            </a:r>
            <a:r>
              <a:rPr sz="3200" spc="-50" dirty="0">
                <a:solidFill>
                  <a:srgbClr val="FFFFFF"/>
                </a:solidFill>
                <a:latin typeface="Trebuchet MS"/>
                <a:cs typeface="Trebuchet MS"/>
              </a:rPr>
              <a:t> </a:t>
            </a:r>
            <a:r>
              <a:rPr sz="3200" dirty="0">
                <a:solidFill>
                  <a:srgbClr val="FFFFFF"/>
                </a:solidFill>
                <a:latin typeface="Trebuchet MS"/>
                <a:cs typeface="Trebuchet MS"/>
              </a:rPr>
              <a:t>Networking</a:t>
            </a:r>
            <a:r>
              <a:rPr sz="3200" spc="-100" dirty="0">
                <a:solidFill>
                  <a:srgbClr val="FFFFFF"/>
                </a:solidFill>
                <a:latin typeface="Trebuchet MS"/>
                <a:cs typeface="Trebuchet MS"/>
              </a:rPr>
              <a:t> </a:t>
            </a:r>
            <a:r>
              <a:rPr sz="3200" spc="-25" dirty="0">
                <a:solidFill>
                  <a:srgbClr val="FFFFFF"/>
                </a:solidFill>
                <a:latin typeface="Trebuchet MS"/>
                <a:cs typeface="Trebuchet MS"/>
              </a:rPr>
              <a:t>and </a:t>
            </a:r>
            <a:r>
              <a:rPr sz="3200" spc="-10" dirty="0">
                <a:solidFill>
                  <a:srgbClr val="FFFFFF"/>
                </a:solidFill>
                <a:latin typeface="Trebuchet MS"/>
                <a:cs typeface="Trebuchet MS"/>
              </a:rPr>
              <a:t>e-</a:t>
            </a:r>
            <a:r>
              <a:rPr sz="3200" dirty="0">
                <a:solidFill>
                  <a:srgbClr val="FFFFFF"/>
                </a:solidFill>
                <a:latin typeface="Trebuchet MS"/>
                <a:cs typeface="Trebuchet MS"/>
              </a:rPr>
              <a:t>Governance</a:t>
            </a:r>
            <a:r>
              <a:rPr sz="3200" spc="-80" dirty="0">
                <a:solidFill>
                  <a:srgbClr val="FFFFFF"/>
                </a:solidFill>
                <a:latin typeface="Trebuchet MS"/>
                <a:cs typeface="Trebuchet MS"/>
              </a:rPr>
              <a:t> </a:t>
            </a:r>
            <a:r>
              <a:rPr sz="3200" spc="-10" dirty="0">
                <a:solidFill>
                  <a:srgbClr val="FFFFFF"/>
                </a:solidFill>
                <a:latin typeface="Trebuchet MS"/>
                <a:cs typeface="Trebuchet MS"/>
              </a:rPr>
              <a:t>Services</a:t>
            </a:r>
            <a:endParaRPr sz="3200">
              <a:latin typeface="Trebuchet MS"/>
              <a:cs typeface="Trebuchet MS"/>
            </a:endParaRPr>
          </a:p>
        </p:txBody>
      </p:sp>
      <p:grpSp>
        <p:nvGrpSpPr>
          <p:cNvPr id="4" name="object 4"/>
          <p:cNvGrpSpPr/>
          <p:nvPr/>
        </p:nvGrpSpPr>
        <p:grpSpPr>
          <a:xfrm>
            <a:off x="457200" y="749808"/>
            <a:ext cx="9144000" cy="5678805"/>
            <a:chOff x="457200" y="749808"/>
            <a:chExt cx="9144000" cy="5678805"/>
          </a:xfrm>
        </p:grpSpPr>
        <p:pic>
          <p:nvPicPr>
            <p:cNvPr id="5" name="object 5"/>
            <p:cNvPicPr/>
            <p:nvPr/>
          </p:nvPicPr>
          <p:blipFill>
            <a:blip r:embed="rId2" cstate="print"/>
            <a:stretch>
              <a:fillRect/>
            </a:stretch>
          </p:blipFill>
          <p:spPr>
            <a:xfrm>
              <a:off x="627887" y="749808"/>
              <a:ext cx="1694687" cy="1560575"/>
            </a:xfrm>
            <a:prstGeom prst="rect">
              <a:avLst/>
            </a:prstGeom>
          </p:spPr>
        </p:pic>
        <p:sp>
          <p:nvSpPr>
            <p:cNvPr id="6" name="object 6"/>
            <p:cNvSpPr/>
            <p:nvPr/>
          </p:nvSpPr>
          <p:spPr>
            <a:xfrm>
              <a:off x="457200" y="3886199"/>
              <a:ext cx="9144000" cy="2542540"/>
            </a:xfrm>
            <a:custGeom>
              <a:avLst/>
              <a:gdLst/>
              <a:ahLst/>
              <a:cxnLst/>
              <a:rect l="l" t="t" r="r" b="b"/>
              <a:pathLst>
                <a:path w="9144000" h="2542540">
                  <a:moveTo>
                    <a:pt x="0" y="2542032"/>
                  </a:moveTo>
                  <a:lnTo>
                    <a:pt x="9144000" y="2542032"/>
                  </a:lnTo>
                  <a:lnTo>
                    <a:pt x="9144000" y="0"/>
                  </a:lnTo>
                  <a:lnTo>
                    <a:pt x="0" y="0"/>
                  </a:lnTo>
                  <a:lnTo>
                    <a:pt x="0" y="2542032"/>
                  </a:lnTo>
                  <a:close/>
                </a:path>
              </a:pathLst>
            </a:custGeom>
            <a:solidFill>
              <a:srgbClr val="08213B"/>
            </a:solidFill>
          </p:spPr>
          <p:txBody>
            <a:bodyPr wrap="square" lIns="0" tIns="0" rIns="0" bIns="0" rtlCol="0"/>
            <a:lstStyle/>
            <a:p>
              <a:endParaRPr/>
            </a:p>
          </p:txBody>
        </p:sp>
      </p:grpSp>
      <p:grpSp>
        <p:nvGrpSpPr>
          <p:cNvPr id="7" name="object 7"/>
          <p:cNvGrpSpPr/>
          <p:nvPr/>
        </p:nvGrpSpPr>
        <p:grpSpPr>
          <a:xfrm>
            <a:off x="457200" y="6510528"/>
            <a:ext cx="2240280" cy="713740"/>
            <a:chOff x="457200" y="6510528"/>
            <a:chExt cx="2240280" cy="713740"/>
          </a:xfrm>
        </p:grpSpPr>
        <p:sp>
          <p:nvSpPr>
            <p:cNvPr id="8" name="object 8"/>
            <p:cNvSpPr/>
            <p:nvPr/>
          </p:nvSpPr>
          <p:spPr>
            <a:xfrm>
              <a:off x="457200" y="6510528"/>
              <a:ext cx="2240280" cy="713740"/>
            </a:xfrm>
            <a:custGeom>
              <a:avLst/>
              <a:gdLst/>
              <a:ahLst/>
              <a:cxnLst/>
              <a:rect l="l" t="t" r="r" b="b"/>
              <a:pathLst>
                <a:path w="2240280" h="713740">
                  <a:moveTo>
                    <a:pt x="2240280" y="713232"/>
                  </a:moveTo>
                  <a:lnTo>
                    <a:pt x="0" y="713232"/>
                  </a:lnTo>
                  <a:lnTo>
                    <a:pt x="0" y="0"/>
                  </a:lnTo>
                  <a:lnTo>
                    <a:pt x="2240280" y="0"/>
                  </a:lnTo>
                  <a:lnTo>
                    <a:pt x="2240280" y="713232"/>
                  </a:lnTo>
                  <a:close/>
                </a:path>
              </a:pathLst>
            </a:custGeom>
            <a:solidFill>
              <a:srgbClr val="234957"/>
            </a:solidFill>
          </p:spPr>
          <p:txBody>
            <a:bodyPr wrap="square" lIns="0" tIns="0" rIns="0" bIns="0" rtlCol="0"/>
            <a:lstStyle/>
            <a:p>
              <a:endParaRPr/>
            </a:p>
          </p:txBody>
        </p:sp>
        <p:pic>
          <p:nvPicPr>
            <p:cNvPr id="9" name="object 9"/>
            <p:cNvPicPr/>
            <p:nvPr/>
          </p:nvPicPr>
          <p:blipFill>
            <a:blip r:embed="rId3" cstate="print"/>
            <a:stretch>
              <a:fillRect/>
            </a:stretch>
          </p:blipFill>
          <p:spPr>
            <a:xfrm>
              <a:off x="711707" y="6626351"/>
              <a:ext cx="1729740" cy="448056"/>
            </a:xfrm>
            <a:prstGeom prst="rect">
              <a:avLst/>
            </a:prstGeom>
          </p:spPr>
        </p:pic>
      </p:grpSp>
      <p:sp>
        <p:nvSpPr>
          <p:cNvPr id="10" name="object 10"/>
          <p:cNvSpPr/>
          <p:nvPr/>
        </p:nvSpPr>
        <p:spPr>
          <a:xfrm>
            <a:off x="2816351" y="6501384"/>
            <a:ext cx="6784975" cy="713740"/>
          </a:xfrm>
          <a:custGeom>
            <a:avLst/>
            <a:gdLst/>
            <a:ahLst/>
            <a:cxnLst/>
            <a:rect l="l" t="t" r="r" b="b"/>
            <a:pathLst>
              <a:path w="6784975" h="713740">
                <a:moveTo>
                  <a:pt x="6784848" y="713232"/>
                </a:moveTo>
                <a:lnTo>
                  <a:pt x="0" y="713232"/>
                </a:lnTo>
                <a:lnTo>
                  <a:pt x="0" y="0"/>
                </a:lnTo>
                <a:lnTo>
                  <a:pt x="6784848" y="0"/>
                </a:lnTo>
                <a:lnTo>
                  <a:pt x="6784848" y="713232"/>
                </a:lnTo>
                <a:close/>
              </a:path>
            </a:pathLst>
          </a:custGeom>
          <a:solidFill>
            <a:srgbClr val="2B7C9E"/>
          </a:solidFill>
        </p:spPr>
        <p:txBody>
          <a:bodyPr wrap="square" lIns="0" tIns="0" rIns="0" bIns="0" rtlCol="0"/>
          <a:lstStyle/>
          <a:p>
            <a:endParaRPr/>
          </a:p>
        </p:txBody>
      </p:sp>
      <p:sp>
        <p:nvSpPr>
          <p:cNvPr id="11" name="object 11"/>
          <p:cNvSpPr txBox="1"/>
          <p:nvPr/>
        </p:nvSpPr>
        <p:spPr>
          <a:xfrm>
            <a:off x="2203338" y="3968342"/>
            <a:ext cx="6102461" cy="940435"/>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FFFF00"/>
                </a:solidFill>
                <a:latin typeface="Trebuchet MS"/>
                <a:cs typeface="Trebuchet MS"/>
              </a:rPr>
              <a:t>COURSE:</a:t>
            </a:r>
            <a:r>
              <a:rPr sz="2000" spc="-35" dirty="0">
                <a:solidFill>
                  <a:srgbClr val="FFFF00"/>
                </a:solidFill>
                <a:latin typeface="Trebuchet MS"/>
                <a:cs typeface="Trebuchet MS"/>
              </a:rPr>
              <a:t> </a:t>
            </a:r>
            <a:r>
              <a:rPr sz="2000" spc="-25" dirty="0" smtClean="0">
                <a:solidFill>
                  <a:schemeClr val="bg1"/>
                </a:solidFill>
                <a:latin typeface="Trebuchet MS"/>
                <a:cs typeface="Trebuchet MS"/>
              </a:rPr>
              <a:t>CCC</a:t>
            </a:r>
            <a:r>
              <a:rPr lang="en-IN" sz="2000" spc="-25" dirty="0" smtClean="0">
                <a:solidFill>
                  <a:schemeClr val="bg1"/>
                </a:solidFill>
                <a:latin typeface="Trebuchet MS"/>
                <a:cs typeface="Trebuchet MS"/>
              </a:rPr>
              <a:t> Concept</a:t>
            </a:r>
            <a:endParaRPr sz="2000" dirty="0">
              <a:solidFill>
                <a:schemeClr val="bg1"/>
              </a:solidFill>
              <a:latin typeface="Trebuchet MS"/>
              <a:cs typeface="Trebuchet MS"/>
            </a:endParaRPr>
          </a:p>
          <a:p>
            <a:pPr>
              <a:lnSpc>
                <a:spcPct val="100000"/>
              </a:lnSpc>
              <a:spcBef>
                <a:spcPts val="15"/>
              </a:spcBef>
            </a:pPr>
            <a:endParaRPr sz="2050" dirty="0">
              <a:latin typeface="Trebuchet MS"/>
              <a:cs typeface="Trebuchet MS"/>
            </a:endParaRPr>
          </a:p>
          <a:p>
            <a:pPr marL="12700">
              <a:lnSpc>
                <a:spcPct val="100000"/>
              </a:lnSpc>
            </a:pPr>
            <a:r>
              <a:rPr lang="en-IN" sz="2000" dirty="0" smtClean="0">
                <a:solidFill>
                  <a:srgbClr val="FFFF00"/>
                </a:solidFill>
                <a:latin typeface="Trebuchet MS"/>
                <a:cs typeface="Trebuchet MS"/>
              </a:rPr>
              <a:t>DAY: </a:t>
            </a:r>
            <a:r>
              <a:rPr lang="en-IN" sz="2000" dirty="0" smtClean="0">
                <a:solidFill>
                  <a:srgbClr val="D4EDF4"/>
                </a:solidFill>
                <a:latin typeface="Trebuchet MS"/>
                <a:cs typeface="Trebuchet MS"/>
              </a:rPr>
              <a:t>38</a:t>
            </a:r>
            <a:endParaRPr sz="2000" dirty="0">
              <a:latin typeface="Trebuchet MS"/>
              <a:cs typeface="Trebuchet MS"/>
            </a:endParaRPr>
          </a:p>
        </p:txBody>
      </p:sp>
      <p:sp>
        <p:nvSpPr>
          <p:cNvPr id="12" name="object 12"/>
          <p:cNvSpPr txBox="1"/>
          <p:nvPr/>
        </p:nvSpPr>
        <p:spPr>
          <a:xfrm>
            <a:off x="5181600" y="6622784"/>
            <a:ext cx="427982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FFFFFF"/>
                </a:solidFill>
                <a:latin typeface="Tw Cen MT"/>
                <a:cs typeface="Tw Cen MT"/>
              </a:rPr>
              <a:t>Presentation</a:t>
            </a:r>
            <a:r>
              <a:rPr sz="2400" spc="-10" dirty="0">
                <a:solidFill>
                  <a:srgbClr val="FFFFFF"/>
                </a:solidFill>
                <a:latin typeface="Tw Cen MT"/>
                <a:cs typeface="Tw Cen MT"/>
              </a:rPr>
              <a:t> </a:t>
            </a:r>
            <a:r>
              <a:rPr sz="2400" dirty="0">
                <a:solidFill>
                  <a:srgbClr val="FFFFFF"/>
                </a:solidFill>
                <a:latin typeface="Tw Cen MT"/>
                <a:cs typeface="Tw Cen MT"/>
              </a:rPr>
              <a:t>By:</a:t>
            </a:r>
            <a:r>
              <a:rPr sz="2400" spc="-15" dirty="0">
                <a:solidFill>
                  <a:srgbClr val="FFFFFF"/>
                </a:solidFill>
                <a:latin typeface="Tw Cen MT"/>
                <a:cs typeface="Tw Cen MT"/>
              </a:rPr>
              <a:t> </a:t>
            </a:r>
            <a:r>
              <a:rPr sz="2400" dirty="0" smtClean="0">
                <a:solidFill>
                  <a:srgbClr val="FFFF00"/>
                </a:solidFill>
                <a:latin typeface="Tw Cen MT"/>
                <a:cs typeface="Tw Cen MT"/>
              </a:rPr>
              <a:t>S</a:t>
            </a:r>
            <a:r>
              <a:rPr lang="en-IN" sz="2400" dirty="0" err="1" smtClean="0">
                <a:solidFill>
                  <a:srgbClr val="FFFF00"/>
                </a:solidFill>
                <a:latin typeface="Tw Cen MT"/>
                <a:cs typeface="Tw Cen MT"/>
              </a:rPr>
              <a:t>hruti</a:t>
            </a:r>
            <a:r>
              <a:rPr lang="en-IN" sz="2400" dirty="0" smtClean="0">
                <a:solidFill>
                  <a:srgbClr val="FFFF00"/>
                </a:solidFill>
                <a:latin typeface="Tw Cen MT"/>
                <a:cs typeface="Tw Cen MT"/>
              </a:rPr>
              <a:t> Dubey</a:t>
            </a:r>
            <a:endParaRPr sz="2400" dirty="0">
              <a:latin typeface="Tw Cen MT"/>
              <a:cs typeface="Tw Cen M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70560" y="1601210"/>
            <a:ext cx="7816239" cy="655877"/>
          </a:xfrm>
        </p:spPr>
        <p:txBody>
          <a:bodyPr anchor="t">
            <a:normAutofit/>
          </a:bodyPr>
          <a:lstStyle>
            <a:extLst/>
          </a:lstStyle>
          <a:p>
            <a:r>
              <a:rPr lang="en-US" b="1" dirty="0" smtClean="0">
                <a:solidFill>
                  <a:schemeClr val="tx1"/>
                </a:solidFill>
              </a:rPr>
              <a:t>Creating an Account &amp; Username</a:t>
            </a:r>
            <a:endParaRPr lang="en-US" b="1" dirty="0">
              <a:solidFill>
                <a:schemeClr val="tx1"/>
              </a:solidFill>
            </a:endParaRPr>
          </a:p>
        </p:txBody>
      </p:sp>
      <p:sp>
        <p:nvSpPr>
          <p:cNvPr id="4" name="Slide Number Placeholder 3"/>
          <p:cNvSpPr>
            <a:spLocks noGrp="1"/>
          </p:cNvSpPr>
          <p:nvPr>
            <p:ph type="sldNum" sz="quarter" idx="4294967295"/>
          </p:nvPr>
        </p:nvSpPr>
        <p:spPr>
          <a:xfrm>
            <a:off x="0" y="2106858"/>
            <a:ext cx="586740" cy="201693"/>
          </a:xfrm>
          <a:prstGeom prst="rect">
            <a:avLst/>
          </a:prstGeom>
        </p:spPr>
        <p:txBody>
          <a:bodyPr>
            <a:normAutofit fontScale="55000" lnSpcReduction="20000"/>
          </a:bodyPr>
          <a:lstStyle/>
          <a:p>
            <a:pPr algn="ctr"/>
            <a:fld id="{8F82E0A0-C266-4798-8C8F-B9F91E9DA37E}" type="slidenum">
              <a:rPr lang="en-US" sz="1540"/>
              <a:pPr algn="ctr"/>
              <a:t>10</a:t>
            </a:fld>
            <a:endParaRPr lang="en-US"/>
          </a:p>
        </p:txBody>
      </p:sp>
      <p:sp>
        <p:nvSpPr>
          <p:cNvPr id="9" name="Rectangle 2"/>
          <p:cNvSpPr>
            <a:spLocks noGrp="1"/>
          </p:cNvSpPr>
          <p:nvPr>
            <p:ph sz="quarter" idx="4294967295"/>
          </p:nvPr>
        </p:nvSpPr>
        <p:spPr>
          <a:xfrm>
            <a:off x="314292" y="2545082"/>
            <a:ext cx="5972217" cy="4012900"/>
          </a:xfrm>
          <a:prstGeom prst="rect">
            <a:avLst/>
          </a:prstGeom>
        </p:spPr>
        <p:txBody>
          <a:bodyPr>
            <a:normAutofit fontScale="92500"/>
          </a:bodyPr>
          <a:lstStyle>
            <a:extLst/>
          </a:lstStyle>
          <a:p>
            <a:pPr algn="just">
              <a:buNone/>
            </a:pPr>
            <a:r>
              <a:rPr lang="en-US" sz="1980" dirty="0"/>
              <a:t>To create an </a:t>
            </a:r>
            <a:r>
              <a:rPr lang="en-US" sz="1980" dirty="0" err="1"/>
              <a:t>Instagram</a:t>
            </a:r>
            <a:r>
              <a:rPr lang="en-US" sz="1980" dirty="0"/>
              <a:t> account from the app:</a:t>
            </a:r>
          </a:p>
          <a:p>
            <a:pPr algn="just"/>
            <a:r>
              <a:rPr lang="en-US" sz="1980" dirty="0"/>
              <a:t>Download the </a:t>
            </a:r>
            <a:r>
              <a:rPr lang="en-US" sz="1980" dirty="0" err="1"/>
              <a:t>Instagram</a:t>
            </a:r>
            <a:r>
              <a:rPr lang="en-US" sz="1980" dirty="0"/>
              <a:t> app from the App Store (</a:t>
            </a:r>
            <a:r>
              <a:rPr lang="en-US" sz="1980" dirty="0" err="1"/>
              <a:t>iPhone</a:t>
            </a:r>
            <a:r>
              <a:rPr lang="en-US" sz="1980" dirty="0"/>
              <a:t>) or Google Play Store (Android).</a:t>
            </a:r>
          </a:p>
          <a:p>
            <a:pPr algn="just"/>
            <a:r>
              <a:rPr lang="en-US" sz="1980" dirty="0"/>
              <a:t>Once the app is installed, tap  to open it.</a:t>
            </a:r>
          </a:p>
          <a:p>
            <a:pPr algn="just"/>
            <a:r>
              <a:rPr lang="en-US" sz="1980" dirty="0"/>
              <a:t>Tap </a:t>
            </a:r>
            <a:r>
              <a:rPr lang="en-US" sz="1980" b="1" dirty="0"/>
              <a:t>Sign Up With Email or Phone Number</a:t>
            </a:r>
            <a:r>
              <a:rPr lang="en-US" sz="1980" dirty="0"/>
              <a:t> (Android) or </a:t>
            </a:r>
            <a:r>
              <a:rPr lang="en-US" sz="1980" b="1" dirty="0"/>
              <a:t>Create New Account</a:t>
            </a:r>
            <a:r>
              <a:rPr lang="en-US" sz="1980" dirty="0"/>
              <a:t> (</a:t>
            </a:r>
            <a:r>
              <a:rPr lang="en-US" sz="1980" dirty="0" err="1"/>
              <a:t>iPhone</a:t>
            </a:r>
            <a:r>
              <a:rPr lang="en-US" sz="1980" dirty="0"/>
              <a:t>), then enter your email address or phone number (which will require a confirmation code) and tap </a:t>
            </a:r>
            <a:r>
              <a:rPr lang="en-US" sz="1980" b="1" dirty="0"/>
              <a:t>Next</a:t>
            </a:r>
            <a:r>
              <a:rPr lang="en-US" sz="1980" dirty="0"/>
              <a:t>. You can also tap </a:t>
            </a:r>
            <a:r>
              <a:rPr lang="en-US" sz="1980" b="1" dirty="0"/>
              <a:t>Log in with </a:t>
            </a:r>
            <a:r>
              <a:rPr lang="en-US" sz="1980" b="1" dirty="0" err="1"/>
              <a:t>Facebook</a:t>
            </a:r>
            <a:r>
              <a:rPr lang="en-US" sz="1980" dirty="0"/>
              <a:t> to sign up with your </a:t>
            </a:r>
            <a:r>
              <a:rPr lang="en-US" sz="1980" dirty="0" err="1"/>
              <a:t>Facebook</a:t>
            </a:r>
            <a:r>
              <a:rPr lang="en-US" sz="1980" dirty="0"/>
              <a:t> account.</a:t>
            </a:r>
          </a:p>
          <a:p>
            <a:pPr algn="just"/>
            <a:r>
              <a:rPr lang="en-US" sz="1980" dirty="0"/>
              <a:t>If you register with your email or phone number, create a username and password, fill out your profile info and then tap </a:t>
            </a:r>
            <a:r>
              <a:rPr lang="en-US" sz="1980" b="1" dirty="0"/>
              <a:t>Next</a:t>
            </a:r>
            <a:r>
              <a:rPr lang="en-US" sz="1980" dirty="0"/>
              <a:t>. If you register with </a:t>
            </a:r>
            <a:r>
              <a:rPr lang="en-US" sz="1980" dirty="0" err="1"/>
              <a:t>Facebook</a:t>
            </a:r>
            <a:r>
              <a:rPr lang="en-US" sz="1980" dirty="0"/>
              <a:t>, you'll be prompted to log into your </a:t>
            </a:r>
            <a:r>
              <a:rPr lang="en-US" sz="1980" dirty="0" err="1"/>
              <a:t>Facebook</a:t>
            </a:r>
            <a:r>
              <a:rPr lang="en-US" sz="1980" dirty="0"/>
              <a:t> account if you're currently logged out.</a:t>
            </a:r>
          </a:p>
          <a:p>
            <a:endParaRPr lang="en-IN" sz="1980" dirty="0"/>
          </a:p>
          <a:p>
            <a:endParaRPr lang="en-IN" sz="1980" dirty="0"/>
          </a:p>
          <a:p>
            <a:endParaRPr lang="en-IN" sz="1980" dirty="0"/>
          </a:p>
          <a:p>
            <a:endParaRPr lang="en-US" sz="1980" dirty="0"/>
          </a:p>
          <a:p>
            <a:endParaRPr lang="en-US" sz="1980" dirty="0"/>
          </a:p>
          <a:p>
            <a:pPr>
              <a:buNone/>
            </a:pPr>
            <a:endParaRPr lang="en-US" sz="2200" dirty="0"/>
          </a:p>
          <a:p>
            <a:pPr>
              <a:buNone/>
            </a:pPr>
            <a:endParaRPr lang="en-US" sz="2200" dirty="0"/>
          </a:p>
        </p:txBody>
      </p:sp>
      <p:pic>
        <p:nvPicPr>
          <p:cNvPr id="8" name="Picture 7" descr="Image result for instagram logo"/>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12693" y="1579492"/>
            <a:ext cx="705485" cy="527366"/>
          </a:xfrm>
          <a:prstGeom prst="rect">
            <a:avLst/>
          </a:prstGeom>
          <a:noFill/>
          <a:ln>
            <a:noFill/>
          </a:ln>
        </p:spPr>
      </p:pic>
      <p:pic>
        <p:nvPicPr>
          <p:cNvPr id="6" name="Picture 5" descr="instagram.JPG"/>
          <p:cNvPicPr>
            <a:picLocks noChangeAspect="1"/>
          </p:cNvPicPr>
          <p:nvPr/>
        </p:nvPicPr>
        <p:blipFill>
          <a:blip r:embed="rId4"/>
          <a:stretch>
            <a:fillRect/>
          </a:stretch>
        </p:blipFill>
        <p:spPr>
          <a:xfrm>
            <a:off x="6286509" y="2550310"/>
            <a:ext cx="3457599" cy="3850508"/>
          </a:xfrm>
          <a:prstGeom prst="rect">
            <a:avLst/>
          </a:prstGeom>
        </p:spPr>
      </p:pic>
    </p:spTree>
    <p:extLst>
      <p:ext uri="{BB962C8B-B14F-4D97-AF65-F5344CB8AC3E}">
        <p14:creationId xmlns:p14="http://schemas.microsoft.com/office/powerpoint/2010/main" val="9242156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586740" y="865700"/>
            <a:ext cx="7816239" cy="655877"/>
          </a:xfrm>
        </p:spPr>
        <p:txBody>
          <a:bodyPr anchor="t">
            <a:normAutofit/>
          </a:bodyPr>
          <a:lstStyle>
            <a:extLst/>
          </a:lstStyle>
          <a:p>
            <a:r>
              <a:rPr lang="en-US" b="1" dirty="0" smtClean="0">
                <a:solidFill>
                  <a:schemeClr val="tx1"/>
                </a:solidFill>
              </a:rPr>
              <a:t>Creating an Account &amp; Username</a:t>
            </a:r>
            <a:endParaRPr lang="en-US" b="1" dirty="0">
              <a:solidFill>
                <a:schemeClr val="tx1"/>
              </a:solidFill>
            </a:endParaRPr>
          </a:p>
        </p:txBody>
      </p:sp>
      <p:sp>
        <p:nvSpPr>
          <p:cNvPr id="4" name="Slide Number Placeholder 3"/>
          <p:cNvSpPr>
            <a:spLocks noGrp="1"/>
          </p:cNvSpPr>
          <p:nvPr>
            <p:ph type="sldNum" sz="quarter" idx="4294967295"/>
          </p:nvPr>
        </p:nvSpPr>
        <p:spPr>
          <a:xfrm>
            <a:off x="0" y="2106858"/>
            <a:ext cx="586740" cy="201693"/>
          </a:xfrm>
          <a:prstGeom prst="rect">
            <a:avLst/>
          </a:prstGeom>
        </p:spPr>
        <p:txBody>
          <a:bodyPr>
            <a:normAutofit fontScale="55000" lnSpcReduction="20000"/>
          </a:bodyPr>
          <a:lstStyle/>
          <a:p>
            <a:pPr algn="ctr"/>
            <a:fld id="{8F82E0A0-C266-4798-8C8F-B9F91E9DA37E}" type="slidenum">
              <a:rPr lang="en-US" sz="1540"/>
              <a:pPr algn="ctr"/>
              <a:t>11</a:t>
            </a:fld>
            <a:endParaRPr lang="en-US"/>
          </a:p>
        </p:txBody>
      </p:sp>
      <p:sp>
        <p:nvSpPr>
          <p:cNvPr id="9" name="Rectangle 2"/>
          <p:cNvSpPr>
            <a:spLocks noGrp="1"/>
          </p:cNvSpPr>
          <p:nvPr>
            <p:ph sz="quarter" idx="4294967295"/>
          </p:nvPr>
        </p:nvSpPr>
        <p:spPr>
          <a:xfrm>
            <a:off x="550037" y="2628892"/>
            <a:ext cx="9194071" cy="3850508"/>
          </a:xfrm>
          <a:prstGeom prst="rect">
            <a:avLst/>
          </a:prstGeom>
        </p:spPr>
        <p:txBody>
          <a:bodyPr>
            <a:normAutofit/>
          </a:bodyPr>
          <a:lstStyle>
            <a:extLst/>
          </a:lstStyle>
          <a:p>
            <a:pPr>
              <a:lnSpc>
                <a:spcPct val="150000"/>
              </a:lnSpc>
              <a:buNone/>
            </a:pPr>
            <a:r>
              <a:rPr lang="en-US" dirty="0" smtClean="0"/>
              <a:t>To create an </a:t>
            </a:r>
            <a:r>
              <a:rPr lang="en-US" dirty="0" err="1" smtClean="0"/>
              <a:t>Instagram</a:t>
            </a:r>
            <a:r>
              <a:rPr lang="en-US" dirty="0" smtClean="0"/>
              <a:t> account from a computer:</a:t>
            </a:r>
          </a:p>
          <a:p>
            <a:pPr algn="just">
              <a:lnSpc>
                <a:spcPct val="150000"/>
              </a:lnSpc>
            </a:pPr>
            <a:r>
              <a:rPr lang="en-US" dirty="0" smtClean="0"/>
              <a:t>Go to </a:t>
            </a:r>
            <a:r>
              <a:rPr lang="en-US" dirty="0" smtClean="0">
                <a:hlinkClick r:id="rId3"/>
              </a:rPr>
              <a:t>instagram.com</a:t>
            </a:r>
            <a:r>
              <a:rPr lang="en-US" dirty="0" smtClean="0"/>
              <a:t>.</a:t>
            </a:r>
          </a:p>
          <a:p>
            <a:pPr algn="just">
              <a:lnSpc>
                <a:spcPct val="150000"/>
              </a:lnSpc>
            </a:pPr>
            <a:r>
              <a:rPr lang="en-US" dirty="0" smtClean="0"/>
              <a:t>Click </a:t>
            </a:r>
            <a:r>
              <a:rPr lang="en-US" b="1" dirty="0" smtClean="0"/>
              <a:t>Sign up</a:t>
            </a:r>
            <a:r>
              <a:rPr lang="en-US" dirty="0" smtClean="0"/>
              <a:t>, enter your email address, create a username and password or click </a:t>
            </a:r>
            <a:r>
              <a:rPr lang="en-US" b="1" dirty="0" smtClean="0"/>
              <a:t>Log in with </a:t>
            </a:r>
            <a:r>
              <a:rPr lang="en-US" b="1" dirty="0" err="1" smtClean="0"/>
              <a:t>Facebook</a:t>
            </a:r>
            <a:r>
              <a:rPr lang="en-US" dirty="0" smtClean="0"/>
              <a:t> to sign up with your </a:t>
            </a:r>
            <a:r>
              <a:rPr lang="en-US" dirty="0" err="1" smtClean="0"/>
              <a:t>Facebook</a:t>
            </a:r>
            <a:r>
              <a:rPr lang="en-US" dirty="0" smtClean="0"/>
              <a:t> account.</a:t>
            </a:r>
          </a:p>
          <a:p>
            <a:pPr algn="just">
              <a:lnSpc>
                <a:spcPct val="150000"/>
              </a:lnSpc>
            </a:pPr>
            <a:r>
              <a:rPr lang="en-US" dirty="0" smtClean="0"/>
              <a:t>If you register with an email, click </a:t>
            </a:r>
            <a:r>
              <a:rPr lang="en-US" b="1" dirty="0" smtClean="0"/>
              <a:t>Sign up</a:t>
            </a:r>
            <a:r>
              <a:rPr lang="en-US" dirty="0" smtClean="0"/>
              <a:t>. If you register with </a:t>
            </a:r>
            <a:r>
              <a:rPr lang="en-US" dirty="0" err="1" smtClean="0"/>
              <a:t>Facebook</a:t>
            </a:r>
            <a:r>
              <a:rPr lang="en-US" dirty="0" smtClean="0"/>
              <a:t>, you'll be prompted to log into your </a:t>
            </a:r>
            <a:r>
              <a:rPr lang="en-US" dirty="0" err="1" smtClean="0"/>
              <a:t>Facebook</a:t>
            </a:r>
            <a:r>
              <a:rPr lang="en-US" dirty="0" smtClean="0"/>
              <a:t> account if you're currently logged out.</a:t>
            </a:r>
          </a:p>
          <a:p>
            <a:endParaRPr lang="en-IN" sz="1980" dirty="0"/>
          </a:p>
          <a:p>
            <a:endParaRPr lang="en-IN" sz="1980" dirty="0"/>
          </a:p>
          <a:p>
            <a:endParaRPr lang="en-IN" sz="1980" dirty="0"/>
          </a:p>
          <a:p>
            <a:endParaRPr lang="en-US" sz="1980" dirty="0"/>
          </a:p>
          <a:p>
            <a:endParaRPr lang="en-US" sz="1980" dirty="0"/>
          </a:p>
          <a:p>
            <a:pPr>
              <a:buNone/>
            </a:pPr>
            <a:endParaRPr lang="en-US" sz="2200" dirty="0"/>
          </a:p>
          <a:p>
            <a:pPr>
              <a:buNone/>
            </a:pPr>
            <a:endParaRPr lang="en-US" sz="2200" dirty="0"/>
          </a:p>
        </p:txBody>
      </p:sp>
      <p:pic>
        <p:nvPicPr>
          <p:cNvPr id="8" name="Picture 7" descr="Image result for instagram logo"/>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83370" y="1586840"/>
            <a:ext cx="785818" cy="527366"/>
          </a:xfrm>
          <a:prstGeom prst="rect">
            <a:avLst/>
          </a:prstGeom>
          <a:noFill/>
          <a:ln>
            <a:noFill/>
          </a:ln>
        </p:spPr>
      </p:pic>
    </p:spTree>
    <p:extLst>
      <p:ext uri="{BB962C8B-B14F-4D97-AF65-F5344CB8AC3E}">
        <p14:creationId xmlns:p14="http://schemas.microsoft.com/office/powerpoint/2010/main" val="28191805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762000" y="987513"/>
            <a:ext cx="5380204" cy="655877"/>
          </a:xfrm>
        </p:spPr>
        <p:txBody>
          <a:bodyPr anchor="t">
            <a:normAutofit/>
          </a:bodyPr>
          <a:lstStyle>
            <a:extLst/>
          </a:lstStyle>
          <a:p>
            <a:r>
              <a:rPr lang="en-IN" b="1" dirty="0" smtClean="0">
                <a:solidFill>
                  <a:schemeClr val="tx1"/>
                </a:solidFill>
              </a:rPr>
              <a:t>LinkedIn</a:t>
            </a:r>
            <a:endParaRPr lang="en-US" dirty="0">
              <a:solidFill>
                <a:schemeClr val="tx1"/>
              </a:solidFill>
            </a:endParaRPr>
          </a:p>
        </p:txBody>
      </p:sp>
      <p:sp>
        <p:nvSpPr>
          <p:cNvPr id="4" name="Slide Number Placeholder 3"/>
          <p:cNvSpPr>
            <a:spLocks noGrp="1"/>
          </p:cNvSpPr>
          <p:nvPr>
            <p:ph type="sldNum" sz="quarter" idx="4294967295"/>
          </p:nvPr>
        </p:nvSpPr>
        <p:spPr>
          <a:xfrm>
            <a:off x="0" y="2106858"/>
            <a:ext cx="586740" cy="201693"/>
          </a:xfrm>
          <a:prstGeom prst="rect">
            <a:avLst/>
          </a:prstGeom>
        </p:spPr>
        <p:txBody>
          <a:bodyPr>
            <a:normAutofit fontScale="55000" lnSpcReduction="20000"/>
          </a:bodyPr>
          <a:lstStyle/>
          <a:p>
            <a:pPr algn="ctr"/>
            <a:fld id="{8F82E0A0-C266-4798-8C8F-B9F91E9DA37E}" type="slidenum">
              <a:rPr lang="en-US" sz="1540"/>
              <a:pPr algn="ctr"/>
              <a:t>12</a:t>
            </a:fld>
            <a:endParaRPr lang="en-US"/>
          </a:p>
        </p:txBody>
      </p:sp>
      <p:sp>
        <p:nvSpPr>
          <p:cNvPr id="9" name="Rectangle 2"/>
          <p:cNvSpPr>
            <a:spLocks noGrp="1"/>
          </p:cNvSpPr>
          <p:nvPr>
            <p:ph sz="quarter" idx="4294967295"/>
          </p:nvPr>
        </p:nvSpPr>
        <p:spPr>
          <a:xfrm>
            <a:off x="550037" y="2628892"/>
            <a:ext cx="9194071" cy="3457599"/>
          </a:xfrm>
          <a:prstGeom prst="rect">
            <a:avLst/>
          </a:prstGeom>
        </p:spPr>
        <p:txBody>
          <a:bodyPr>
            <a:normAutofit/>
          </a:bodyPr>
          <a:lstStyle>
            <a:extLst/>
          </a:lstStyle>
          <a:p>
            <a:pPr algn="just"/>
            <a:r>
              <a:rPr lang="en-IN" dirty="0" smtClean="0"/>
              <a:t>LinkedIn is a business and employment-oriented service that operates via websites and mobile apps. It was founded on December 28, 2002 and launched on May 5, 2003. It is mainly used for professional networking, including employers posting jobs and job seekers posting their CVs. Microsoft acquired LinkedIn in June of 2016 for $26.2 billion. </a:t>
            </a:r>
            <a:endParaRPr lang="en-US" dirty="0" smtClean="0"/>
          </a:p>
          <a:p>
            <a:pPr algn="just"/>
            <a:r>
              <a:rPr lang="en-US" dirty="0" smtClean="0"/>
              <a:t>LinkedIn users create professional, résumé-like profiles that allow other users to learn more about their business background, their areas of expertise, and groups or organizations they belong to. Once users create their profile, they can add other users to their network.</a:t>
            </a:r>
            <a:endParaRPr lang="en-IN" dirty="0" smtClean="0"/>
          </a:p>
          <a:p>
            <a:endParaRPr lang="en-IN" sz="1980" dirty="0"/>
          </a:p>
          <a:p>
            <a:endParaRPr lang="en-IN" sz="1980" dirty="0"/>
          </a:p>
          <a:p>
            <a:endParaRPr lang="en-US" sz="1980" dirty="0"/>
          </a:p>
          <a:p>
            <a:endParaRPr lang="en-US" sz="1980" dirty="0"/>
          </a:p>
          <a:p>
            <a:pPr>
              <a:buNone/>
            </a:pPr>
            <a:endParaRPr lang="en-US" sz="2200" dirty="0"/>
          </a:p>
          <a:p>
            <a:pPr>
              <a:buNone/>
            </a:pPr>
            <a:endParaRPr lang="en-US" sz="2200" dirty="0"/>
          </a:p>
        </p:txBody>
      </p:sp>
      <p:pic>
        <p:nvPicPr>
          <p:cNvPr id="6" name="Picture 5" descr="Image result for linkedin logo"/>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19400" y="838200"/>
            <a:ext cx="922020" cy="670560"/>
          </a:xfrm>
          <a:prstGeom prst="rect">
            <a:avLst/>
          </a:prstGeom>
          <a:noFill/>
          <a:ln>
            <a:noFill/>
          </a:ln>
        </p:spPr>
      </p:pic>
    </p:spTree>
    <p:extLst>
      <p:ext uri="{BB962C8B-B14F-4D97-AF65-F5344CB8AC3E}">
        <p14:creationId xmlns:p14="http://schemas.microsoft.com/office/powerpoint/2010/main" val="18773541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70560" y="1522179"/>
            <a:ext cx="7816239" cy="655877"/>
          </a:xfrm>
        </p:spPr>
        <p:txBody>
          <a:bodyPr anchor="t">
            <a:normAutofit/>
          </a:bodyPr>
          <a:lstStyle>
            <a:extLst/>
          </a:lstStyle>
          <a:p>
            <a:r>
              <a:rPr lang="en-IN" b="1" dirty="0" err="1" smtClean="0">
                <a:solidFill>
                  <a:schemeClr val="tx1"/>
                </a:solidFill>
              </a:rPr>
              <a:t>WhatsApp</a:t>
            </a:r>
            <a:endParaRPr lang="en-US" dirty="0">
              <a:solidFill>
                <a:schemeClr val="tx1"/>
              </a:solidFill>
            </a:endParaRPr>
          </a:p>
        </p:txBody>
      </p:sp>
      <p:sp>
        <p:nvSpPr>
          <p:cNvPr id="4" name="Slide Number Placeholder 3"/>
          <p:cNvSpPr>
            <a:spLocks noGrp="1"/>
          </p:cNvSpPr>
          <p:nvPr>
            <p:ph type="sldNum" sz="quarter" idx="4294967295"/>
          </p:nvPr>
        </p:nvSpPr>
        <p:spPr>
          <a:xfrm>
            <a:off x="0" y="2106858"/>
            <a:ext cx="586740" cy="201693"/>
          </a:xfrm>
          <a:prstGeom prst="rect">
            <a:avLst/>
          </a:prstGeom>
        </p:spPr>
        <p:txBody>
          <a:bodyPr>
            <a:normAutofit fontScale="55000" lnSpcReduction="20000"/>
          </a:bodyPr>
          <a:lstStyle/>
          <a:p>
            <a:pPr algn="ctr"/>
            <a:fld id="{8F82E0A0-C266-4798-8C8F-B9F91E9DA37E}" type="slidenum">
              <a:rPr lang="en-US" sz="1540"/>
              <a:pPr algn="ctr"/>
              <a:t>13</a:t>
            </a:fld>
            <a:endParaRPr lang="en-US"/>
          </a:p>
        </p:txBody>
      </p:sp>
      <p:sp>
        <p:nvSpPr>
          <p:cNvPr id="9" name="Rectangle 2"/>
          <p:cNvSpPr>
            <a:spLocks noGrp="1"/>
          </p:cNvSpPr>
          <p:nvPr>
            <p:ph sz="quarter" idx="4294967295"/>
          </p:nvPr>
        </p:nvSpPr>
        <p:spPr>
          <a:xfrm>
            <a:off x="550037" y="2628892"/>
            <a:ext cx="9194071" cy="3850508"/>
          </a:xfrm>
          <a:prstGeom prst="rect">
            <a:avLst/>
          </a:prstGeom>
        </p:spPr>
        <p:txBody>
          <a:bodyPr>
            <a:normAutofit/>
          </a:bodyPr>
          <a:lstStyle>
            <a:extLst/>
          </a:lstStyle>
          <a:p>
            <a:pPr algn="just"/>
            <a:r>
              <a:rPr lang="en-IN" dirty="0" err="1" smtClean="0"/>
              <a:t>WhatsApp</a:t>
            </a:r>
            <a:r>
              <a:rPr lang="en-IN" dirty="0" smtClean="0"/>
              <a:t> is the most popular instant messaging application in smart phones.  It uses the internet to send messages, images, audio or video. </a:t>
            </a:r>
          </a:p>
          <a:p>
            <a:pPr algn="just"/>
            <a:r>
              <a:rPr lang="en-IN" dirty="0" smtClean="0"/>
              <a:t>Using </a:t>
            </a:r>
            <a:r>
              <a:rPr lang="en-IN" dirty="0" err="1" smtClean="0"/>
              <a:t>Whatsapp</a:t>
            </a:r>
            <a:r>
              <a:rPr lang="en-IN" dirty="0" smtClean="0"/>
              <a:t> application user can make video calls, make group of their friends, families or colleagues to chat in a group. The maximum number of group participants is </a:t>
            </a:r>
            <a:r>
              <a:rPr lang="en-IN" b="1" dirty="0" smtClean="0"/>
              <a:t>256 users</a:t>
            </a:r>
            <a:r>
              <a:rPr lang="en-IN" dirty="0" smtClean="0"/>
              <a:t> in single group. </a:t>
            </a:r>
          </a:p>
          <a:p>
            <a:pPr algn="just"/>
            <a:r>
              <a:rPr lang="en-IN" dirty="0" err="1" smtClean="0"/>
              <a:t>WhatsApp</a:t>
            </a:r>
            <a:r>
              <a:rPr lang="en-IN" dirty="0" smtClean="0"/>
              <a:t> is available in most of mobile operating systems and can also be accessed using web browser.</a:t>
            </a:r>
          </a:p>
          <a:p>
            <a:pPr algn="just"/>
            <a:r>
              <a:rPr lang="en-US" dirty="0" smtClean="0"/>
              <a:t>The app lets you make calls, and send and receive messages, documents, photos, and videos. </a:t>
            </a:r>
            <a:r>
              <a:rPr lang="en-US" dirty="0" err="1" smtClean="0"/>
              <a:t>WhatsApp</a:t>
            </a:r>
            <a:r>
              <a:rPr lang="en-US" dirty="0" smtClean="0"/>
              <a:t> is completely free — with no fees or subscriptions.</a:t>
            </a:r>
            <a:endParaRPr lang="en-IN" dirty="0" smtClean="0"/>
          </a:p>
          <a:p>
            <a:pPr algn="just"/>
            <a:r>
              <a:rPr lang="en-US" dirty="0" err="1" smtClean="0"/>
              <a:t>WhatsApp</a:t>
            </a:r>
            <a:r>
              <a:rPr lang="en-US" dirty="0" smtClean="0"/>
              <a:t> is known for its improved privacy features, such as end-to-end encryption, and its free, web-based international calling.</a:t>
            </a:r>
          </a:p>
          <a:p>
            <a:endParaRPr lang="en-IN" sz="1980" dirty="0"/>
          </a:p>
          <a:p>
            <a:endParaRPr lang="en-IN" sz="1980" dirty="0"/>
          </a:p>
          <a:p>
            <a:endParaRPr lang="en-IN" sz="1980" dirty="0"/>
          </a:p>
          <a:p>
            <a:endParaRPr lang="en-US" sz="1980" dirty="0"/>
          </a:p>
          <a:p>
            <a:endParaRPr lang="en-US" sz="1980" dirty="0"/>
          </a:p>
          <a:p>
            <a:pPr>
              <a:buNone/>
            </a:pPr>
            <a:endParaRPr lang="en-US" sz="2200" dirty="0"/>
          </a:p>
          <a:p>
            <a:pPr>
              <a:buNone/>
            </a:pPr>
            <a:endParaRPr lang="en-US" sz="2200" dirty="0"/>
          </a:p>
        </p:txBody>
      </p:sp>
      <p:pic>
        <p:nvPicPr>
          <p:cNvPr id="6" name="Picture 5"/>
          <p:cNvPicPr/>
          <p:nvPr/>
        </p:nvPicPr>
        <p:blipFill>
          <a:blip r:embed="rId3" cstate="print">
            <a:extLst>
              <a:ext uri="{28A0092B-C50C-407E-A947-70E740481C1C}">
                <a14:useLocalDpi xmlns:a14="http://schemas.microsoft.com/office/drawing/2010/main" val="0"/>
              </a:ext>
            </a:extLst>
          </a:blip>
          <a:srcRect l="14470" r="20417"/>
          <a:stretch>
            <a:fillRect/>
          </a:stretch>
        </p:blipFill>
        <p:spPr>
          <a:xfrm>
            <a:off x="4225061" y="1638868"/>
            <a:ext cx="707236" cy="467990"/>
          </a:xfrm>
          <a:prstGeom prst="rect">
            <a:avLst/>
          </a:prstGeom>
        </p:spPr>
      </p:pic>
    </p:spTree>
    <p:extLst>
      <p:ext uri="{BB962C8B-B14F-4D97-AF65-F5344CB8AC3E}">
        <p14:creationId xmlns:p14="http://schemas.microsoft.com/office/powerpoint/2010/main" val="2374042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8459" y="767458"/>
            <a:ext cx="6095365" cy="756920"/>
          </a:xfrm>
          <a:prstGeom prst="rect">
            <a:avLst/>
          </a:prstGeom>
        </p:spPr>
        <p:txBody>
          <a:bodyPr vert="horz" wrap="square" lIns="0" tIns="12700" rIns="0" bIns="0" rtlCol="0">
            <a:spAutoFit/>
          </a:bodyPr>
          <a:lstStyle/>
          <a:p>
            <a:pPr marL="12700">
              <a:lnSpc>
                <a:spcPct val="100000"/>
              </a:lnSpc>
              <a:spcBef>
                <a:spcPts val="100"/>
              </a:spcBef>
            </a:pPr>
            <a:r>
              <a:rPr sz="4800" dirty="0">
                <a:solidFill>
                  <a:srgbClr val="08213B"/>
                </a:solidFill>
              </a:rPr>
              <a:t>(ii)</a:t>
            </a:r>
            <a:r>
              <a:rPr sz="4800" spc="-20" dirty="0">
                <a:solidFill>
                  <a:srgbClr val="08213B"/>
                </a:solidFill>
              </a:rPr>
              <a:t> </a:t>
            </a:r>
            <a:r>
              <a:rPr sz="4800" dirty="0">
                <a:solidFill>
                  <a:srgbClr val="08213B"/>
                </a:solidFill>
              </a:rPr>
              <a:t>Introduction</a:t>
            </a:r>
            <a:r>
              <a:rPr sz="4800" spc="5" dirty="0">
                <a:solidFill>
                  <a:srgbClr val="08213B"/>
                </a:solidFill>
              </a:rPr>
              <a:t> </a:t>
            </a:r>
            <a:r>
              <a:rPr sz="4800" dirty="0">
                <a:solidFill>
                  <a:srgbClr val="08213B"/>
                </a:solidFill>
              </a:rPr>
              <a:t>to</a:t>
            </a:r>
            <a:r>
              <a:rPr sz="4800" spc="5" dirty="0">
                <a:solidFill>
                  <a:srgbClr val="08213B"/>
                </a:solidFill>
              </a:rPr>
              <a:t> </a:t>
            </a:r>
            <a:r>
              <a:rPr sz="4800" spc="-10" dirty="0">
                <a:solidFill>
                  <a:srgbClr val="08213B"/>
                </a:solidFill>
              </a:rPr>
              <a:t>blogs</a:t>
            </a:r>
            <a:endParaRPr sz="4800"/>
          </a:p>
        </p:txBody>
      </p:sp>
      <p:grpSp>
        <p:nvGrpSpPr>
          <p:cNvPr id="3" name="object 3"/>
          <p:cNvGrpSpPr/>
          <p:nvPr/>
        </p:nvGrpSpPr>
        <p:grpSpPr>
          <a:xfrm>
            <a:off x="457200" y="2057400"/>
            <a:ext cx="9144000" cy="5257800"/>
            <a:chOff x="457200" y="2057400"/>
            <a:chExt cx="9144000" cy="5257800"/>
          </a:xfrm>
        </p:grpSpPr>
        <p:pic>
          <p:nvPicPr>
            <p:cNvPr id="4" name="object 4"/>
            <p:cNvPicPr/>
            <p:nvPr/>
          </p:nvPicPr>
          <p:blipFill>
            <a:blip r:embed="rId2" cstate="print"/>
            <a:stretch>
              <a:fillRect/>
            </a:stretch>
          </p:blipFill>
          <p:spPr>
            <a:xfrm>
              <a:off x="5570220" y="2057400"/>
              <a:ext cx="3823716" cy="1828799"/>
            </a:xfrm>
            <a:prstGeom prst="rect">
              <a:avLst/>
            </a:prstGeom>
          </p:spPr>
        </p:pic>
        <p:sp>
          <p:nvSpPr>
            <p:cNvPr id="5" name="object 5"/>
            <p:cNvSpPr/>
            <p:nvPr/>
          </p:nvSpPr>
          <p:spPr>
            <a:xfrm>
              <a:off x="457200" y="3886200"/>
              <a:ext cx="9144000" cy="3429000"/>
            </a:xfrm>
            <a:custGeom>
              <a:avLst/>
              <a:gdLst/>
              <a:ahLst/>
              <a:cxnLst/>
              <a:rect l="l" t="t" r="r" b="b"/>
              <a:pathLst>
                <a:path w="9144000" h="3429000">
                  <a:moveTo>
                    <a:pt x="9144000" y="3429000"/>
                  </a:moveTo>
                  <a:lnTo>
                    <a:pt x="0" y="3429000"/>
                  </a:lnTo>
                  <a:lnTo>
                    <a:pt x="0" y="0"/>
                  </a:lnTo>
                  <a:lnTo>
                    <a:pt x="9144000" y="0"/>
                  </a:lnTo>
                  <a:lnTo>
                    <a:pt x="9144000" y="3429000"/>
                  </a:lnTo>
                  <a:close/>
                </a:path>
              </a:pathLst>
            </a:custGeom>
            <a:solidFill>
              <a:srgbClr val="FFFFFF"/>
            </a:solidFill>
          </p:spPr>
          <p:txBody>
            <a:bodyPr wrap="square" lIns="0" tIns="0" rIns="0" bIns="0" rtlCol="0"/>
            <a:lstStyle/>
            <a:p>
              <a:endParaRPr/>
            </a:p>
          </p:txBody>
        </p:sp>
        <p:pic>
          <p:nvPicPr>
            <p:cNvPr id="6" name="object 6"/>
            <p:cNvPicPr/>
            <p:nvPr/>
          </p:nvPicPr>
          <p:blipFill>
            <a:blip r:embed="rId3" cstate="print"/>
            <a:stretch>
              <a:fillRect/>
            </a:stretch>
          </p:blipFill>
          <p:spPr>
            <a:xfrm>
              <a:off x="8501538" y="6986682"/>
              <a:ext cx="844486" cy="146494"/>
            </a:xfrm>
            <a:prstGeom prst="rect">
              <a:avLst/>
            </a:prstGeom>
          </p:spPr>
        </p:pic>
      </p:grpSp>
      <p:sp>
        <p:nvSpPr>
          <p:cNvPr id="7" name="object 7"/>
          <p:cNvSpPr txBox="1"/>
          <p:nvPr/>
        </p:nvSpPr>
        <p:spPr>
          <a:xfrm>
            <a:off x="1148602" y="2040099"/>
            <a:ext cx="4136390" cy="4172585"/>
          </a:xfrm>
          <a:prstGeom prst="rect">
            <a:avLst/>
          </a:prstGeom>
        </p:spPr>
        <p:txBody>
          <a:bodyPr vert="horz" wrap="square" lIns="0" tIns="56515" rIns="0" bIns="0" rtlCol="0">
            <a:spAutoFit/>
          </a:bodyPr>
          <a:lstStyle/>
          <a:p>
            <a:pPr marL="12700" marR="5080" algn="just">
              <a:lnSpc>
                <a:spcPts val="1440"/>
              </a:lnSpc>
              <a:spcBef>
                <a:spcPts val="445"/>
              </a:spcBef>
            </a:pPr>
            <a:r>
              <a:rPr sz="1500" dirty="0">
                <a:latin typeface="Arial"/>
                <a:cs typeface="Arial"/>
              </a:rPr>
              <a:t>A</a:t>
            </a:r>
            <a:r>
              <a:rPr sz="1500" spc="465" dirty="0">
                <a:latin typeface="Arial"/>
                <a:cs typeface="Arial"/>
              </a:rPr>
              <a:t> </a:t>
            </a:r>
            <a:r>
              <a:rPr sz="1500" dirty="0">
                <a:latin typeface="Arial"/>
                <a:cs typeface="Arial"/>
              </a:rPr>
              <a:t>blog</a:t>
            </a:r>
            <a:r>
              <a:rPr sz="1500" spc="540" dirty="0">
                <a:latin typeface="Arial"/>
                <a:cs typeface="Arial"/>
              </a:rPr>
              <a:t> </a:t>
            </a:r>
            <a:r>
              <a:rPr sz="1500" dirty="0">
                <a:latin typeface="Arial"/>
                <a:cs typeface="Arial"/>
              </a:rPr>
              <a:t>(shortening</a:t>
            </a:r>
            <a:r>
              <a:rPr sz="1500" spc="545" dirty="0">
                <a:latin typeface="Arial"/>
                <a:cs typeface="Arial"/>
              </a:rPr>
              <a:t> </a:t>
            </a:r>
            <a:r>
              <a:rPr sz="1500" dirty="0">
                <a:latin typeface="Arial"/>
                <a:cs typeface="Arial"/>
              </a:rPr>
              <a:t>of</a:t>
            </a:r>
            <a:r>
              <a:rPr sz="1500" spc="535" dirty="0">
                <a:latin typeface="Arial"/>
                <a:cs typeface="Arial"/>
              </a:rPr>
              <a:t> </a:t>
            </a:r>
            <a:r>
              <a:rPr sz="1500" dirty="0">
                <a:latin typeface="Arial"/>
                <a:cs typeface="Arial"/>
              </a:rPr>
              <a:t>“weblog”)</a:t>
            </a:r>
            <a:r>
              <a:rPr sz="1500" spc="550" dirty="0">
                <a:latin typeface="Arial"/>
                <a:cs typeface="Arial"/>
              </a:rPr>
              <a:t> </a:t>
            </a:r>
            <a:r>
              <a:rPr sz="1500" dirty="0">
                <a:latin typeface="Arial"/>
                <a:cs typeface="Arial"/>
              </a:rPr>
              <a:t>is</a:t>
            </a:r>
            <a:r>
              <a:rPr sz="1500" spc="565" dirty="0">
                <a:latin typeface="Arial"/>
                <a:cs typeface="Arial"/>
              </a:rPr>
              <a:t> </a:t>
            </a:r>
            <a:r>
              <a:rPr sz="1500" dirty="0">
                <a:latin typeface="Arial"/>
                <a:cs typeface="Arial"/>
              </a:rPr>
              <a:t>an</a:t>
            </a:r>
            <a:r>
              <a:rPr sz="1500" spc="560" dirty="0">
                <a:latin typeface="Arial"/>
                <a:cs typeface="Arial"/>
              </a:rPr>
              <a:t> </a:t>
            </a:r>
            <a:r>
              <a:rPr sz="1500" spc="-10" dirty="0">
                <a:latin typeface="Arial"/>
                <a:cs typeface="Arial"/>
              </a:rPr>
              <a:t>online </a:t>
            </a:r>
            <a:r>
              <a:rPr sz="1500" dirty="0">
                <a:latin typeface="Arial"/>
                <a:cs typeface="Arial"/>
              </a:rPr>
              <a:t>journal</a:t>
            </a:r>
            <a:r>
              <a:rPr sz="1500" spc="340" dirty="0">
                <a:latin typeface="Arial"/>
                <a:cs typeface="Arial"/>
              </a:rPr>
              <a:t>  </a:t>
            </a:r>
            <a:r>
              <a:rPr sz="1500" dirty="0">
                <a:latin typeface="Arial"/>
                <a:cs typeface="Arial"/>
              </a:rPr>
              <a:t>or</a:t>
            </a:r>
            <a:r>
              <a:rPr sz="1500" spc="350" dirty="0">
                <a:latin typeface="Arial"/>
                <a:cs typeface="Arial"/>
              </a:rPr>
              <a:t>  </a:t>
            </a:r>
            <a:r>
              <a:rPr sz="1500" dirty="0">
                <a:latin typeface="Arial"/>
                <a:cs typeface="Arial"/>
              </a:rPr>
              <a:t>informational</a:t>
            </a:r>
            <a:r>
              <a:rPr sz="1500" spc="340" dirty="0">
                <a:latin typeface="Arial"/>
                <a:cs typeface="Arial"/>
              </a:rPr>
              <a:t>  </a:t>
            </a:r>
            <a:r>
              <a:rPr sz="1500" dirty="0">
                <a:latin typeface="Arial"/>
                <a:cs typeface="Arial"/>
              </a:rPr>
              <a:t>website</a:t>
            </a:r>
            <a:r>
              <a:rPr sz="1500" spc="345" dirty="0">
                <a:latin typeface="Arial"/>
                <a:cs typeface="Arial"/>
              </a:rPr>
              <a:t>  </a:t>
            </a:r>
            <a:r>
              <a:rPr sz="1500" spc="-10" dirty="0">
                <a:latin typeface="Arial"/>
                <a:cs typeface="Arial"/>
              </a:rPr>
              <a:t>displaying </a:t>
            </a:r>
            <a:r>
              <a:rPr sz="1500" dirty="0">
                <a:latin typeface="Arial"/>
                <a:cs typeface="Arial"/>
              </a:rPr>
              <a:t>information</a:t>
            </a:r>
            <a:r>
              <a:rPr sz="1500" spc="360" dirty="0">
                <a:latin typeface="Arial"/>
                <a:cs typeface="Arial"/>
              </a:rPr>
              <a:t> </a:t>
            </a:r>
            <a:r>
              <a:rPr sz="1500" dirty="0">
                <a:latin typeface="Arial"/>
                <a:cs typeface="Arial"/>
              </a:rPr>
              <a:t>in</a:t>
            </a:r>
            <a:r>
              <a:rPr sz="1500" spc="370" dirty="0">
                <a:latin typeface="Arial"/>
                <a:cs typeface="Arial"/>
              </a:rPr>
              <a:t> </a:t>
            </a:r>
            <a:r>
              <a:rPr sz="1500" dirty="0">
                <a:latin typeface="Arial"/>
                <a:cs typeface="Arial"/>
              </a:rPr>
              <a:t>the</a:t>
            </a:r>
            <a:r>
              <a:rPr sz="1500" spc="375" dirty="0">
                <a:latin typeface="Arial"/>
                <a:cs typeface="Arial"/>
              </a:rPr>
              <a:t> </a:t>
            </a:r>
            <a:r>
              <a:rPr sz="1500" dirty="0">
                <a:latin typeface="Arial"/>
                <a:cs typeface="Arial"/>
              </a:rPr>
              <a:t>reverse</a:t>
            </a:r>
            <a:r>
              <a:rPr sz="1500" spc="370" dirty="0">
                <a:latin typeface="Arial"/>
                <a:cs typeface="Arial"/>
              </a:rPr>
              <a:t> </a:t>
            </a:r>
            <a:r>
              <a:rPr sz="1500" dirty="0">
                <a:latin typeface="Arial"/>
                <a:cs typeface="Arial"/>
              </a:rPr>
              <a:t>chronological</a:t>
            </a:r>
            <a:r>
              <a:rPr sz="1500" spc="380" dirty="0">
                <a:latin typeface="Arial"/>
                <a:cs typeface="Arial"/>
              </a:rPr>
              <a:t> </a:t>
            </a:r>
            <a:r>
              <a:rPr sz="1500" spc="-10" dirty="0">
                <a:latin typeface="Arial"/>
                <a:cs typeface="Arial"/>
              </a:rPr>
              <a:t>order, </a:t>
            </a:r>
            <a:r>
              <a:rPr sz="1500" dirty="0">
                <a:latin typeface="Arial"/>
                <a:cs typeface="Arial"/>
              </a:rPr>
              <a:t>with</a:t>
            </a:r>
            <a:r>
              <a:rPr sz="1500" spc="590" dirty="0">
                <a:latin typeface="Arial"/>
                <a:cs typeface="Arial"/>
              </a:rPr>
              <a:t> </a:t>
            </a:r>
            <a:r>
              <a:rPr sz="1500" dirty="0">
                <a:latin typeface="Arial"/>
                <a:cs typeface="Arial"/>
              </a:rPr>
              <a:t>the</a:t>
            </a:r>
            <a:r>
              <a:rPr sz="1500" spc="595" dirty="0">
                <a:latin typeface="Arial"/>
                <a:cs typeface="Arial"/>
              </a:rPr>
              <a:t> </a:t>
            </a:r>
            <a:r>
              <a:rPr sz="1500" dirty="0">
                <a:latin typeface="Arial"/>
                <a:cs typeface="Arial"/>
              </a:rPr>
              <a:t>latest</a:t>
            </a:r>
            <a:r>
              <a:rPr sz="1500" spc="590" dirty="0">
                <a:latin typeface="Arial"/>
                <a:cs typeface="Arial"/>
              </a:rPr>
              <a:t> </a:t>
            </a:r>
            <a:r>
              <a:rPr sz="1500" dirty="0">
                <a:latin typeface="Arial"/>
                <a:cs typeface="Arial"/>
              </a:rPr>
              <a:t>posts</a:t>
            </a:r>
            <a:r>
              <a:rPr sz="1500" spc="590" dirty="0">
                <a:latin typeface="Arial"/>
                <a:cs typeface="Arial"/>
              </a:rPr>
              <a:t> </a:t>
            </a:r>
            <a:r>
              <a:rPr sz="1500" dirty="0">
                <a:latin typeface="Arial"/>
                <a:cs typeface="Arial"/>
              </a:rPr>
              <a:t>appearing</a:t>
            </a:r>
            <a:r>
              <a:rPr sz="1500" spc="595" dirty="0">
                <a:latin typeface="Arial"/>
                <a:cs typeface="Arial"/>
              </a:rPr>
              <a:t> </a:t>
            </a:r>
            <a:r>
              <a:rPr sz="1500" dirty="0">
                <a:latin typeface="Arial"/>
                <a:cs typeface="Arial"/>
              </a:rPr>
              <a:t>first.</a:t>
            </a:r>
            <a:r>
              <a:rPr sz="1500" spc="585" dirty="0">
                <a:latin typeface="Arial"/>
                <a:cs typeface="Arial"/>
              </a:rPr>
              <a:t> </a:t>
            </a:r>
            <a:r>
              <a:rPr sz="1500" dirty="0">
                <a:latin typeface="Arial"/>
                <a:cs typeface="Arial"/>
              </a:rPr>
              <a:t>It</a:t>
            </a:r>
            <a:r>
              <a:rPr sz="1500" spc="590" dirty="0">
                <a:latin typeface="Arial"/>
                <a:cs typeface="Arial"/>
              </a:rPr>
              <a:t> </a:t>
            </a:r>
            <a:r>
              <a:rPr sz="1500" dirty="0">
                <a:latin typeface="Arial"/>
                <a:cs typeface="Arial"/>
              </a:rPr>
              <a:t>is</a:t>
            </a:r>
            <a:r>
              <a:rPr sz="1500" spc="590" dirty="0">
                <a:latin typeface="Arial"/>
                <a:cs typeface="Arial"/>
              </a:rPr>
              <a:t> </a:t>
            </a:r>
            <a:r>
              <a:rPr sz="1500" spc="-50" dirty="0">
                <a:latin typeface="Arial"/>
                <a:cs typeface="Arial"/>
              </a:rPr>
              <a:t>a </a:t>
            </a:r>
            <a:r>
              <a:rPr sz="1500" dirty="0">
                <a:latin typeface="Arial"/>
                <a:cs typeface="Arial"/>
              </a:rPr>
              <a:t>platform</a:t>
            </a:r>
            <a:r>
              <a:rPr sz="1500" spc="545" dirty="0">
                <a:latin typeface="Arial"/>
                <a:cs typeface="Arial"/>
              </a:rPr>
              <a:t> </a:t>
            </a:r>
            <a:r>
              <a:rPr sz="1500" dirty="0">
                <a:latin typeface="Arial"/>
                <a:cs typeface="Arial"/>
              </a:rPr>
              <a:t>where</a:t>
            </a:r>
            <a:r>
              <a:rPr sz="1500" spc="555" dirty="0">
                <a:latin typeface="Arial"/>
                <a:cs typeface="Arial"/>
              </a:rPr>
              <a:t> </a:t>
            </a:r>
            <a:r>
              <a:rPr sz="1500" dirty="0">
                <a:latin typeface="Arial"/>
                <a:cs typeface="Arial"/>
              </a:rPr>
              <a:t>a</a:t>
            </a:r>
            <a:r>
              <a:rPr sz="1500" spc="555" dirty="0">
                <a:latin typeface="Arial"/>
                <a:cs typeface="Arial"/>
              </a:rPr>
              <a:t> </a:t>
            </a:r>
            <a:r>
              <a:rPr sz="1500" dirty="0">
                <a:latin typeface="Arial"/>
                <a:cs typeface="Arial"/>
              </a:rPr>
              <a:t>writer</a:t>
            </a:r>
            <a:r>
              <a:rPr sz="1500" spc="545" dirty="0">
                <a:latin typeface="Arial"/>
                <a:cs typeface="Arial"/>
              </a:rPr>
              <a:t> </a:t>
            </a:r>
            <a:r>
              <a:rPr sz="1500" dirty="0">
                <a:latin typeface="Arial"/>
                <a:cs typeface="Arial"/>
              </a:rPr>
              <a:t>or</a:t>
            </a:r>
            <a:r>
              <a:rPr sz="1500" spc="560" dirty="0">
                <a:latin typeface="Arial"/>
                <a:cs typeface="Arial"/>
              </a:rPr>
              <a:t> </a:t>
            </a:r>
            <a:r>
              <a:rPr sz="1500" dirty="0">
                <a:latin typeface="Arial"/>
                <a:cs typeface="Arial"/>
              </a:rPr>
              <a:t>even</a:t>
            </a:r>
            <a:r>
              <a:rPr sz="1500" spc="570" dirty="0">
                <a:latin typeface="Arial"/>
                <a:cs typeface="Arial"/>
              </a:rPr>
              <a:t> </a:t>
            </a:r>
            <a:r>
              <a:rPr sz="1500" dirty="0">
                <a:latin typeface="Arial"/>
                <a:cs typeface="Arial"/>
              </a:rPr>
              <a:t>a</a:t>
            </a:r>
            <a:r>
              <a:rPr sz="1500" spc="555" dirty="0">
                <a:latin typeface="Arial"/>
                <a:cs typeface="Arial"/>
              </a:rPr>
              <a:t> </a:t>
            </a:r>
            <a:r>
              <a:rPr sz="1500" dirty="0">
                <a:latin typeface="Arial"/>
                <a:cs typeface="Arial"/>
              </a:rPr>
              <a:t>group</a:t>
            </a:r>
            <a:r>
              <a:rPr sz="1500" spc="540" dirty="0">
                <a:latin typeface="Arial"/>
                <a:cs typeface="Arial"/>
              </a:rPr>
              <a:t> </a:t>
            </a:r>
            <a:r>
              <a:rPr sz="1500" spc="-25" dirty="0">
                <a:latin typeface="Arial"/>
                <a:cs typeface="Arial"/>
              </a:rPr>
              <a:t>of </a:t>
            </a:r>
            <a:r>
              <a:rPr sz="1500" dirty="0">
                <a:latin typeface="Arial"/>
                <a:cs typeface="Arial"/>
              </a:rPr>
              <a:t>writers</a:t>
            </a:r>
            <a:r>
              <a:rPr sz="1500" spc="229" dirty="0">
                <a:latin typeface="Arial"/>
                <a:cs typeface="Arial"/>
              </a:rPr>
              <a:t>  </a:t>
            </a:r>
            <a:r>
              <a:rPr sz="1500" dirty="0">
                <a:latin typeface="Arial"/>
                <a:cs typeface="Arial"/>
              </a:rPr>
              <a:t>share</a:t>
            </a:r>
            <a:r>
              <a:rPr sz="1500" spc="235" dirty="0">
                <a:latin typeface="Arial"/>
                <a:cs typeface="Arial"/>
              </a:rPr>
              <a:t>  </a:t>
            </a:r>
            <a:r>
              <a:rPr sz="1500" dirty="0">
                <a:latin typeface="Arial"/>
                <a:cs typeface="Arial"/>
              </a:rPr>
              <a:t>their</a:t>
            </a:r>
            <a:r>
              <a:rPr sz="1500" spc="229" dirty="0">
                <a:latin typeface="Arial"/>
                <a:cs typeface="Arial"/>
              </a:rPr>
              <a:t>  </a:t>
            </a:r>
            <a:r>
              <a:rPr sz="1500" dirty="0">
                <a:latin typeface="Arial"/>
                <a:cs typeface="Arial"/>
              </a:rPr>
              <a:t>views</a:t>
            </a:r>
            <a:r>
              <a:rPr sz="1500" spc="235" dirty="0">
                <a:latin typeface="Arial"/>
                <a:cs typeface="Arial"/>
              </a:rPr>
              <a:t>  </a:t>
            </a:r>
            <a:r>
              <a:rPr sz="1500" dirty="0">
                <a:latin typeface="Arial"/>
                <a:cs typeface="Arial"/>
              </a:rPr>
              <a:t>on</a:t>
            </a:r>
            <a:r>
              <a:rPr sz="1500" spc="240" dirty="0">
                <a:latin typeface="Arial"/>
                <a:cs typeface="Arial"/>
              </a:rPr>
              <a:t>  </a:t>
            </a:r>
            <a:r>
              <a:rPr sz="1500" dirty="0">
                <a:latin typeface="Arial"/>
                <a:cs typeface="Arial"/>
              </a:rPr>
              <a:t>an</a:t>
            </a:r>
            <a:r>
              <a:rPr sz="1500" spc="245" dirty="0">
                <a:latin typeface="Arial"/>
                <a:cs typeface="Arial"/>
              </a:rPr>
              <a:t>  </a:t>
            </a:r>
            <a:r>
              <a:rPr sz="1500" spc="-10" dirty="0">
                <a:latin typeface="Arial"/>
                <a:cs typeface="Arial"/>
              </a:rPr>
              <a:t>individual subject.</a:t>
            </a:r>
            <a:endParaRPr sz="1500" dirty="0">
              <a:latin typeface="Arial"/>
              <a:cs typeface="Arial"/>
            </a:endParaRPr>
          </a:p>
          <a:p>
            <a:pPr marL="12700" algn="just">
              <a:lnSpc>
                <a:spcPct val="100000"/>
              </a:lnSpc>
              <a:spcBef>
                <a:spcPts val="350"/>
              </a:spcBef>
            </a:pPr>
            <a:r>
              <a:rPr sz="1500" b="1" dirty="0">
                <a:latin typeface="Arial"/>
                <a:cs typeface="Arial"/>
              </a:rPr>
              <a:t>Blog</a:t>
            </a:r>
            <a:r>
              <a:rPr sz="1500" b="1" spc="-40" dirty="0">
                <a:latin typeface="Arial"/>
                <a:cs typeface="Arial"/>
              </a:rPr>
              <a:t> </a:t>
            </a:r>
            <a:r>
              <a:rPr sz="1500" b="1" spc="-10" dirty="0">
                <a:latin typeface="Arial"/>
                <a:cs typeface="Arial"/>
              </a:rPr>
              <a:t>structure</a:t>
            </a:r>
            <a:endParaRPr sz="1500" dirty="0">
              <a:latin typeface="Arial"/>
              <a:cs typeface="Arial"/>
            </a:endParaRPr>
          </a:p>
          <a:p>
            <a:pPr marL="332105" marR="5080" indent="-320040" algn="just">
              <a:lnSpc>
                <a:spcPts val="1440"/>
              </a:lnSpc>
              <a:spcBef>
                <a:spcPts val="685"/>
              </a:spcBef>
              <a:buClr>
                <a:srgbClr val="234957"/>
              </a:buClr>
              <a:buSzPct val="60000"/>
              <a:buFont typeface="Wingdings"/>
              <a:buChar char=""/>
              <a:tabLst>
                <a:tab pos="332740" algn="l"/>
              </a:tabLst>
            </a:pPr>
            <a:r>
              <a:rPr sz="1500" dirty="0">
                <a:latin typeface="Arial"/>
                <a:cs typeface="Arial"/>
              </a:rPr>
              <a:t>The</a:t>
            </a:r>
            <a:r>
              <a:rPr sz="1500" spc="-5" dirty="0">
                <a:latin typeface="Arial"/>
                <a:cs typeface="Arial"/>
              </a:rPr>
              <a:t> </a:t>
            </a:r>
            <a:r>
              <a:rPr sz="1500" dirty="0">
                <a:latin typeface="Arial"/>
                <a:cs typeface="Arial"/>
              </a:rPr>
              <a:t>appearance</a:t>
            </a:r>
            <a:r>
              <a:rPr sz="1500" spc="5" dirty="0">
                <a:latin typeface="Arial"/>
                <a:cs typeface="Arial"/>
              </a:rPr>
              <a:t> </a:t>
            </a:r>
            <a:r>
              <a:rPr sz="1500" dirty="0">
                <a:latin typeface="Arial"/>
                <a:cs typeface="Arial"/>
              </a:rPr>
              <a:t>of</a:t>
            </a:r>
            <a:r>
              <a:rPr sz="1500" spc="15" dirty="0">
                <a:latin typeface="Arial"/>
                <a:cs typeface="Arial"/>
              </a:rPr>
              <a:t> </a:t>
            </a:r>
            <a:r>
              <a:rPr sz="1500" dirty="0">
                <a:latin typeface="Arial"/>
                <a:cs typeface="Arial"/>
              </a:rPr>
              <a:t>blogs</a:t>
            </a:r>
            <a:r>
              <a:rPr sz="1500" spc="-10" dirty="0">
                <a:latin typeface="Arial"/>
                <a:cs typeface="Arial"/>
              </a:rPr>
              <a:t> </a:t>
            </a:r>
            <a:r>
              <a:rPr sz="1500" dirty="0">
                <a:latin typeface="Arial"/>
                <a:cs typeface="Arial"/>
              </a:rPr>
              <a:t>changed</a:t>
            </a:r>
            <a:r>
              <a:rPr sz="1500" spc="-5" dirty="0">
                <a:latin typeface="Arial"/>
                <a:cs typeface="Arial"/>
              </a:rPr>
              <a:t> </a:t>
            </a:r>
            <a:r>
              <a:rPr sz="1500" dirty="0">
                <a:latin typeface="Arial"/>
                <a:cs typeface="Arial"/>
              </a:rPr>
              <a:t>over</a:t>
            </a:r>
            <a:r>
              <a:rPr sz="1500" spc="10" dirty="0">
                <a:latin typeface="Arial"/>
                <a:cs typeface="Arial"/>
              </a:rPr>
              <a:t> </a:t>
            </a:r>
            <a:r>
              <a:rPr sz="1500" spc="-10" dirty="0">
                <a:latin typeface="Arial"/>
                <a:cs typeface="Arial"/>
              </a:rPr>
              <a:t>time, </a:t>
            </a:r>
            <a:r>
              <a:rPr sz="1500" dirty="0">
                <a:latin typeface="Arial"/>
                <a:cs typeface="Arial"/>
              </a:rPr>
              <a:t>and</a:t>
            </a:r>
            <a:r>
              <a:rPr sz="1500" spc="125" dirty="0">
                <a:latin typeface="Arial"/>
                <a:cs typeface="Arial"/>
              </a:rPr>
              <a:t> </a:t>
            </a:r>
            <a:r>
              <a:rPr sz="1500" dirty="0">
                <a:latin typeface="Arial"/>
                <a:cs typeface="Arial"/>
              </a:rPr>
              <a:t>nowadays</a:t>
            </a:r>
            <a:r>
              <a:rPr sz="1500" spc="150" dirty="0">
                <a:latin typeface="Arial"/>
                <a:cs typeface="Arial"/>
              </a:rPr>
              <a:t> </a:t>
            </a:r>
            <a:r>
              <a:rPr sz="1500" dirty="0">
                <a:latin typeface="Arial"/>
                <a:cs typeface="Arial"/>
              </a:rPr>
              <a:t>blogs</a:t>
            </a:r>
            <a:r>
              <a:rPr sz="1500" spc="135" dirty="0">
                <a:latin typeface="Arial"/>
                <a:cs typeface="Arial"/>
              </a:rPr>
              <a:t> </a:t>
            </a:r>
            <a:r>
              <a:rPr sz="1500" dirty="0">
                <a:latin typeface="Arial"/>
                <a:cs typeface="Arial"/>
              </a:rPr>
              <a:t>include</a:t>
            </a:r>
            <a:r>
              <a:rPr sz="1500" spc="140" dirty="0">
                <a:latin typeface="Arial"/>
                <a:cs typeface="Arial"/>
              </a:rPr>
              <a:t> </a:t>
            </a:r>
            <a:r>
              <a:rPr sz="1500" dirty="0">
                <a:latin typeface="Arial"/>
                <a:cs typeface="Arial"/>
              </a:rPr>
              <a:t>different</a:t>
            </a:r>
            <a:r>
              <a:rPr sz="1500" spc="125" dirty="0">
                <a:latin typeface="Arial"/>
                <a:cs typeface="Arial"/>
              </a:rPr>
              <a:t> </a:t>
            </a:r>
            <a:r>
              <a:rPr sz="1500" spc="-10" dirty="0">
                <a:latin typeface="Arial"/>
                <a:cs typeface="Arial"/>
              </a:rPr>
              <a:t>items. </a:t>
            </a:r>
            <a:r>
              <a:rPr sz="1500" dirty="0">
                <a:latin typeface="Arial"/>
                <a:cs typeface="Arial"/>
              </a:rPr>
              <a:t>But,</a:t>
            </a:r>
            <a:r>
              <a:rPr sz="1500" spc="180" dirty="0">
                <a:latin typeface="Arial"/>
                <a:cs typeface="Arial"/>
              </a:rPr>
              <a:t>  </a:t>
            </a:r>
            <a:r>
              <a:rPr sz="1500" dirty="0">
                <a:latin typeface="Arial"/>
                <a:cs typeface="Arial"/>
              </a:rPr>
              <a:t>most</a:t>
            </a:r>
            <a:r>
              <a:rPr sz="1500" spc="185" dirty="0">
                <a:latin typeface="Arial"/>
                <a:cs typeface="Arial"/>
              </a:rPr>
              <a:t>  </a:t>
            </a:r>
            <a:r>
              <a:rPr sz="1500" dirty="0">
                <a:latin typeface="Arial"/>
                <a:cs typeface="Arial"/>
              </a:rPr>
              <a:t>blogs</a:t>
            </a:r>
            <a:r>
              <a:rPr sz="1500" spc="180" dirty="0">
                <a:latin typeface="Arial"/>
                <a:cs typeface="Arial"/>
              </a:rPr>
              <a:t>  </a:t>
            </a:r>
            <a:r>
              <a:rPr sz="1500" dirty="0">
                <a:latin typeface="Arial"/>
                <a:cs typeface="Arial"/>
              </a:rPr>
              <a:t>include</a:t>
            </a:r>
            <a:r>
              <a:rPr sz="1500" spc="185" dirty="0">
                <a:latin typeface="Arial"/>
                <a:cs typeface="Arial"/>
              </a:rPr>
              <a:t>  </a:t>
            </a:r>
            <a:r>
              <a:rPr sz="1500" dirty="0">
                <a:latin typeface="Arial"/>
                <a:cs typeface="Arial"/>
              </a:rPr>
              <a:t>some</a:t>
            </a:r>
            <a:r>
              <a:rPr sz="1500" spc="180" dirty="0">
                <a:latin typeface="Arial"/>
                <a:cs typeface="Arial"/>
              </a:rPr>
              <a:t>  </a:t>
            </a:r>
            <a:r>
              <a:rPr sz="1500" spc="-10" dirty="0">
                <a:latin typeface="Arial"/>
                <a:cs typeface="Arial"/>
              </a:rPr>
              <a:t>standard </a:t>
            </a:r>
            <a:r>
              <a:rPr sz="1500" dirty="0">
                <a:latin typeface="Arial"/>
                <a:cs typeface="Arial"/>
              </a:rPr>
              <a:t>features</a:t>
            </a:r>
            <a:r>
              <a:rPr sz="1500" spc="470" dirty="0">
                <a:latin typeface="Arial"/>
                <a:cs typeface="Arial"/>
              </a:rPr>
              <a:t> </a:t>
            </a:r>
            <a:r>
              <a:rPr sz="1500" dirty="0">
                <a:latin typeface="Arial"/>
                <a:cs typeface="Arial"/>
              </a:rPr>
              <a:t>and</a:t>
            </a:r>
            <a:r>
              <a:rPr sz="1500" spc="465" dirty="0">
                <a:latin typeface="Arial"/>
                <a:cs typeface="Arial"/>
              </a:rPr>
              <a:t> </a:t>
            </a:r>
            <a:r>
              <a:rPr sz="1500" dirty="0">
                <a:latin typeface="Arial"/>
                <a:cs typeface="Arial"/>
              </a:rPr>
              <a:t>structure.</a:t>
            </a:r>
            <a:r>
              <a:rPr sz="1500" spc="470" dirty="0">
                <a:latin typeface="Arial"/>
                <a:cs typeface="Arial"/>
              </a:rPr>
              <a:t> </a:t>
            </a:r>
            <a:r>
              <a:rPr sz="1500" dirty="0">
                <a:latin typeface="Arial"/>
                <a:cs typeface="Arial"/>
              </a:rPr>
              <a:t>Here</a:t>
            </a:r>
            <a:r>
              <a:rPr sz="1500" spc="465" dirty="0">
                <a:latin typeface="Arial"/>
                <a:cs typeface="Arial"/>
              </a:rPr>
              <a:t> </a:t>
            </a:r>
            <a:r>
              <a:rPr sz="1500" dirty="0">
                <a:latin typeface="Arial"/>
                <a:cs typeface="Arial"/>
              </a:rPr>
              <a:t>are</a:t>
            </a:r>
            <a:r>
              <a:rPr sz="1500" spc="459" dirty="0">
                <a:latin typeface="Arial"/>
                <a:cs typeface="Arial"/>
              </a:rPr>
              <a:t> </a:t>
            </a:r>
            <a:r>
              <a:rPr sz="1500" spc="-10" dirty="0">
                <a:latin typeface="Arial"/>
                <a:cs typeface="Arial"/>
              </a:rPr>
              <a:t>common </a:t>
            </a:r>
            <a:r>
              <a:rPr sz="1500" dirty="0">
                <a:latin typeface="Arial"/>
                <a:cs typeface="Arial"/>
              </a:rPr>
              <a:t>features</a:t>
            </a:r>
            <a:r>
              <a:rPr sz="1500" spc="-60" dirty="0">
                <a:latin typeface="Arial"/>
                <a:cs typeface="Arial"/>
              </a:rPr>
              <a:t> </a:t>
            </a:r>
            <a:r>
              <a:rPr sz="1500" dirty="0">
                <a:latin typeface="Arial"/>
                <a:cs typeface="Arial"/>
              </a:rPr>
              <a:t>that</a:t>
            </a:r>
            <a:r>
              <a:rPr sz="1500" spc="-20" dirty="0">
                <a:latin typeface="Arial"/>
                <a:cs typeface="Arial"/>
              </a:rPr>
              <a:t> </a:t>
            </a:r>
            <a:r>
              <a:rPr sz="1500" dirty="0">
                <a:latin typeface="Arial"/>
                <a:cs typeface="Arial"/>
              </a:rPr>
              <a:t>a</a:t>
            </a:r>
            <a:r>
              <a:rPr sz="1500" spc="5" dirty="0">
                <a:latin typeface="Arial"/>
                <a:cs typeface="Arial"/>
              </a:rPr>
              <a:t> </a:t>
            </a:r>
            <a:r>
              <a:rPr sz="1500" dirty="0">
                <a:latin typeface="Arial"/>
                <a:cs typeface="Arial"/>
              </a:rPr>
              <a:t>typical</a:t>
            </a:r>
            <a:r>
              <a:rPr sz="1500" spc="20" dirty="0">
                <a:latin typeface="Arial"/>
                <a:cs typeface="Arial"/>
              </a:rPr>
              <a:t> </a:t>
            </a:r>
            <a:r>
              <a:rPr sz="1500" dirty="0">
                <a:latin typeface="Arial"/>
                <a:cs typeface="Arial"/>
              </a:rPr>
              <a:t>blog</a:t>
            </a:r>
            <a:r>
              <a:rPr sz="1500" spc="-5" dirty="0">
                <a:latin typeface="Arial"/>
                <a:cs typeface="Arial"/>
              </a:rPr>
              <a:t> </a:t>
            </a:r>
            <a:r>
              <a:rPr sz="1500" dirty="0">
                <a:latin typeface="Arial"/>
                <a:cs typeface="Arial"/>
              </a:rPr>
              <a:t>will</a:t>
            </a:r>
            <a:r>
              <a:rPr sz="1500" spc="20" dirty="0">
                <a:latin typeface="Arial"/>
                <a:cs typeface="Arial"/>
              </a:rPr>
              <a:t> </a:t>
            </a:r>
            <a:r>
              <a:rPr sz="1500" spc="-10" dirty="0">
                <a:latin typeface="Arial"/>
                <a:cs typeface="Arial"/>
              </a:rPr>
              <a:t>include:</a:t>
            </a:r>
            <a:endParaRPr sz="1500" dirty="0">
              <a:latin typeface="Arial"/>
              <a:cs typeface="Arial"/>
            </a:endParaRPr>
          </a:p>
          <a:p>
            <a:pPr marL="332105" indent="-320040" algn="just">
              <a:lnSpc>
                <a:spcPct val="100000"/>
              </a:lnSpc>
              <a:spcBef>
                <a:spcPts val="359"/>
              </a:spcBef>
              <a:buClr>
                <a:srgbClr val="234957"/>
              </a:buClr>
              <a:buSzPct val="60000"/>
              <a:buFont typeface="Wingdings"/>
              <a:buChar char=""/>
              <a:tabLst>
                <a:tab pos="332740" algn="l"/>
              </a:tabLst>
            </a:pPr>
            <a:r>
              <a:rPr sz="1500" dirty="0">
                <a:latin typeface="Arial"/>
                <a:cs typeface="Arial"/>
              </a:rPr>
              <a:t>Header</a:t>
            </a:r>
            <a:r>
              <a:rPr sz="1500" spc="-15" dirty="0">
                <a:latin typeface="Arial"/>
                <a:cs typeface="Arial"/>
              </a:rPr>
              <a:t> </a:t>
            </a:r>
            <a:r>
              <a:rPr sz="1500" dirty="0">
                <a:latin typeface="Arial"/>
                <a:cs typeface="Arial"/>
              </a:rPr>
              <a:t>with</a:t>
            </a:r>
            <a:r>
              <a:rPr sz="1500" spc="10" dirty="0">
                <a:latin typeface="Arial"/>
                <a:cs typeface="Arial"/>
              </a:rPr>
              <a:t> </a:t>
            </a:r>
            <a:r>
              <a:rPr sz="1500" dirty="0">
                <a:latin typeface="Arial"/>
                <a:cs typeface="Arial"/>
              </a:rPr>
              <a:t>the</a:t>
            </a:r>
            <a:r>
              <a:rPr sz="1500" spc="-20" dirty="0">
                <a:latin typeface="Arial"/>
                <a:cs typeface="Arial"/>
              </a:rPr>
              <a:t> </a:t>
            </a:r>
            <a:r>
              <a:rPr sz="1500" dirty="0">
                <a:latin typeface="Arial"/>
                <a:cs typeface="Arial"/>
              </a:rPr>
              <a:t>menu</a:t>
            </a:r>
            <a:r>
              <a:rPr sz="1500" spc="-5" dirty="0">
                <a:latin typeface="Arial"/>
                <a:cs typeface="Arial"/>
              </a:rPr>
              <a:t> </a:t>
            </a:r>
            <a:r>
              <a:rPr sz="1500" dirty="0">
                <a:latin typeface="Arial"/>
                <a:cs typeface="Arial"/>
              </a:rPr>
              <a:t>or navigation </a:t>
            </a:r>
            <a:r>
              <a:rPr sz="1500" spc="-25" dirty="0">
                <a:latin typeface="Arial"/>
                <a:cs typeface="Arial"/>
              </a:rPr>
              <a:t>bar</a:t>
            </a:r>
            <a:endParaRPr sz="1500" dirty="0">
              <a:latin typeface="Arial"/>
              <a:cs typeface="Arial"/>
            </a:endParaRPr>
          </a:p>
          <a:p>
            <a:pPr marL="332105" marR="6985" indent="-320040" algn="just">
              <a:lnSpc>
                <a:spcPts val="1440"/>
              </a:lnSpc>
              <a:spcBef>
                <a:spcPts val="685"/>
              </a:spcBef>
              <a:buClr>
                <a:srgbClr val="234957"/>
              </a:buClr>
              <a:buSzPct val="60000"/>
              <a:buFont typeface="Wingdings"/>
              <a:buChar char=""/>
              <a:tabLst>
                <a:tab pos="332740" algn="l"/>
              </a:tabLst>
            </a:pPr>
            <a:r>
              <a:rPr sz="1500" dirty="0">
                <a:latin typeface="Arial"/>
                <a:cs typeface="Arial"/>
              </a:rPr>
              <a:t>Main</a:t>
            </a:r>
            <a:r>
              <a:rPr sz="1500" spc="190" dirty="0">
                <a:latin typeface="Arial"/>
                <a:cs typeface="Arial"/>
              </a:rPr>
              <a:t> </a:t>
            </a:r>
            <a:r>
              <a:rPr sz="1500" dirty="0">
                <a:latin typeface="Arial"/>
                <a:cs typeface="Arial"/>
              </a:rPr>
              <a:t>content</a:t>
            </a:r>
            <a:r>
              <a:rPr sz="1500" spc="215" dirty="0">
                <a:latin typeface="Arial"/>
                <a:cs typeface="Arial"/>
              </a:rPr>
              <a:t> </a:t>
            </a:r>
            <a:r>
              <a:rPr sz="1500" dirty="0">
                <a:latin typeface="Arial"/>
                <a:cs typeface="Arial"/>
              </a:rPr>
              <a:t>area</a:t>
            </a:r>
            <a:r>
              <a:rPr sz="1500" spc="215" dirty="0">
                <a:latin typeface="Arial"/>
                <a:cs typeface="Arial"/>
              </a:rPr>
              <a:t> </a:t>
            </a:r>
            <a:r>
              <a:rPr sz="1500" dirty="0">
                <a:latin typeface="Arial"/>
                <a:cs typeface="Arial"/>
              </a:rPr>
              <a:t>with</a:t>
            </a:r>
            <a:r>
              <a:rPr sz="1500" spc="204" dirty="0">
                <a:latin typeface="Arial"/>
                <a:cs typeface="Arial"/>
              </a:rPr>
              <a:t> </a:t>
            </a:r>
            <a:r>
              <a:rPr sz="1500" dirty="0">
                <a:latin typeface="Arial"/>
                <a:cs typeface="Arial"/>
              </a:rPr>
              <a:t>highlighted</a:t>
            </a:r>
            <a:r>
              <a:rPr sz="1500" spc="200" dirty="0">
                <a:latin typeface="Arial"/>
                <a:cs typeface="Arial"/>
              </a:rPr>
              <a:t> </a:t>
            </a:r>
            <a:r>
              <a:rPr sz="1500" dirty="0">
                <a:latin typeface="Arial"/>
                <a:cs typeface="Arial"/>
              </a:rPr>
              <a:t>or</a:t>
            </a:r>
            <a:r>
              <a:rPr sz="1500" spc="225" dirty="0">
                <a:latin typeface="Arial"/>
                <a:cs typeface="Arial"/>
              </a:rPr>
              <a:t> </a:t>
            </a:r>
            <a:r>
              <a:rPr sz="1500" spc="-10" dirty="0">
                <a:latin typeface="Arial"/>
                <a:cs typeface="Arial"/>
              </a:rPr>
              <a:t>latest </a:t>
            </a:r>
            <a:r>
              <a:rPr sz="1500" dirty="0">
                <a:latin typeface="Arial"/>
                <a:cs typeface="Arial"/>
              </a:rPr>
              <a:t>blog</a:t>
            </a:r>
            <a:r>
              <a:rPr sz="1500" spc="-5" dirty="0">
                <a:latin typeface="Arial"/>
                <a:cs typeface="Arial"/>
              </a:rPr>
              <a:t> </a:t>
            </a:r>
            <a:r>
              <a:rPr sz="1500" spc="-10" dirty="0">
                <a:latin typeface="Arial"/>
                <a:cs typeface="Arial"/>
              </a:rPr>
              <a:t>posts</a:t>
            </a:r>
            <a:endParaRPr sz="1500" dirty="0">
              <a:latin typeface="Arial"/>
              <a:cs typeface="Arial"/>
            </a:endParaRPr>
          </a:p>
          <a:p>
            <a:pPr marL="332105" marR="5080" indent="-320040" algn="just">
              <a:lnSpc>
                <a:spcPts val="1440"/>
              </a:lnSpc>
              <a:spcBef>
                <a:spcPts val="695"/>
              </a:spcBef>
              <a:buClr>
                <a:srgbClr val="234957"/>
              </a:buClr>
              <a:buSzPct val="60000"/>
              <a:buFont typeface="Wingdings"/>
              <a:buChar char=""/>
              <a:tabLst>
                <a:tab pos="332740" algn="l"/>
              </a:tabLst>
            </a:pPr>
            <a:r>
              <a:rPr sz="1500" dirty="0">
                <a:latin typeface="Arial"/>
                <a:cs typeface="Arial"/>
              </a:rPr>
              <a:t>Sidebar</a:t>
            </a:r>
            <a:r>
              <a:rPr sz="1500" spc="85" dirty="0">
                <a:latin typeface="Arial"/>
                <a:cs typeface="Arial"/>
              </a:rPr>
              <a:t> </a:t>
            </a:r>
            <a:r>
              <a:rPr sz="1500" dirty="0">
                <a:latin typeface="Arial"/>
                <a:cs typeface="Arial"/>
              </a:rPr>
              <a:t>with</a:t>
            </a:r>
            <a:r>
              <a:rPr sz="1500" spc="120" dirty="0">
                <a:latin typeface="Arial"/>
                <a:cs typeface="Arial"/>
              </a:rPr>
              <a:t> </a:t>
            </a:r>
            <a:r>
              <a:rPr sz="1500" dirty="0">
                <a:latin typeface="Arial"/>
                <a:cs typeface="Arial"/>
              </a:rPr>
              <a:t>social</a:t>
            </a:r>
            <a:r>
              <a:rPr sz="1500" spc="114" dirty="0">
                <a:latin typeface="Arial"/>
                <a:cs typeface="Arial"/>
              </a:rPr>
              <a:t> </a:t>
            </a:r>
            <a:r>
              <a:rPr sz="1500" dirty="0">
                <a:latin typeface="Arial"/>
                <a:cs typeface="Arial"/>
              </a:rPr>
              <a:t>profiles,</a:t>
            </a:r>
            <a:r>
              <a:rPr sz="1500" spc="75" dirty="0">
                <a:latin typeface="Arial"/>
                <a:cs typeface="Arial"/>
              </a:rPr>
              <a:t> </a:t>
            </a:r>
            <a:r>
              <a:rPr sz="1500" dirty="0">
                <a:latin typeface="Arial"/>
                <a:cs typeface="Arial"/>
              </a:rPr>
              <a:t>favorite</a:t>
            </a:r>
            <a:r>
              <a:rPr sz="1500" spc="110" dirty="0">
                <a:latin typeface="Arial"/>
                <a:cs typeface="Arial"/>
              </a:rPr>
              <a:t> </a:t>
            </a:r>
            <a:r>
              <a:rPr sz="1500" spc="-10" dirty="0">
                <a:latin typeface="Arial"/>
                <a:cs typeface="Arial"/>
              </a:rPr>
              <a:t>content, </a:t>
            </a:r>
            <a:r>
              <a:rPr sz="1500" dirty="0">
                <a:latin typeface="Arial"/>
                <a:cs typeface="Arial"/>
              </a:rPr>
              <a:t>or</a:t>
            </a:r>
            <a:r>
              <a:rPr sz="1500" spc="484" dirty="0">
                <a:latin typeface="Arial"/>
                <a:cs typeface="Arial"/>
              </a:rPr>
              <a:t> </a:t>
            </a:r>
            <a:r>
              <a:rPr sz="1500" dirty="0">
                <a:latin typeface="Arial"/>
                <a:cs typeface="Arial"/>
              </a:rPr>
              <a:t>call-to-action</a:t>
            </a:r>
            <a:r>
              <a:rPr sz="1500" spc="500" dirty="0">
                <a:latin typeface="Arial"/>
                <a:cs typeface="Arial"/>
              </a:rPr>
              <a:t> </a:t>
            </a:r>
            <a:r>
              <a:rPr sz="1500" dirty="0">
                <a:latin typeface="Arial"/>
                <a:cs typeface="Arial"/>
              </a:rPr>
              <a:t>Footer</a:t>
            </a:r>
            <a:r>
              <a:rPr sz="1500" spc="505" dirty="0">
                <a:latin typeface="Arial"/>
                <a:cs typeface="Arial"/>
              </a:rPr>
              <a:t> </a:t>
            </a:r>
            <a:r>
              <a:rPr sz="1500" dirty="0">
                <a:latin typeface="Arial"/>
                <a:cs typeface="Arial"/>
              </a:rPr>
              <a:t>with</a:t>
            </a:r>
            <a:r>
              <a:rPr sz="1500" spc="495" dirty="0">
                <a:latin typeface="Arial"/>
                <a:cs typeface="Arial"/>
              </a:rPr>
              <a:t> </a:t>
            </a:r>
            <a:r>
              <a:rPr sz="1500" dirty="0">
                <a:latin typeface="Arial"/>
                <a:cs typeface="Arial"/>
              </a:rPr>
              <a:t>relevant</a:t>
            </a:r>
            <a:r>
              <a:rPr sz="1500" spc="495" dirty="0">
                <a:latin typeface="Arial"/>
                <a:cs typeface="Arial"/>
              </a:rPr>
              <a:t> </a:t>
            </a:r>
            <a:r>
              <a:rPr sz="1500" spc="-10" dirty="0">
                <a:latin typeface="Arial"/>
                <a:cs typeface="Arial"/>
              </a:rPr>
              <a:t>links </a:t>
            </a:r>
            <a:r>
              <a:rPr sz="1500" dirty="0">
                <a:latin typeface="Arial"/>
                <a:cs typeface="Arial"/>
              </a:rPr>
              <a:t>like</a:t>
            </a:r>
            <a:r>
              <a:rPr sz="1500" spc="155" dirty="0">
                <a:latin typeface="Arial"/>
                <a:cs typeface="Arial"/>
              </a:rPr>
              <a:t>  </a:t>
            </a:r>
            <a:r>
              <a:rPr sz="1500" dirty="0">
                <a:latin typeface="Arial"/>
                <a:cs typeface="Arial"/>
              </a:rPr>
              <a:t>a</a:t>
            </a:r>
            <a:r>
              <a:rPr sz="1500" spc="155" dirty="0">
                <a:latin typeface="Arial"/>
                <a:cs typeface="Arial"/>
              </a:rPr>
              <a:t>  </a:t>
            </a:r>
            <a:r>
              <a:rPr sz="1500" dirty="0">
                <a:latin typeface="Arial"/>
                <a:cs typeface="Arial"/>
              </a:rPr>
              <a:t>disclaimer,</a:t>
            </a:r>
            <a:r>
              <a:rPr sz="1500" spc="150" dirty="0">
                <a:latin typeface="Arial"/>
                <a:cs typeface="Arial"/>
              </a:rPr>
              <a:t>  </a:t>
            </a:r>
            <a:r>
              <a:rPr sz="1500" dirty="0">
                <a:latin typeface="Arial"/>
                <a:cs typeface="Arial"/>
              </a:rPr>
              <a:t>privacy</a:t>
            </a:r>
            <a:r>
              <a:rPr sz="1500" spc="145" dirty="0">
                <a:latin typeface="Arial"/>
                <a:cs typeface="Arial"/>
              </a:rPr>
              <a:t>  </a:t>
            </a:r>
            <a:r>
              <a:rPr sz="1500" dirty="0">
                <a:latin typeface="Arial"/>
                <a:cs typeface="Arial"/>
              </a:rPr>
              <a:t>policy,</a:t>
            </a:r>
            <a:r>
              <a:rPr sz="1500" spc="150" dirty="0">
                <a:latin typeface="Arial"/>
                <a:cs typeface="Arial"/>
              </a:rPr>
              <a:t>  </a:t>
            </a:r>
            <a:r>
              <a:rPr sz="1500" spc="-10" dirty="0">
                <a:latin typeface="Arial"/>
                <a:cs typeface="Arial"/>
              </a:rPr>
              <a:t>contact </a:t>
            </a:r>
            <a:r>
              <a:rPr sz="1500" dirty="0">
                <a:latin typeface="Arial"/>
                <a:cs typeface="Arial"/>
              </a:rPr>
              <a:t>page,</a:t>
            </a:r>
            <a:r>
              <a:rPr sz="1500" spc="-15" dirty="0">
                <a:latin typeface="Arial"/>
                <a:cs typeface="Arial"/>
              </a:rPr>
              <a:t> </a:t>
            </a:r>
            <a:r>
              <a:rPr sz="1500" spc="-20" dirty="0">
                <a:latin typeface="Arial"/>
                <a:cs typeface="Arial"/>
              </a:rPr>
              <a:t>etc.</a:t>
            </a:r>
            <a:endParaRPr sz="1500" dirty="0">
              <a:latin typeface="Arial"/>
              <a:cs typeface="Arial"/>
            </a:endParaRPr>
          </a:p>
        </p:txBody>
      </p:sp>
      <p:pic>
        <p:nvPicPr>
          <p:cNvPr id="8" name="object 8"/>
          <p:cNvPicPr/>
          <p:nvPr/>
        </p:nvPicPr>
        <p:blipFill>
          <a:blip r:embed="rId4" cstate="print"/>
          <a:stretch>
            <a:fillRect/>
          </a:stretch>
        </p:blipFill>
        <p:spPr>
          <a:xfrm>
            <a:off x="5570220" y="3886200"/>
            <a:ext cx="3823716" cy="26670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8459" y="767458"/>
            <a:ext cx="6535420" cy="756920"/>
          </a:xfrm>
          <a:prstGeom prst="rect">
            <a:avLst/>
          </a:prstGeom>
        </p:spPr>
        <p:txBody>
          <a:bodyPr vert="horz" wrap="square" lIns="0" tIns="12700" rIns="0" bIns="0" rtlCol="0">
            <a:spAutoFit/>
          </a:bodyPr>
          <a:lstStyle/>
          <a:p>
            <a:pPr marL="12700">
              <a:lnSpc>
                <a:spcPct val="100000"/>
              </a:lnSpc>
              <a:spcBef>
                <a:spcPts val="100"/>
              </a:spcBef>
            </a:pPr>
            <a:r>
              <a:rPr sz="4800" dirty="0">
                <a:solidFill>
                  <a:srgbClr val="08213B"/>
                </a:solidFill>
              </a:rPr>
              <a:t>(iii)</a:t>
            </a:r>
            <a:r>
              <a:rPr sz="4800" spc="-15" dirty="0">
                <a:solidFill>
                  <a:srgbClr val="08213B"/>
                </a:solidFill>
              </a:rPr>
              <a:t> </a:t>
            </a:r>
            <a:r>
              <a:rPr sz="4800" dirty="0">
                <a:solidFill>
                  <a:srgbClr val="08213B"/>
                </a:solidFill>
              </a:rPr>
              <a:t>Basics</a:t>
            </a:r>
            <a:r>
              <a:rPr sz="4800" spc="-20" dirty="0">
                <a:solidFill>
                  <a:srgbClr val="08213B"/>
                </a:solidFill>
              </a:rPr>
              <a:t> </a:t>
            </a:r>
            <a:r>
              <a:rPr sz="4800" dirty="0">
                <a:solidFill>
                  <a:srgbClr val="08213B"/>
                </a:solidFill>
              </a:rPr>
              <a:t>of</a:t>
            </a:r>
            <a:r>
              <a:rPr sz="4800" spc="340" dirty="0">
                <a:solidFill>
                  <a:srgbClr val="08213B"/>
                </a:solidFill>
              </a:rPr>
              <a:t> </a:t>
            </a:r>
            <a:r>
              <a:rPr sz="4800" spc="-10" dirty="0">
                <a:solidFill>
                  <a:srgbClr val="08213B"/>
                </a:solidFill>
              </a:rPr>
              <a:t>E-commerce</a:t>
            </a:r>
            <a:endParaRPr sz="4800"/>
          </a:p>
        </p:txBody>
      </p:sp>
      <p:grpSp>
        <p:nvGrpSpPr>
          <p:cNvPr id="3" name="object 3"/>
          <p:cNvGrpSpPr/>
          <p:nvPr/>
        </p:nvGrpSpPr>
        <p:grpSpPr>
          <a:xfrm>
            <a:off x="457200" y="2257044"/>
            <a:ext cx="9144000" cy="5058410"/>
            <a:chOff x="457200" y="2257044"/>
            <a:chExt cx="9144000" cy="5058410"/>
          </a:xfrm>
        </p:grpSpPr>
        <p:pic>
          <p:nvPicPr>
            <p:cNvPr id="4" name="object 4"/>
            <p:cNvPicPr/>
            <p:nvPr/>
          </p:nvPicPr>
          <p:blipFill>
            <a:blip r:embed="rId2" cstate="print"/>
            <a:stretch>
              <a:fillRect/>
            </a:stretch>
          </p:blipFill>
          <p:spPr>
            <a:xfrm>
              <a:off x="5326379" y="2257044"/>
              <a:ext cx="4081271" cy="1629155"/>
            </a:xfrm>
            <a:prstGeom prst="rect">
              <a:avLst/>
            </a:prstGeom>
          </p:spPr>
        </p:pic>
        <p:sp>
          <p:nvSpPr>
            <p:cNvPr id="5" name="object 5"/>
            <p:cNvSpPr/>
            <p:nvPr/>
          </p:nvSpPr>
          <p:spPr>
            <a:xfrm>
              <a:off x="457200" y="3886200"/>
              <a:ext cx="9144000" cy="3429000"/>
            </a:xfrm>
            <a:custGeom>
              <a:avLst/>
              <a:gdLst/>
              <a:ahLst/>
              <a:cxnLst/>
              <a:rect l="l" t="t" r="r" b="b"/>
              <a:pathLst>
                <a:path w="9144000" h="3429000">
                  <a:moveTo>
                    <a:pt x="9144000" y="3429000"/>
                  </a:moveTo>
                  <a:lnTo>
                    <a:pt x="0" y="3429000"/>
                  </a:lnTo>
                  <a:lnTo>
                    <a:pt x="0" y="0"/>
                  </a:lnTo>
                  <a:lnTo>
                    <a:pt x="9144000" y="0"/>
                  </a:lnTo>
                  <a:lnTo>
                    <a:pt x="9144000" y="3429000"/>
                  </a:lnTo>
                  <a:close/>
                </a:path>
              </a:pathLst>
            </a:custGeom>
            <a:solidFill>
              <a:srgbClr val="FFFFFF"/>
            </a:solidFill>
          </p:spPr>
          <p:txBody>
            <a:bodyPr wrap="square" lIns="0" tIns="0" rIns="0" bIns="0" rtlCol="0"/>
            <a:lstStyle/>
            <a:p>
              <a:endParaRPr/>
            </a:p>
          </p:txBody>
        </p:sp>
        <p:pic>
          <p:nvPicPr>
            <p:cNvPr id="6" name="object 6"/>
            <p:cNvPicPr/>
            <p:nvPr/>
          </p:nvPicPr>
          <p:blipFill>
            <a:blip r:embed="rId3" cstate="print"/>
            <a:stretch>
              <a:fillRect/>
            </a:stretch>
          </p:blipFill>
          <p:spPr>
            <a:xfrm>
              <a:off x="8501538" y="6986682"/>
              <a:ext cx="844486" cy="146494"/>
            </a:xfrm>
            <a:prstGeom prst="rect">
              <a:avLst/>
            </a:prstGeom>
          </p:spPr>
        </p:pic>
      </p:grpSp>
      <p:sp>
        <p:nvSpPr>
          <p:cNvPr id="7" name="object 7"/>
          <p:cNvSpPr txBox="1"/>
          <p:nvPr/>
        </p:nvSpPr>
        <p:spPr>
          <a:xfrm>
            <a:off x="1148586" y="2056923"/>
            <a:ext cx="3942715" cy="4529894"/>
          </a:xfrm>
          <a:prstGeom prst="rect">
            <a:avLst/>
          </a:prstGeom>
        </p:spPr>
        <p:txBody>
          <a:bodyPr vert="horz" wrap="square" lIns="0" tIns="45085" rIns="0" bIns="0" rtlCol="0">
            <a:spAutoFit/>
          </a:bodyPr>
          <a:lstStyle/>
          <a:p>
            <a:pPr algn="just">
              <a:lnSpc>
                <a:spcPct val="150000"/>
              </a:lnSpc>
            </a:pPr>
            <a:r>
              <a:rPr lang="en-US" sz="1400" b="1" dirty="0" smtClean="0"/>
              <a:t>E-commerce stands for Electronic commerce. E-commerce refers to a wide range of online business activities for products and services. It also pertains to any form of business transaction in which the parties interact electronically rather than by physical exchanges or direct physical contact. Example- Purchasing online electronic products.</a:t>
            </a:r>
          </a:p>
          <a:p>
            <a:pPr algn="just">
              <a:lnSpc>
                <a:spcPct val="150000"/>
              </a:lnSpc>
            </a:pPr>
            <a:r>
              <a:rPr lang="en-US" sz="1400" b="1" dirty="0" smtClean="0"/>
              <a:t>E-commerce is also can do business it can provide a new way to companies of all sizes to create new relationships and extended relational operations on the basis of the  website and network activity.</a:t>
            </a:r>
            <a:endParaRPr lang="en-US" sz="1400" b="1" dirty="0"/>
          </a:p>
        </p:txBody>
      </p:sp>
      <p:pic>
        <p:nvPicPr>
          <p:cNvPr id="8" name="object 8"/>
          <p:cNvPicPr/>
          <p:nvPr/>
        </p:nvPicPr>
        <p:blipFill>
          <a:blip r:embed="rId4" cstate="print"/>
          <a:stretch>
            <a:fillRect/>
          </a:stretch>
        </p:blipFill>
        <p:spPr>
          <a:xfrm>
            <a:off x="5326379" y="3886200"/>
            <a:ext cx="4081271" cy="295656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708660" y="762000"/>
            <a:ext cx="8968740" cy="686292"/>
          </a:xfrm>
        </p:spPr>
        <p:txBody>
          <a:bodyPr anchor="t">
            <a:normAutofit/>
          </a:bodyPr>
          <a:lstStyle>
            <a:extLst/>
          </a:lstStyle>
          <a:p>
            <a:r>
              <a:rPr lang="en-IN" b="1" dirty="0" smtClean="0">
                <a:solidFill>
                  <a:schemeClr val="tx1"/>
                </a:solidFill>
              </a:rPr>
              <a:t>E-commerce Models</a:t>
            </a:r>
            <a:endParaRPr lang="en-US" dirty="0">
              <a:solidFill>
                <a:schemeClr val="tx1"/>
              </a:solidFill>
            </a:endParaRPr>
          </a:p>
        </p:txBody>
      </p:sp>
      <p:sp>
        <p:nvSpPr>
          <p:cNvPr id="9" name="Rectangle 2"/>
          <p:cNvSpPr>
            <a:spLocks noGrp="1"/>
          </p:cNvSpPr>
          <p:nvPr>
            <p:ph sz="quarter" idx="4294967295"/>
          </p:nvPr>
        </p:nvSpPr>
        <p:spPr>
          <a:xfrm>
            <a:off x="670560" y="2545081"/>
            <a:ext cx="8837803" cy="4170044"/>
          </a:xfrm>
          <a:prstGeom prst="rect">
            <a:avLst/>
          </a:prstGeom>
        </p:spPr>
        <p:txBody>
          <a:bodyPr>
            <a:normAutofit/>
          </a:bodyPr>
          <a:lstStyle>
            <a:extLst/>
          </a:lstStyle>
          <a:p>
            <a:pPr algn="just">
              <a:lnSpc>
                <a:spcPct val="150000"/>
              </a:lnSpc>
              <a:buNone/>
            </a:pPr>
            <a:r>
              <a:rPr lang="en-US" sz="2200" dirty="0"/>
              <a:t>	There are </a:t>
            </a:r>
            <a:r>
              <a:rPr lang="en-US" sz="2200" b="1" dirty="0"/>
              <a:t>four</a:t>
            </a:r>
            <a:r>
              <a:rPr lang="en-US" sz="2200" dirty="0"/>
              <a:t> main types of ecommerce models that can describe almost every online commercial transaction that takes place between consumers and businesses.</a:t>
            </a:r>
            <a:endParaRPr lang="en-IN" sz="2200" dirty="0"/>
          </a:p>
          <a:p>
            <a:pPr algn="just">
              <a:lnSpc>
                <a:spcPct val="150000"/>
              </a:lnSpc>
            </a:pPr>
            <a:r>
              <a:rPr lang="en-US" sz="2200" b="1" dirty="0"/>
              <a:t>Business to Consumer (B2C)</a:t>
            </a:r>
            <a:endParaRPr lang="en-US" sz="2200" dirty="0"/>
          </a:p>
          <a:p>
            <a:pPr algn="just">
              <a:lnSpc>
                <a:spcPct val="150000"/>
              </a:lnSpc>
              <a:buNone/>
            </a:pPr>
            <a:r>
              <a:rPr lang="en-US" sz="2200" dirty="0"/>
              <a:t>     In this model, an E-commerce website sells its products directly to a customer. A customer can view the products shown on the website. The customer can choose a product and order the same. Example</a:t>
            </a:r>
            <a:r>
              <a:rPr lang="en-US" sz="2200" b="1" dirty="0"/>
              <a:t> :</a:t>
            </a:r>
            <a:r>
              <a:rPr lang="en-US" sz="2200" dirty="0"/>
              <a:t> Amazon, </a:t>
            </a:r>
            <a:r>
              <a:rPr lang="en-US" sz="2200" dirty="0" err="1"/>
              <a:t>Flipkart</a:t>
            </a:r>
            <a:r>
              <a:rPr lang="en-US" sz="2200" dirty="0"/>
              <a:t>, </a:t>
            </a:r>
            <a:r>
              <a:rPr lang="en-US" sz="2200" dirty="0" err="1"/>
              <a:t>Snapdeal</a:t>
            </a:r>
            <a:r>
              <a:rPr lang="en-US" sz="2200" dirty="0"/>
              <a:t> etc.</a:t>
            </a:r>
          </a:p>
          <a:p>
            <a:pPr>
              <a:buNone/>
            </a:pPr>
            <a:endParaRPr lang="en-US" sz="2200" dirty="0"/>
          </a:p>
        </p:txBody>
      </p:sp>
      <p:sp>
        <p:nvSpPr>
          <p:cNvPr id="4" name="Slide Number Placeholder 3"/>
          <p:cNvSpPr>
            <a:spLocks noGrp="1"/>
          </p:cNvSpPr>
          <p:nvPr>
            <p:ph type="sldNum" sz="quarter" idx="4294967295"/>
          </p:nvPr>
        </p:nvSpPr>
        <p:spPr>
          <a:xfrm>
            <a:off x="0" y="2106858"/>
            <a:ext cx="586740" cy="201693"/>
          </a:xfrm>
          <a:prstGeom prst="rect">
            <a:avLst/>
          </a:prstGeom>
        </p:spPr>
        <p:txBody>
          <a:bodyPr>
            <a:normAutofit fontScale="55000" lnSpcReduction="20000"/>
          </a:bodyPr>
          <a:lstStyle/>
          <a:p>
            <a:pPr algn="ctr"/>
            <a:fld id="{8F82E0A0-C266-4798-8C8F-B9F91E9DA37E}" type="slidenum">
              <a:rPr lang="en-US" sz="1540"/>
              <a:pPr algn="ctr"/>
              <a:t>16</a:t>
            </a:fld>
            <a:endParaRPr lang="en-US"/>
          </a:p>
        </p:txBody>
      </p:sp>
    </p:spTree>
    <p:extLst>
      <p:ext uri="{BB962C8B-B14F-4D97-AF65-F5344CB8AC3E}">
        <p14:creationId xmlns:p14="http://schemas.microsoft.com/office/powerpoint/2010/main" val="36679936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597131" y="914400"/>
            <a:ext cx="8968740" cy="686292"/>
          </a:xfrm>
        </p:spPr>
        <p:txBody>
          <a:bodyPr anchor="t">
            <a:normAutofit/>
          </a:bodyPr>
          <a:lstStyle>
            <a:extLst/>
          </a:lstStyle>
          <a:p>
            <a:r>
              <a:rPr lang="en-IN" b="1" dirty="0" smtClean="0">
                <a:solidFill>
                  <a:schemeClr val="tx1"/>
                </a:solidFill>
              </a:rPr>
              <a:t>E-commerce Models(contd..)</a:t>
            </a:r>
            <a:endParaRPr lang="en-US" b="1" dirty="0">
              <a:solidFill>
                <a:schemeClr val="tx1"/>
              </a:solidFill>
            </a:endParaRPr>
          </a:p>
        </p:txBody>
      </p:sp>
      <p:sp>
        <p:nvSpPr>
          <p:cNvPr id="9" name="Rectangle 2"/>
          <p:cNvSpPr>
            <a:spLocks noGrp="1"/>
          </p:cNvSpPr>
          <p:nvPr>
            <p:ph sz="quarter" idx="4294967295"/>
          </p:nvPr>
        </p:nvSpPr>
        <p:spPr>
          <a:xfrm>
            <a:off x="670560" y="2545082"/>
            <a:ext cx="9152130" cy="3595486"/>
          </a:xfrm>
          <a:prstGeom prst="rect">
            <a:avLst/>
          </a:prstGeom>
        </p:spPr>
        <p:txBody>
          <a:bodyPr>
            <a:noAutofit/>
          </a:bodyPr>
          <a:lstStyle>
            <a:extLst/>
          </a:lstStyle>
          <a:p>
            <a:r>
              <a:rPr lang="en-US" sz="2090" b="1" dirty="0"/>
              <a:t>Business to Business (B2B)</a:t>
            </a:r>
            <a:endParaRPr lang="en-US" sz="2090" dirty="0"/>
          </a:p>
          <a:p>
            <a:pPr algn="just">
              <a:buNone/>
            </a:pPr>
            <a:r>
              <a:rPr lang="en-US" sz="2090" dirty="0"/>
              <a:t>     In B2B business model, a company sells its products to an intermediate buyer. The intermediate buyer then sells the product to the final customer. As an example, a wholesaler receives an order from a retailer. After receiving the consignment, the retailer sells the product to the customer who comes to buy the product at one of its retail </a:t>
            </a:r>
            <a:r>
              <a:rPr lang="en-US" sz="2090" dirty="0" err="1"/>
              <a:t>outlets.</a:t>
            </a:r>
            <a:r>
              <a:rPr lang="en-US" sz="2090" b="1" dirty="0" err="1"/>
              <a:t>Example</a:t>
            </a:r>
            <a:r>
              <a:rPr lang="en-US" sz="2090" b="1" dirty="0"/>
              <a:t>: </a:t>
            </a:r>
            <a:r>
              <a:rPr lang="en-US" sz="2090" dirty="0"/>
              <a:t>Alibaba.com, IndiaMart.com</a:t>
            </a:r>
          </a:p>
          <a:p>
            <a:r>
              <a:rPr lang="en-US" sz="2090" b="1" dirty="0"/>
              <a:t>Consumer to Consumer (C2C)</a:t>
            </a:r>
            <a:endParaRPr lang="en-US" sz="2090" dirty="0"/>
          </a:p>
          <a:p>
            <a:pPr algn="just">
              <a:buNone/>
            </a:pPr>
            <a:r>
              <a:rPr lang="en-US" sz="2090" dirty="0"/>
              <a:t>     A C2C business model helps consumers to sell their assets like residential property, cars, motorcycles, etc., or rent a room by publishing their information on the </a:t>
            </a:r>
            <a:r>
              <a:rPr lang="en-US" sz="2090" dirty="0" err="1"/>
              <a:t>website.</a:t>
            </a:r>
            <a:r>
              <a:rPr lang="en-US" sz="2090" b="1" dirty="0" err="1"/>
              <a:t>Example</a:t>
            </a:r>
            <a:r>
              <a:rPr lang="en-US" sz="2090" b="1" dirty="0"/>
              <a:t>:</a:t>
            </a:r>
            <a:r>
              <a:rPr lang="en-US" sz="2090" dirty="0"/>
              <a:t> OLX, </a:t>
            </a:r>
            <a:r>
              <a:rPr lang="en-US" sz="2090" dirty="0" err="1"/>
              <a:t>Quikr</a:t>
            </a:r>
            <a:r>
              <a:rPr lang="en-US" sz="2090" dirty="0"/>
              <a:t>, 100acres etc.</a:t>
            </a:r>
          </a:p>
          <a:p>
            <a:pPr>
              <a:buNone/>
            </a:pPr>
            <a:endParaRPr lang="en-US" sz="2090" dirty="0"/>
          </a:p>
        </p:txBody>
      </p:sp>
      <p:sp>
        <p:nvSpPr>
          <p:cNvPr id="4" name="Slide Number Placeholder 3"/>
          <p:cNvSpPr>
            <a:spLocks noGrp="1"/>
          </p:cNvSpPr>
          <p:nvPr>
            <p:ph type="sldNum" sz="quarter" idx="4294967295"/>
          </p:nvPr>
        </p:nvSpPr>
        <p:spPr>
          <a:xfrm>
            <a:off x="0" y="2106858"/>
            <a:ext cx="586740" cy="201693"/>
          </a:xfrm>
          <a:prstGeom prst="rect">
            <a:avLst/>
          </a:prstGeom>
        </p:spPr>
        <p:txBody>
          <a:bodyPr>
            <a:normAutofit fontScale="55000" lnSpcReduction="20000"/>
          </a:bodyPr>
          <a:lstStyle/>
          <a:p>
            <a:pPr algn="ctr"/>
            <a:fld id="{8F82E0A0-C266-4798-8C8F-B9F91E9DA37E}" type="slidenum">
              <a:rPr lang="en-US" sz="1540"/>
              <a:pPr algn="ctr"/>
              <a:t>17</a:t>
            </a:fld>
            <a:endParaRPr lang="en-US"/>
          </a:p>
        </p:txBody>
      </p:sp>
    </p:spTree>
    <p:extLst>
      <p:ext uri="{BB962C8B-B14F-4D97-AF65-F5344CB8AC3E}">
        <p14:creationId xmlns:p14="http://schemas.microsoft.com/office/powerpoint/2010/main" val="35141376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586740" y="762000"/>
            <a:ext cx="8968740" cy="686292"/>
          </a:xfrm>
        </p:spPr>
        <p:txBody>
          <a:bodyPr anchor="t">
            <a:normAutofit/>
          </a:bodyPr>
          <a:lstStyle>
            <a:extLst/>
          </a:lstStyle>
          <a:p>
            <a:r>
              <a:rPr lang="en-IN" b="1" dirty="0" smtClean="0">
                <a:solidFill>
                  <a:schemeClr val="tx1"/>
                </a:solidFill>
              </a:rPr>
              <a:t>E-commerce Models(contd..)</a:t>
            </a:r>
            <a:endParaRPr lang="en-US" dirty="0">
              <a:solidFill>
                <a:schemeClr val="tx1"/>
              </a:solidFill>
            </a:endParaRPr>
          </a:p>
        </p:txBody>
      </p:sp>
      <p:sp>
        <p:nvSpPr>
          <p:cNvPr id="9" name="Rectangle 2"/>
          <p:cNvSpPr>
            <a:spLocks noGrp="1"/>
          </p:cNvSpPr>
          <p:nvPr>
            <p:ph sz="quarter" idx="4294967295"/>
          </p:nvPr>
        </p:nvSpPr>
        <p:spPr>
          <a:xfrm>
            <a:off x="670560" y="2545081"/>
            <a:ext cx="6166021" cy="3855737"/>
          </a:xfrm>
          <a:prstGeom prst="rect">
            <a:avLst/>
          </a:prstGeom>
        </p:spPr>
        <p:txBody>
          <a:bodyPr>
            <a:normAutofit/>
          </a:bodyPr>
          <a:lstStyle>
            <a:extLst/>
          </a:lstStyle>
          <a:p>
            <a:pPr>
              <a:lnSpc>
                <a:spcPct val="150000"/>
              </a:lnSpc>
            </a:pPr>
            <a:r>
              <a:rPr lang="en-US" sz="2200" b="1" dirty="0"/>
              <a:t>Consumer to Business (C2B)</a:t>
            </a:r>
            <a:endParaRPr lang="en-US" sz="2200" dirty="0"/>
          </a:p>
          <a:p>
            <a:pPr algn="just">
              <a:lnSpc>
                <a:spcPct val="150000"/>
              </a:lnSpc>
              <a:buNone/>
            </a:pPr>
            <a:r>
              <a:rPr lang="en-US" sz="2200" dirty="0"/>
              <a:t>     In this model, a consumer approaches a website showing multiple business organizations for a particular service. For example, the comparison of interest rates of personal loan/car loan provided by various banks via websites. </a:t>
            </a:r>
            <a:r>
              <a:rPr lang="en-US" sz="2200" b="1" dirty="0"/>
              <a:t>Example :</a:t>
            </a:r>
            <a:r>
              <a:rPr lang="en-US" sz="2200" dirty="0"/>
              <a:t>Cars24, </a:t>
            </a:r>
            <a:r>
              <a:rPr lang="en-US" sz="2200" dirty="0" err="1"/>
              <a:t>Droom-QuickSell</a:t>
            </a:r>
            <a:r>
              <a:rPr lang="en-US" sz="2200" dirty="0"/>
              <a:t> etc</a:t>
            </a:r>
            <a:r>
              <a:rPr lang="en-US" sz="2200" b="1" dirty="0"/>
              <a:t>.</a:t>
            </a:r>
          </a:p>
          <a:p>
            <a:pPr>
              <a:buNone/>
            </a:pPr>
            <a:endParaRPr lang="en-IN" sz="2200" b="1" dirty="0"/>
          </a:p>
          <a:p>
            <a:pPr>
              <a:buNone/>
            </a:pPr>
            <a:endParaRPr lang="en-US" sz="2200" dirty="0"/>
          </a:p>
          <a:p>
            <a:pPr>
              <a:buNone/>
            </a:pPr>
            <a:endParaRPr lang="en-US" sz="2200" dirty="0"/>
          </a:p>
        </p:txBody>
      </p:sp>
      <p:sp>
        <p:nvSpPr>
          <p:cNvPr id="4" name="Slide Number Placeholder 3"/>
          <p:cNvSpPr>
            <a:spLocks noGrp="1"/>
          </p:cNvSpPr>
          <p:nvPr>
            <p:ph type="sldNum" sz="quarter" idx="4294967295"/>
          </p:nvPr>
        </p:nvSpPr>
        <p:spPr>
          <a:xfrm>
            <a:off x="0" y="2106858"/>
            <a:ext cx="586740" cy="201693"/>
          </a:xfrm>
          <a:prstGeom prst="rect">
            <a:avLst/>
          </a:prstGeom>
        </p:spPr>
        <p:txBody>
          <a:bodyPr>
            <a:normAutofit fontScale="55000" lnSpcReduction="20000"/>
          </a:bodyPr>
          <a:lstStyle/>
          <a:p>
            <a:pPr algn="ctr"/>
            <a:fld id="{8F82E0A0-C266-4798-8C8F-B9F91E9DA37E}" type="slidenum">
              <a:rPr lang="en-US" sz="1540"/>
              <a:pPr algn="ctr"/>
              <a:t>18</a:t>
            </a:fld>
            <a:endParaRPr lang="en-US"/>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7072327" y="3021801"/>
            <a:ext cx="2593199" cy="2514617"/>
          </a:xfrm>
          <a:prstGeom prst="rect">
            <a:avLst/>
          </a:prstGeom>
        </p:spPr>
      </p:pic>
    </p:spTree>
    <p:extLst>
      <p:ext uri="{BB962C8B-B14F-4D97-AF65-F5344CB8AC3E}">
        <p14:creationId xmlns:p14="http://schemas.microsoft.com/office/powerpoint/2010/main" val="33143248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28619" y="1293003"/>
            <a:ext cx="8968740" cy="686292"/>
          </a:xfrm>
        </p:spPr>
        <p:txBody>
          <a:bodyPr anchor="t">
            <a:normAutofit/>
          </a:bodyPr>
          <a:lstStyle>
            <a:extLst/>
          </a:lstStyle>
          <a:p>
            <a:r>
              <a:rPr lang="en-IN" b="1" dirty="0" smtClean="0">
                <a:solidFill>
                  <a:schemeClr val="tx1"/>
                </a:solidFill>
              </a:rPr>
              <a:t>Netiquettes</a:t>
            </a:r>
            <a:endParaRPr lang="en-US" dirty="0">
              <a:solidFill>
                <a:schemeClr val="tx1"/>
              </a:solidFill>
            </a:endParaRPr>
          </a:p>
        </p:txBody>
      </p:sp>
      <p:sp>
        <p:nvSpPr>
          <p:cNvPr id="9" name="Rectangle 2"/>
          <p:cNvSpPr>
            <a:spLocks noGrp="1"/>
          </p:cNvSpPr>
          <p:nvPr>
            <p:ph sz="quarter" idx="4294967295"/>
          </p:nvPr>
        </p:nvSpPr>
        <p:spPr>
          <a:xfrm>
            <a:off x="628620" y="2471728"/>
            <a:ext cx="9152130" cy="3771926"/>
          </a:xfrm>
          <a:prstGeom prst="rect">
            <a:avLst/>
          </a:prstGeom>
        </p:spPr>
        <p:txBody>
          <a:bodyPr>
            <a:noAutofit/>
          </a:bodyPr>
          <a:lstStyle>
            <a:extLst/>
          </a:lstStyle>
          <a:p>
            <a:pPr algn="just">
              <a:lnSpc>
                <a:spcPct val="150000"/>
              </a:lnSpc>
            </a:pPr>
            <a:r>
              <a:rPr lang="en-IN" sz="1980" dirty="0"/>
              <a:t>"Netiquette" refers to Internet etiquette. This simply means the use of good manners in online communication such as e-mail, forums, blogs, and social networking sites,</a:t>
            </a:r>
            <a:r>
              <a:rPr lang="en-US" sz="1980" dirty="0"/>
              <a:t> website comments, multiplayer gaming, and other types of online communication.</a:t>
            </a:r>
          </a:p>
          <a:p>
            <a:pPr algn="just">
              <a:lnSpc>
                <a:spcPct val="150000"/>
              </a:lnSpc>
            </a:pPr>
            <a:r>
              <a:rPr lang="en-IN" sz="1980" dirty="0"/>
              <a:t>Some type of unethical behaviour is shown in the social or web world like online bullying, molestation and abuse due to lack of netiquette knowledge.</a:t>
            </a:r>
            <a:endParaRPr lang="en-US" sz="1980" dirty="0"/>
          </a:p>
          <a:p>
            <a:pPr algn="just">
              <a:lnSpc>
                <a:spcPct val="150000"/>
              </a:lnSpc>
            </a:pPr>
            <a:r>
              <a:rPr lang="en-US" sz="1980" dirty="0"/>
              <a:t>While there is no official list of netiquette rules or guidelines, the general idea is to respect others online.</a:t>
            </a:r>
            <a:endParaRPr lang="en-IN" sz="1980" b="1" dirty="0"/>
          </a:p>
          <a:p>
            <a:pPr>
              <a:buNone/>
            </a:pPr>
            <a:endParaRPr lang="en-US" dirty="0" smtClean="0"/>
          </a:p>
          <a:p>
            <a:pPr>
              <a:buNone/>
            </a:pPr>
            <a:endParaRPr lang="en-US" dirty="0"/>
          </a:p>
        </p:txBody>
      </p:sp>
      <p:sp>
        <p:nvSpPr>
          <p:cNvPr id="4" name="Slide Number Placeholder 3"/>
          <p:cNvSpPr>
            <a:spLocks noGrp="1"/>
          </p:cNvSpPr>
          <p:nvPr>
            <p:ph type="sldNum" sz="quarter" idx="4294967295"/>
          </p:nvPr>
        </p:nvSpPr>
        <p:spPr>
          <a:xfrm>
            <a:off x="0" y="2106858"/>
            <a:ext cx="586740" cy="201693"/>
          </a:xfrm>
          <a:prstGeom prst="rect">
            <a:avLst/>
          </a:prstGeom>
        </p:spPr>
        <p:txBody>
          <a:bodyPr>
            <a:normAutofit fontScale="55000" lnSpcReduction="20000"/>
          </a:bodyPr>
          <a:lstStyle/>
          <a:p>
            <a:pPr algn="ctr"/>
            <a:fld id="{8F82E0A0-C266-4798-8C8F-B9F91E9DA37E}" type="slidenum">
              <a:rPr lang="en-US" sz="1540"/>
              <a:pPr algn="ctr"/>
              <a:t>19</a:t>
            </a:fld>
            <a:endParaRPr lang="en-US"/>
          </a:p>
        </p:txBody>
      </p:sp>
    </p:spTree>
    <p:extLst>
      <p:ext uri="{BB962C8B-B14F-4D97-AF65-F5344CB8AC3E}">
        <p14:creationId xmlns:p14="http://schemas.microsoft.com/office/powerpoint/2010/main" val="35635695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8487" y="849889"/>
            <a:ext cx="7640955" cy="635000"/>
          </a:xfrm>
          <a:prstGeom prst="rect">
            <a:avLst/>
          </a:prstGeom>
        </p:spPr>
        <p:txBody>
          <a:bodyPr vert="horz" wrap="square" lIns="0" tIns="12065" rIns="0" bIns="0" rtlCol="0">
            <a:spAutoFit/>
          </a:bodyPr>
          <a:lstStyle/>
          <a:p>
            <a:pPr marL="12700">
              <a:lnSpc>
                <a:spcPct val="100000"/>
              </a:lnSpc>
              <a:spcBef>
                <a:spcPts val="95"/>
              </a:spcBef>
            </a:pPr>
            <a:r>
              <a:rPr b="0" dirty="0">
                <a:latin typeface="Arial"/>
                <a:cs typeface="Arial"/>
              </a:rPr>
              <a:t>Social</a:t>
            </a:r>
            <a:r>
              <a:rPr b="0" spc="-130" dirty="0">
                <a:latin typeface="Arial"/>
                <a:cs typeface="Arial"/>
              </a:rPr>
              <a:t> </a:t>
            </a:r>
            <a:r>
              <a:rPr b="0" dirty="0">
                <a:latin typeface="Arial"/>
                <a:cs typeface="Arial"/>
              </a:rPr>
              <a:t>Networking</a:t>
            </a:r>
            <a:r>
              <a:rPr b="0" spc="-65" dirty="0">
                <a:latin typeface="Arial"/>
                <a:cs typeface="Arial"/>
              </a:rPr>
              <a:t> </a:t>
            </a:r>
            <a:r>
              <a:rPr b="0" dirty="0">
                <a:latin typeface="Arial"/>
                <a:cs typeface="Arial"/>
              </a:rPr>
              <a:t>&amp;</a:t>
            </a:r>
            <a:r>
              <a:rPr b="0" spc="-145" dirty="0">
                <a:latin typeface="Arial"/>
                <a:cs typeface="Arial"/>
              </a:rPr>
              <a:t> </a:t>
            </a:r>
            <a:r>
              <a:rPr b="0" spc="-25" dirty="0">
                <a:latin typeface="Arial"/>
                <a:cs typeface="Arial"/>
              </a:rPr>
              <a:t>e-</a:t>
            </a:r>
            <a:r>
              <a:rPr b="0" spc="-10" dirty="0">
                <a:latin typeface="Arial"/>
                <a:cs typeface="Arial"/>
              </a:rPr>
              <a:t>Commerce</a:t>
            </a:r>
          </a:p>
        </p:txBody>
      </p:sp>
      <p:sp>
        <p:nvSpPr>
          <p:cNvPr id="3" name="object 3"/>
          <p:cNvSpPr txBox="1"/>
          <p:nvPr/>
        </p:nvSpPr>
        <p:spPr>
          <a:xfrm>
            <a:off x="1148597" y="2084309"/>
            <a:ext cx="7995920" cy="3591560"/>
          </a:xfrm>
          <a:prstGeom prst="rect">
            <a:avLst/>
          </a:prstGeom>
        </p:spPr>
        <p:txBody>
          <a:bodyPr vert="horz" wrap="square" lIns="0" tIns="12700" rIns="0" bIns="0" rtlCol="0">
            <a:spAutoFit/>
          </a:bodyPr>
          <a:lstStyle/>
          <a:p>
            <a:pPr marL="332105" marR="5080" indent="-320040" algn="just">
              <a:lnSpc>
                <a:spcPct val="100000"/>
              </a:lnSpc>
              <a:spcBef>
                <a:spcPts val="100"/>
              </a:spcBef>
              <a:buClr>
                <a:srgbClr val="234957"/>
              </a:buClr>
              <a:buSzPct val="58333"/>
              <a:buFont typeface="Wingdings"/>
              <a:buChar char=""/>
              <a:tabLst>
                <a:tab pos="332740" algn="l"/>
                <a:tab pos="1763395" algn="l"/>
                <a:tab pos="3063875" algn="l"/>
                <a:tab pos="4001135" algn="l"/>
                <a:tab pos="5002530" algn="l"/>
                <a:tab pos="7016750" algn="l"/>
              </a:tabLst>
            </a:pPr>
            <a:r>
              <a:rPr sz="1800" dirty="0">
                <a:latin typeface="Arial"/>
                <a:cs typeface="Arial"/>
              </a:rPr>
              <a:t>Being</a:t>
            </a:r>
            <a:r>
              <a:rPr sz="1800" spc="175" dirty="0">
                <a:latin typeface="Arial"/>
                <a:cs typeface="Arial"/>
              </a:rPr>
              <a:t> </a:t>
            </a:r>
            <a:r>
              <a:rPr sz="1800" dirty="0">
                <a:latin typeface="Arial"/>
                <a:cs typeface="Arial"/>
              </a:rPr>
              <a:t>the</a:t>
            </a:r>
            <a:r>
              <a:rPr sz="1800" spc="175" dirty="0">
                <a:latin typeface="Arial"/>
                <a:cs typeface="Arial"/>
              </a:rPr>
              <a:t> </a:t>
            </a:r>
            <a:r>
              <a:rPr sz="1800" dirty="0">
                <a:latin typeface="Arial"/>
                <a:cs typeface="Arial"/>
              </a:rPr>
              <a:t>most</a:t>
            </a:r>
            <a:r>
              <a:rPr sz="1800" spc="170" dirty="0">
                <a:latin typeface="Arial"/>
                <a:cs typeface="Arial"/>
              </a:rPr>
              <a:t> </a:t>
            </a:r>
            <a:r>
              <a:rPr sz="1800" dirty="0">
                <a:latin typeface="Arial"/>
                <a:cs typeface="Arial"/>
              </a:rPr>
              <a:t>used</a:t>
            </a:r>
            <a:r>
              <a:rPr sz="1800" spc="175" dirty="0">
                <a:latin typeface="Arial"/>
                <a:cs typeface="Arial"/>
              </a:rPr>
              <a:t> </a:t>
            </a:r>
            <a:r>
              <a:rPr sz="1800" dirty="0">
                <a:latin typeface="Arial"/>
                <a:cs typeface="Arial"/>
              </a:rPr>
              <a:t>and</a:t>
            </a:r>
            <a:r>
              <a:rPr sz="1800" spc="175" dirty="0">
                <a:latin typeface="Arial"/>
                <a:cs typeface="Arial"/>
              </a:rPr>
              <a:t> </a:t>
            </a:r>
            <a:r>
              <a:rPr sz="1800" dirty="0">
                <a:latin typeface="Arial"/>
                <a:cs typeface="Arial"/>
              </a:rPr>
              <a:t>important</a:t>
            </a:r>
            <a:r>
              <a:rPr sz="1800" spc="190" dirty="0">
                <a:latin typeface="Arial"/>
                <a:cs typeface="Arial"/>
              </a:rPr>
              <a:t> </a:t>
            </a:r>
            <a:r>
              <a:rPr sz="1800" dirty="0">
                <a:latin typeface="Arial"/>
                <a:cs typeface="Arial"/>
              </a:rPr>
              <a:t>medium</a:t>
            </a:r>
            <a:r>
              <a:rPr sz="1800" spc="180" dirty="0">
                <a:latin typeface="Arial"/>
                <a:cs typeface="Arial"/>
              </a:rPr>
              <a:t> </a:t>
            </a:r>
            <a:r>
              <a:rPr sz="1800" dirty="0">
                <a:latin typeface="Arial"/>
                <a:cs typeface="Arial"/>
              </a:rPr>
              <a:t>of</a:t>
            </a:r>
            <a:r>
              <a:rPr sz="1800" spc="185" dirty="0">
                <a:latin typeface="Arial"/>
                <a:cs typeface="Arial"/>
              </a:rPr>
              <a:t> </a:t>
            </a:r>
            <a:r>
              <a:rPr sz="1800" dirty="0">
                <a:latin typeface="Arial"/>
                <a:cs typeface="Arial"/>
              </a:rPr>
              <a:t>promotion,</a:t>
            </a:r>
            <a:r>
              <a:rPr sz="1800" spc="175" dirty="0">
                <a:latin typeface="Arial"/>
                <a:cs typeface="Arial"/>
              </a:rPr>
              <a:t> </a:t>
            </a:r>
            <a:r>
              <a:rPr sz="1800" dirty="0">
                <a:latin typeface="Arial"/>
                <a:cs typeface="Arial"/>
              </a:rPr>
              <a:t>social</a:t>
            </a:r>
            <a:r>
              <a:rPr sz="1800" spc="175" dirty="0">
                <a:latin typeface="Arial"/>
                <a:cs typeface="Arial"/>
              </a:rPr>
              <a:t> </a:t>
            </a:r>
            <a:r>
              <a:rPr sz="1800" dirty="0">
                <a:latin typeface="Arial"/>
                <a:cs typeface="Arial"/>
              </a:rPr>
              <a:t>media</a:t>
            </a:r>
            <a:r>
              <a:rPr sz="1800" spc="180" dirty="0">
                <a:latin typeface="Arial"/>
                <a:cs typeface="Arial"/>
              </a:rPr>
              <a:t> </a:t>
            </a:r>
            <a:r>
              <a:rPr sz="1800" spc="-25" dirty="0">
                <a:latin typeface="Arial"/>
                <a:cs typeface="Arial"/>
              </a:rPr>
              <a:t>is </a:t>
            </a:r>
            <a:r>
              <a:rPr sz="1800" dirty="0">
                <a:latin typeface="Arial"/>
                <a:cs typeface="Arial"/>
              </a:rPr>
              <a:t>serving</a:t>
            </a:r>
            <a:r>
              <a:rPr sz="1800" spc="185" dirty="0">
                <a:latin typeface="Arial"/>
                <a:cs typeface="Arial"/>
              </a:rPr>
              <a:t>  </a:t>
            </a:r>
            <a:r>
              <a:rPr sz="1800" dirty="0">
                <a:latin typeface="Arial"/>
                <a:cs typeface="Arial"/>
              </a:rPr>
              <a:t>the</a:t>
            </a:r>
            <a:r>
              <a:rPr sz="1800" spc="200" dirty="0">
                <a:latin typeface="Arial"/>
                <a:cs typeface="Arial"/>
              </a:rPr>
              <a:t>  </a:t>
            </a:r>
            <a:r>
              <a:rPr sz="1800" dirty="0">
                <a:latin typeface="Arial"/>
                <a:cs typeface="Arial"/>
              </a:rPr>
              <a:t>most</a:t>
            </a:r>
            <a:r>
              <a:rPr sz="1800" spc="200" dirty="0">
                <a:latin typeface="Arial"/>
                <a:cs typeface="Arial"/>
              </a:rPr>
              <a:t>  </a:t>
            </a:r>
            <a:r>
              <a:rPr sz="1800" dirty="0">
                <a:latin typeface="Arial"/>
                <a:cs typeface="Arial"/>
              </a:rPr>
              <a:t>vital</a:t>
            </a:r>
            <a:r>
              <a:rPr sz="1800" spc="190" dirty="0">
                <a:latin typeface="Arial"/>
                <a:cs typeface="Arial"/>
              </a:rPr>
              <a:t>  </a:t>
            </a:r>
            <a:r>
              <a:rPr sz="1800" dirty="0">
                <a:latin typeface="Arial"/>
                <a:cs typeface="Arial"/>
              </a:rPr>
              <a:t>purpose</a:t>
            </a:r>
            <a:r>
              <a:rPr sz="1800" spc="190" dirty="0">
                <a:latin typeface="Arial"/>
                <a:cs typeface="Arial"/>
              </a:rPr>
              <a:t>  </a:t>
            </a:r>
            <a:r>
              <a:rPr sz="1800" dirty="0">
                <a:latin typeface="Arial"/>
                <a:cs typeface="Arial"/>
              </a:rPr>
              <a:t>in</a:t>
            </a:r>
            <a:r>
              <a:rPr sz="1800" spc="190" dirty="0">
                <a:latin typeface="Arial"/>
                <a:cs typeface="Arial"/>
              </a:rPr>
              <a:t>  </a:t>
            </a:r>
            <a:r>
              <a:rPr sz="1800" dirty="0">
                <a:latin typeface="Arial"/>
                <a:cs typeface="Arial"/>
              </a:rPr>
              <a:t>online</a:t>
            </a:r>
            <a:r>
              <a:rPr sz="1800" spc="190" dirty="0">
                <a:latin typeface="Arial"/>
                <a:cs typeface="Arial"/>
              </a:rPr>
              <a:t>  </a:t>
            </a:r>
            <a:r>
              <a:rPr sz="1800" dirty="0">
                <a:latin typeface="Arial"/>
                <a:cs typeface="Arial"/>
              </a:rPr>
              <a:t>marketing</a:t>
            </a:r>
            <a:r>
              <a:rPr sz="1800" spc="200" dirty="0">
                <a:latin typeface="Arial"/>
                <a:cs typeface="Arial"/>
              </a:rPr>
              <a:t>  </a:t>
            </a:r>
            <a:r>
              <a:rPr sz="1800" dirty="0">
                <a:latin typeface="Arial"/>
                <a:cs typeface="Arial"/>
              </a:rPr>
              <a:t>by</a:t>
            </a:r>
            <a:r>
              <a:rPr sz="1800" spc="185" dirty="0">
                <a:latin typeface="Arial"/>
                <a:cs typeface="Arial"/>
              </a:rPr>
              <a:t>  </a:t>
            </a:r>
            <a:r>
              <a:rPr sz="1800" dirty="0">
                <a:latin typeface="Arial"/>
                <a:cs typeface="Arial"/>
              </a:rPr>
              <a:t>helping</a:t>
            </a:r>
            <a:r>
              <a:rPr sz="1800" spc="200" dirty="0">
                <a:latin typeface="Arial"/>
                <a:cs typeface="Arial"/>
              </a:rPr>
              <a:t>  </a:t>
            </a:r>
            <a:r>
              <a:rPr sz="1800" spc="-25" dirty="0">
                <a:latin typeface="Arial"/>
                <a:cs typeface="Arial"/>
              </a:rPr>
              <a:t>the </a:t>
            </a:r>
            <a:r>
              <a:rPr sz="1800" dirty="0">
                <a:latin typeface="Arial"/>
                <a:cs typeface="Arial"/>
              </a:rPr>
              <a:t>companies</a:t>
            </a:r>
            <a:r>
              <a:rPr sz="1800" spc="320" dirty="0">
                <a:latin typeface="Arial"/>
                <a:cs typeface="Arial"/>
              </a:rPr>
              <a:t> </a:t>
            </a:r>
            <a:r>
              <a:rPr sz="1800" dirty="0">
                <a:latin typeface="Arial"/>
                <a:cs typeface="Arial"/>
              </a:rPr>
              <a:t>in</a:t>
            </a:r>
            <a:r>
              <a:rPr sz="1800" spc="325" dirty="0">
                <a:latin typeface="Arial"/>
                <a:cs typeface="Arial"/>
              </a:rPr>
              <a:t> </a:t>
            </a:r>
            <a:r>
              <a:rPr sz="1800" dirty="0">
                <a:latin typeface="Arial"/>
                <a:cs typeface="Arial"/>
              </a:rPr>
              <a:t>establishing</a:t>
            </a:r>
            <a:r>
              <a:rPr sz="1800" spc="330" dirty="0">
                <a:latin typeface="Arial"/>
                <a:cs typeface="Arial"/>
              </a:rPr>
              <a:t> </a:t>
            </a:r>
            <a:r>
              <a:rPr sz="1800" dirty="0">
                <a:latin typeface="Arial"/>
                <a:cs typeface="Arial"/>
              </a:rPr>
              <a:t>a</a:t>
            </a:r>
            <a:r>
              <a:rPr sz="1800" spc="325" dirty="0">
                <a:latin typeface="Arial"/>
                <a:cs typeface="Arial"/>
              </a:rPr>
              <a:t> </a:t>
            </a:r>
            <a:r>
              <a:rPr sz="1800" dirty="0">
                <a:latin typeface="Arial"/>
                <a:cs typeface="Arial"/>
              </a:rPr>
              <a:t>strong</a:t>
            </a:r>
            <a:r>
              <a:rPr sz="1800" spc="350" dirty="0">
                <a:latin typeface="Arial"/>
                <a:cs typeface="Arial"/>
              </a:rPr>
              <a:t> </a:t>
            </a:r>
            <a:r>
              <a:rPr sz="1800" dirty="0">
                <a:latin typeface="Arial"/>
                <a:cs typeface="Arial"/>
              </a:rPr>
              <a:t>web</a:t>
            </a:r>
            <a:r>
              <a:rPr sz="1800" spc="305" dirty="0">
                <a:latin typeface="Arial"/>
                <a:cs typeface="Arial"/>
              </a:rPr>
              <a:t> </a:t>
            </a:r>
            <a:r>
              <a:rPr sz="1800" dirty="0">
                <a:latin typeface="Arial"/>
                <a:cs typeface="Arial"/>
              </a:rPr>
              <a:t>presence,</a:t>
            </a:r>
            <a:r>
              <a:rPr sz="1800" spc="325" dirty="0">
                <a:latin typeface="Arial"/>
                <a:cs typeface="Arial"/>
              </a:rPr>
              <a:t> </a:t>
            </a:r>
            <a:r>
              <a:rPr sz="1800" dirty="0">
                <a:latin typeface="Arial"/>
                <a:cs typeface="Arial"/>
              </a:rPr>
              <a:t>generating</a:t>
            </a:r>
            <a:r>
              <a:rPr sz="1800" spc="325" dirty="0">
                <a:latin typeface="Arial"/>
                <a:cs typeface="Arial"/>
              </a:rPr>
              <a:t> </a:t>
            </a:r>
            <a:r>
              <a:rPr sz="1800" dirty="0">
                <a:latin typeface="Arial"/>
                <a:cs typeface="Arial"/>
              </a:rPr>
              <a:t>leads</a:t>
            </a:r>
            <a:r>
              <a:rPr sz="1800" spc="340" dirty="0">
                <a:latin typeface="Arial"/>
                <a:cs typeface="Arial"/>
              </a:rPr>
              <a:t> </a:t>
            </a:r>
            <a:r>
              <a:rPr sz="1800" spc="-25" dirty="0">
                <a:latin typeface="Arial"/>
                <a:cs typeface="Arial"/>
              </a:rPr>
              <a:t>and </a:t>
            </a:r>
            <a:r>
              <a:rPr sz="1800" spc="-10" dirty="0">
                <a:latin typeface="Arial"/>
                <a:cs typeface="Arial"/>
              </a:rPr>
              <a:t>getting</a:t>
            </a:r>
            <a:r>
              <a:rPr sz="1800" dirty="0">
                <a:latin typeface="Arial"/>
                <a:cs typeface="Arial"/>
              </a:rPr>
              <a:t>	</a:t>
            </a:r>
            <a:r>
              <a:rPr sz="1800" spc="-10" dirty="0">
                <a:latin typeface="Arial"/>
                <a:cs typeface="Arial"/>
              </a:rPr>
              <a:t>traffic</a:t>
            </a:r>
            <a:r>
              <a:rPr sz="1800" dirty="0">
                <a:latin typeface="Arial"/>
                <a:cs typeface="Arial"/>
              </a:rPr>
              <a:t>	</a:t>
            </a:r>
            <a:r>
              <a:rPr sz="1800" spc="-25" dirty="0">
                <a:latin typeface="Arial"/>
                <a:cs typeface="Arial"/>
              </a:rPr>
              <a:t>to</a:t>
            </a:r>
            <a:r>
              <a:rPr sz="1800" dirty="0">
                <a:latin typeface="Arial"/>
                <a:cs typeface="Arial"/>
              </a:rPr>
              <a:t>	</a:t>
            </a:r>
            <a:r>
              <a:rPr sz="1800" spc="-25" dirty="0">
                <a:latin typeface="Arial"/>
                <a:cs typeface="Arial"/>
              </a:rPr>
              <a:t>an</a:t>
            </a:r>
            <a:r>
              <a:rPr sz="1800" dirty="0">
                <a:latin typeface="Arial"/>
                <a:cs typeface="Arial"/>
              </a:rPr>
              <a:t>	</a:t>
            </a:r>
            <a:r>
              <a:rPr sz="1800" spc="-20" dirty="0">
                <a:latin typeface="Arial"/>
                <a:cs typeface="Arial"/>
              </a:rPr>
              <a:t>e-</a:t>
            </a:r>
            <a:r>
              <a:rPr sz="1800" spc="-10" dirty="0">
                <a:latin typeface="Arial"/>
                <a:cs typeface="Arial"/>
              </a:rPr>
              <a:t>commerce</a:t>
            </a:r>
            <a:r>
              <a:rPr sz="1800" dirty="0">
                <a:latin typeface="Arial"/>
                <a:cs typeface="Arial"/>
              </a:rPr>
              <a:t>	</a:t>
            </a:r>
            <a:r>
              <a:rPr sz="1800" spc="-10" dirty="0">
                <a:latin typeface="Arial"/>
                <a:cs typeface="Arial"/>
              </a:rPr>
              <a:t>business. </a:t>
            </a:r>
            <a:r>
              <a:rPr sz="1800" dirty="0">
                <a:latin typeface="Arial"/>
                <a:cs typeface="Arial"/>
              </a:rPr>
              <a:t>Every</a:t>
            </a:r>
            <a:r>
              <a:rPr sz="1800" spc="80" dirty="0">
                <a:latin typeface="Arial"/>
                <a:cs typeface="Arial"/>
              </a:rPr>
              <a:t> </a:t>
            </a:r>
            <a:r>
              <a:rPr sz="1800" spc="-10" dirty="0">
                <a:latin typeface="Arial"/>
                <a:cs typeface="Arial"/>
              </a:rPr>
              <a:t>e-</a:t>
            </a:r>
            <a:r>
              <a:rPr sz="1800" dirty="0">
                <a:latin typeface="Arial"/>
                <a:cs typeface="Arial"/>
              </a:rPr>
              <a:t>commerce</a:t>
            </a:r>
            <a:r>
              <a:rPr sz="1800" spc="120" dirty="0">
                <a:latin typeface="Arial"/>
                <a:cs typeface="Arial"/>
              </a:rPr>
              <a:t> </a:t>
            </a:r>
            <a:r>
              <a:rPr sz="1800" dirty="0">
                <a:latin typeface="Arial"/>
                <a:cs typeface="Arial"/>
              </a:rPr>
              <a:t>business</a:t>
            </a:r>
            <a:r>
              <a:rPr sz="1800" spc="105" dirty="0">
                <a:latin typeface="Arial"/>
                <a:cs typeface="Arial"/>
              </a:rPr>
              <a:t> </a:t>
            </a:r>
            <a:r>
              <a:rPr sz="1800" dirty="0">
                <a:latin typeface="Arial"/>
                <a:cs typeface="Arial"/>
              </a:rPr>
              <a:t>needs</a:t>
            </a:r>
            <a:r>
              <a:rPr sz="1800" spc="130" dirty="0">
                <a:latin typeface="Arial"/>
                <a:cs typeface="Arial"/>
              </a:rPr>
              <a:t> </a:t>
            </a:r>
            <a:r>
              <a:rPr sz="1800" dirty="0">
                <a:latin typeface="Arial"/>
                <a:cs typeface="Arial"/>
              </a:rPr>
              <a:t>a</a:t>
            </a:r>
            <a:r>
              <a:rPr sz="1800" spc="130" dirty="0">
                <a:latin typeface="Arial"/>
                <a:cs typeface="Arial"/>
              </a:rPr>
              <a:t> </a:t>
            </a:r>
            <a:r>
              <a:rPr sz="1800" spc="-10" dirty="0">
                <a:latin typeface="Arial"/>
                <a:cs typeface="Arial"/>
              </a:rPr>
              <a:t>well-</a:t>
            </a:r>
            <a:r>
              <a:rPr sz="1800" dirty="0">
                <a:latin typeface="Arial"/>
                <a:cs typeface="Arial"/>
              </a:rPr>
              <a:t>structured</a:t>
            </a:r>
            <a:r>
              <a:rPr sz="1800" spc="120" dirty="0">
                <a:latin typeface="Arial"/>
                <a:cs typeface="Arial"/>
              </a:rPr>
              <a:t> </a:t>
            </a:r>
            <a:r>
              <a:rPr sz="1800" dirty="0">
                <a:latin typeface="Arial"/>
                <a:cs typeface="Arial"/>
              </a:rPr>
              <a:t>social</a:t>
            </a:r>
            <a:r>
              <a:rPr sz="1800" spc="120" dirty="0">
                <a:latin typeface="Arial"/>
                <a:cs typeface="Arial"/>
              </a:rPr>
              <a:t> </a:t>
            </a:r>
            <a:r>
              <a:rPr sz="1800" dirty="0">
                <a:latin typeface="Arial"/>
                <a:cs typeface="Arial"/>
              </a:rPr>
              <a:t>media</a:t>
            </a:r>
            <a:r>
              <a:rPr sz="1800" spc="120" dirty="0">
                <a:latin typeface="Arial"/>
                <a:cs typeface="Arial"/>
              </a:rPr>
              <a:t> </a:t>
            </a:r>
            <a:r>
              <a:rPr sz="1800" spc="-10" dirty="0">
                <a:latin typeface="Arial"/>
                <a:cs typeface="Arial"/>
              </a:rPr>
              <a:t>strategy </a:t>
            </a:r>
            <a:r>
              <a:rPr sz="1800" dirty="0">
                <a:latin typeface="Arial"/>
                <a:cs typeface="Arial"/>
              </a:rPr>
              <a:t>in</a:t>
            </a:r>
            <a:r>
              <a:rPr sz="1800" spc="335" dirty="0">
                <a:latin typeface="Arial"/>
                <a:cs typeface="Arial"/>
              </a:rPr>
              <a:t> </a:t>
            </a:r>
            <a:r>
              <a:rPr sz="1800" dirty="0">
                <a:latin typeface="Arial"/>
                <a:cs typeface="Arial"/>
              </a:rPr>
              <a:t>improving</a:t>
            </a:r>
            <a:r>
              <a:rPr sz="1800" spc="320" dirty="0">
                <a:latin typeface="Arial"/>
                <a:cs typeface="Arial"/>
              </a:rPr>
              <a:t> </a:t>
            </a:r>
            <a:r>
              <a:rPr sz="1800" dirty="0">
                <a:latin typeface="Arial"/>
                <a:cs typeface="Arial"/>
              </a:rPr>
              <a:t>the</a:t>
            </a:r>
            <a:r>
              <a:rPr sz="1800" spc="315" dirty="0">
                <a:latin typeface="Arial"/>
                <a:cs typeface="Arial"/>
              </a:rPr>
              <a:t> </a:t>
            </a:r>
            <a:r>
              <a:rPr sz="1800" dirty="0">
                <a:latin typeface="Arial"/>
                <a:cs typeface="Arial"/>
              </a:rPr>
              <a:t>development</a:t>
            </a:r>
            <a:r>
              <a:rPr sz="1800" spc="335" dirty="0">
                <a:latin typeface="Arial"/>
                <a:cs typeface="Arial"/>
              </a:rPr>
              <a:t> </a:t>
            </a:r>
            <a:r>
              <a:rPr sz="1800" dirty="0">
                <a:latin typeface="Arial"/>
                <a:cs typeface="Arial"/>
              </a:rPr>
              <a:t>and</a:t>
            </a:r>
            <a:r>
              <a:rPr sz="1800" spc="335" dirty="0">
                <a:latin typeface="Arial"/>
                <a:cs typeface="Arial"/>
              </a:rPr>
              <a:t> </a:t>
            </a:r>
            <a:r>
              <a:rPr sz="1800" dirty="0">
                <a:latin typeface="Arial"/>
                <a:cs typeface="Arial"/>
              </a:rPr>
              <a:t>growth</a:t>
            </a:r>
            <a:r>
              <a:rPr sz="1800" spc="355" dirty="0">
                <a:latin typeface="Arial"/>
                <a:cs typeface="Arial"/>
              </a:rPr>
              <a:t> </a:t>
            </a:r>
            <a:r>
              <a:rPr sz="1800" dirty="0">
                <a:latin typeface="Arial"/>
                <a:cs typeface="Arial"/>
              </a:rPr>
              <a:t>of</a:t>
            </a:r>
            <a:r>
              <a:rPr sz="1800" spc="335" dirty="0">
                <a:latin typeface="Arial"/>
                <a:cs typeface="Arial"/>
              </a:rPr>
              <a:t> </a:t>
            </a:r>
            <a:r>
              <a:rPr sz="1800" dirty="0">
                <a:latin typeface="Arial"/>
                <a:cs typeface="Arial"/>
              </a:rPr>
              <a:t>the</a:t>
            </a:r>
            <a:r>
              <a:rPr sz="1800" spc="320" dirty="0">
                <a:latin typeface="Arial"/>
                <a:cs typeface="Arial"/>
              </a:rPr>
              <a:t> </a:t>
            </a:r>
            <a:r>
              <a:rPr sz="1800" dirty="0">
                <a:latin typeface="Arial"/>
                <a:cs typeface="Arial"/>
              </a:rPr>
              <a:t>business.</a:t>
            </a:r>
            <a:r>
              <a:rPr sz="1800" spc="330" dirty="0">
                <a:latin typeface="Arial"/>
                <a:cs typeface="Arial"/>
              </a:rPr>
              <a:t> </a:t>
            </a:r>
            <a:r>
              <a:rPr sz="1800" dirty="0">
                <a:latin typeface="Arial"/>
                <a:cs typeface="Arial"/>
              </a:rPr>
              <a:t>Including</a:t>
            </a:r>
            <a:r>
              <a:rPr sz="1800" spc="340" dirty="0">
                <a:latin typeface="Arial"/>
                <a:cs typeface="Arial"/>
              </a:rPr>
              <a:t> </a:t>
            </a:r>
            <a:r>
              <a:rPr sz="1800" spc="-25" dirty="0">
                <a:latin typeface="Arial"/>
                <a:cs typeface="Arial"/>
              </a:rPr>
              <a:t>the </a:t>
            </a:r>
            <a:r>
              <a:rPr sz="1800" dirty="0">
                <a:latin typeface="Arial"/>
                <a:cs typeface="Arial"/>
              </a:rPr>
              <a:t>Social</a:t>
            </a:r>
            <a:r>
              <a:rPr sz="1800" spc="95" dirty="0">
                <a:latin typeface="Arial"/>
                <a:cs typeface="Arial"/>
              </a:rPr>
              <a:t> </a:t>
            </a:r>
            <a:r>
              <a:rPr sz="1800" dirty="0">
                <a:latin typeface="Arial"/>
                <a:cs typeface="Arial"/>
              </a:rPr>
              <a:t>media,</a:t>
            </a:r>
            <a:r>
              <a:rPr sz="1800" spc="100" dirty="0">
                <a:latin typeface="Arial"/>
                <a:cs typeface="Arial"/>
              </a:rPr>
              <a:t> </a:t>
            </a:r>
            <a:r>
              <a:rPr sz="1800" dirty="0">
                <a:latin typeface="Arial"/>
                <a:cs typeface="Arial"/>
              </a:rPr>
              <a:t>efforts</a:t>
            </a:r>
            <a:r>
              <a:rPr sz="1800" spc="95" dirty="0">
                <a:latin typeface="Arial"/>
                <a:cs typeface="Arial"/>
              </a:rPr>
              <a:t> </a:t>
            </a:r>
            <a:r>
              <a:rPr sz="1800" dirty="0">
                <a:latin typeface="Arial"/>
                <a:cs typeface="Arial"/>
              </a:rPr>
              <a:t>can</a:t>
            </a:r>
            <a:r>
              <a:rPr sz="1800" spc="100" dirty="0">
                <a:latin typeface="Arial"/>
                <a:cs typeface="Arial"/>
              </a:rPr>
              <a:t> </a:t>
            </a:r>
            <a:r>
              <a:rPr sz="1800" dirty="0">
                <a:latin typeface="Arial"/>
                <a:cs typeface="Arial"/>
              </a:rPr>
              <a:t>be</a:t>
            </a:r>
            <a:r>
              <a:rPr sz="1800" spc="95" dirty="0">
                <a:latin typeface="Arial"/>
                <a:cs typeface="Arial"/>
              </a:rPr>
              <a:t> </a:t>
            </a:r>
            <a:r>
              <a:rPr sz="1800" dirty="0">
                <a:latin typeface="Arial"/>
                <a:cs typeface="Arial"/>
              </a:rPr>
              <a:t>truly</a:t>
            </a:r>
            <a:r>
              <a:rPr sz="1800" spc="70" dirty="0">
                <a:latin typeface="Arial"/>
                <a:cs typeface="Arial"/>
              </a:rPr>
              <a:t> </a:t>
            </a:r>
            <a:r>
              <a:rPr sz="1800" dirty="0">
                <a:latin typeface="Arial"/>
                <a:cs typeface="Arial"/>
              </a:rPr>
              <a:t>beneficial.</a:t>
            </a:r>
            <a:r>
              <a:rPr sz="1800" spc="95" dirty="0">
                <a:latin typeface="Arial"/>
                <a:cs typeface="Arial"/>
              </a:rPr>
              <a:t> </a:t>
            </a:r>
            <a:r>
              <a:rPr sz="1800" dirty="0">
                <a:latin typeface="Arial"/>
                <a:cs typeface="Arial"/>
              </a:rPr>
              <a:t>It</a:t>
            </a:r>
            <a:r>
              <a:rPr sz="1800" spc="100" dirty="0">
                <a:latin typeface="Arial"/>
                <a:cs typeface="Arial"/>
              </a:rPr>
              <a:t> </a:t>
            </a:r>
            <a:r>
              <a:rPr sz="1800" dirty="0">
                <a:latin typeface="Arial"/>
                <a:cs typeface="Arial"/>
              </a:rPr>
              <a:t>provides</a:t>
            </a:r>
            <a:r>
              <a:rPr sz="1800" spc="90" dirty="0">
                <a:latin typeface="Arial"/>
                <a:cs typeface="Arial"/>
              </a:rPr>
              <a:t> </a:t>
            </a:r>
            <a:r>
              <a:rPr sz="1800" dirty="0">
                <a:latin typeface="Arial"/>
                <a:cs typeface="Arial"/>
              </a:rPr>
              <a:t>an</a:t>
            </a:r>
            <a:r>
              <a:rPr sz="1800" spc="95" dirty="0">
                <a:latin typeface="Arial"/>
                <a:cs typeface="Arial"/>
              </a:rPr>
              <a:t> </a:t>
            </a:r>
            <a:r>
              <a:rPr sz="1800" dirty="0">
                <a:latin typeface="Arial"/>
                <a:cs typeface="Arial"/>
              </a:rPr>
              <a:t>effective</a:t>
            </a:r>
            <a:r>
              <a:rPr sz="1800" spc="95" dirty="0">
                <a:latin typeface="Arial"/>
                <a:cs typeface="Arial"/>
              </a:rPr>
              <a:t> </a:t>
            </a:r>
            <a:r>
              <a:rPr sz="1800" dirty="0">
                <a:latin typeface="Arial"/>
                <a:cs typeface="Arial"/>
              </a:rPr>
              <a:t>way</a:t>
            </a:r>
            <a:r>
              <a:rPr sz="1800" spc="85" dirty="0">
                <a:latin typeface="Arial"/>
                <a:cs typeface="Arial"/>
              </a:rPr>
              <a:t> </a:t>
            </a:r>
            <a:r>
              <a:rPr sz="1800" spc="-25" dirty="0">
                <a:latin typeface="Arial"/>
                <a:cs typeface="Arial"/>
              </a:rPr>
              <a:t>to </a:t>
            </a:r>
            <a:r>
              <a:rPr sz="1800" dirty="0">
                <a:latin typeface="Arial"/>
                <a:cs typeface="Arial"/>
              </a:rPr>
              <a:t>attract</a:t>
            </a:r>
            <a:r>
              <a:rPr sz="1800" spc="425" dirty="0">
                <a:latin typeface="Arial"/>
                <a:cs typeface="Arial"/>
              </a:rPr>
              <a:t>    </a:t>
            </a:r>
            <a:r>
              <a:rPr sz="1800" dirty="0">
                <a:latin typeface="Arial"/>
                <a:cs typeface="Arial"/>
              </a:rPr>
              <a:t>a</a:t>
            </a:r>
            <a:r>
              <a:rPr sz="1800" spc="430" dirty="0">
                <a:latin typeface="Arial"/>
                <a:cs typeface="Arial"/>
              </a:rPr>
              <a:t>    </a:t>
            </a:r>
            <a:r>
              <a:rPr sz="1800" dirty="0">
                <a:latin typeface="Arial"/>
                <a:cs typeface="Arial"/>
              </a:rPr>
              <a:t>large</a:t>
            </a:r>
            <a:r>
              <a:rPr sz="1800" spc="425" dirty="0">
                <a:latin typeface="Arial"/>
                <a:cs typeface="Arial"/>
              </a:rPr>
              <a:t>    </a:t>
            </a:r>
            <a:r>
              <a:rPr sz="1800" dirty="0">
                <a:latin typeface="Arial"/>
                <a:cs typeface="Arial"/>
              </a:rPr>
              <a:t>audience</a:t>
            </a:r>
            <a:r>
              <a:rPr sz="1800" spc="425" dirty="0">
                <a:latin typeface="Arial"/>
                <a:cs typeface="Arial"/>
              </a:rPr>
              <a:t>    </a:t>
            </a:r>
            <a:r>
              <a:rPr sz="1800" dirty="0">
                <a:latin typeface="Arial"/>
                <a:cs typeface="Arial"/>
              </a:rPr>
              <a:t>that</a:t>
            </a:r>
            <a:r>
              <a:rPr sz="1800" spc="430" dirty="0">
                <a:latin typeface="Arial"/>
                <a:cs typeface="Arial"/>
              </a:rPr>
              <a:t>    </a:t>
            </a:r>
            <a:r>
              <a:rPr sz="1800" dirty="0">
                <a:latin typeface="Arial"/>
                <a:cs typeface="Arial"/>
              </a:rPr>
              <a:t>uses</a:t>
            </a:r>
            <a:r>
              <a:rPr sz="1800" spc="430" dirty="0">
                <a:latin typeface="Arial"/>
                <a:cs typeface="Arial"/>
              </a:rPr>
              <a:t>    </a:t>
            </a:r>
            <a:r>
              <a:rPr sz="1800" dirty="0">
                <a:latin typeface="Arial"/>
                <a:cs typeface="Arial"/>
              </a:rPr>
              <a:t>social</a:t>
            </a:r>
            <a:r>
              <a:rPr sz="1800" spc="430" dirty="0">
                <a:latin typeface="Arial"/>
                <a:cs typeface="Arial"/>
              </a:rPr>
              <a:t>    </a:t>
            </a:r>
            <a:r>
              <a:rPr sz="1800" spc="-10" dirty="0">
                <a:latin typeface="Arial"/>
                <a:cs typeface="Arial"/>
              </a:rPr>
              <a:t>media.</a:t>
            </a:r>
            <a:endParaRPr sz="1800">
              <a:latin typeface="Arial"/>
              <a:cs typeface="Arial"/>
            </a:endParaRPr>
          </a:p>
          <a:p>
            <a:pPr>
              <a:lnSpc>
                <a:spcPct val="100000"/>
              </a:lnSpc>
              <a:spcBef>
                <a:spcPts val="30"/>
              </a:spcBef>
            </a:pPr>
            <a:endParaRPr sz="1850">
              <a:latin typeface="Arial"/>
              <a:cs typeface="Arial"/>
            </a:endParaRPr>
          </a:p>
          <a:p>
            <a:pPr marL="332105" marR="5080" algn="just">
              <a:lnSpc>
                <a:spcPct val="100000"/>
              </a:lnSpc>
              <a:tabLst>
                <a:tab pos="1989455" algn="l"/>
                <a:tab pos="4067810" algn="l"/>
                <a:tab pos="5523865" algn="l"/>
                <a:tab pos="7295515" algn="l"/>
              </a:tabLst>
            </a:pPr>
            <a:r>
              <a:rPr sz="1800" spc="-25" dirty="0">
                <a:latin typeface="Arial"/>
                <a:cs typeface="Arial"/>
              </a:rPr>
              <a:t>The</a:t>
            </a:r>
            <a:r>
              <a:rPr sz="1800" dirty="0">
                <a:latin typeface="Arial"/>
                <a:cs typeface="Arial"/>
              </a:rPr>
              <a:t>	</a:t>
            </a:r>
            <a:r>
              <a:rPr sz="1800" spc="-10" dirty="0">
                <a:latin typeface="Arial"/>
                <a:cs typeface="Arial"/>
              </a:rPr>
              <a:t>medium</a:t>
            </a:r>
            <a:r>
              <a:rPr sz="1800" dirty="0">
                <a:latin typeface="Arial"/>
                <a:cs typeface="Arial"/>
              </a:rPr>
              <a:t>	</a:t>
            </a:r>
            <a:r>
              <a:rPr sz="1800" spc="-25" dirty="0">
                <a:latin typeface="Arial"/>
                <a:cs typeface="Arial"/>
              </a:rPr>
              <a:t>of</a:t>
            </a:r>
            <a:r>
              <a:rPr sz="1800" dirty="0">
                <a:latin typeface="Arial"/>
                <a:cs typeface="Arial"/>
              </a:rPr>
              <a:t>	</a:t>
            </a:r>
            <a:r>
              <a:rPr sz="1800" spc="-10" dirty="0">
                <a:latin typeface="Arial"/>
                <a:cs typeface="Arial"/>
              </a:rPr>
              <a:t>rapid</a:t>
            </a:r>
            <a:r>
              <a:rPr sz="1800" dirty="0">
                <a:latin typeface="Arial"/>
                <a:cs typeface="Arial"/>
              </a:rPr>
              <a:t>	</a:t>
            </a:r>
            <a:r>
              <a:rPr sz="1800" spc="-10" dirty="0">
                <a:latin typeface="Arial"/>
                <a:cs typeface="Arial"/>
              </a:rPr>
              <a:t>growth </a:t>
            </a:r>
            <a:r>
              <a:rPr sz="1800" dirty="0">
                <a:latin typeface="Arial"/>
                <a:cs typeface="Arial"/>
              </a:rPr>
              <a:t>Businesses</a:t>
            </a:r>
            <a:r>
              <a:rPr sz="1800" spc="305" dirty="0">
                <a:latin typeface="Arial"/>
                <a:cs typeface="Arial"/>
              </a:rPr>
              <a:t> </a:t>
            </a:r>
            <a:r>
              <a:rPr sz="1800" dirty="0">
                <a:latin typeface="Arial"/>
                <a:cs typeface="Arial"/>
              </a:rPr>
              <a:t>are</a:t>
            </a:r>
            <a:r>
              <a:rPr sz="1800" spc="310" dirty="0">
                <a:latin typeface="Arial"/>
                <a:cs typeface="Arial"/>
              </a:rPr>
              <a:t> </a:t>
            </a:r>
            <a:r>
              <a:rPr sz="1800" dirty="0">
                <a:latin typeface="Arial"/>
                <a:cs typeface="Arial"/>
              </a:rPr>
              <a:t>taking</a:t>
            </a:r>
            <a:r>
              <a:rPr sz="1800" spc="315" dirty="0">
                <a:latin typeface="Arial"/>
                <a:cs typeface="Arial"/>
              </a:rPr>
              <a:t> </a:t>
            </a:r>
            <a:r>
              <a:rPr sz="1800" dirty="0">
                <a:latin typeface="Arial"/>
                <a:cs typeface="Arial"/>
              </a:rPr>
              <a:t>advantages</a:t>
            </a:r>
            <a:r>
              <a:rPr sz="1800" spc="305" dirty="0">
                <a:latin typeface="Arial"/>
                <a:cs typeface="Arial"/>
              </a:rPr>
              <a:t> </a:t>
            </a:r>
            <a:r>
              <a:rPr sz="1800" dirty="0">
                <a:latin typeface="Arial"/>
                <a:cs typeface="Arial"/>
              </a:rPr>
              <a:t>of</a:t>
            </a:r>
            <a:r>
              <a:rPr sz="1800" spc="315" dirty="0">
                <a:latin typeface="Arial"/>
                <a:cs typeface="Arial"/>
              </a:rPr>
              <a:t> </a:t>
            </a:r>
            <a:r>
              <a:rPr sz="1800" dirty="0">
                <a:latin typeface="Arial"/>
                <a:cs typeface="Arial"/>
              </a:rPr>
              <a:t>the</a:t>
            </a:r>
            <a:r>
              <a:rPr sz="1800" spc="310" dirty="0">
                <a:latin typeface="Arial"/>
                <a:cs typeface="Arial"/>
              </a:rPr>
              <a:t> </a:t>
            </a:r>
            <a:r>
              <a:rPr sz="1800" dirty="0">
                <a:latin typeface="Arial"/>
                <a:cs typeface="Arial"/>
              </a:rPr>
              <a:t>opportunities</a:t>
            </a:r>
            <a:r>
              <a:rPr sz="1800" spc="325" dirty="0">
                <a:latin typeface="Arial"/>
                <a:cs typeface="Arial"/>
              </a:rPr>
              <a:t> </a:t>
            </a:r>
            <a:r>
              <a:rPr sz="1800" dirty="0">
                <a:latin typeface="Arial"/>
                <a:cs typeface="Arial"/>
              </a:rPr>
              <a:t>it</a:t>
            </a:r>
            <a:r>
              <a:rPr sz="1800" spc="330" dirty="0">
                <a:latin typeface="Arial"/>
                <a:cs typeface="Arial"/>
              </a:rPr>
              <a:t> </a:t>
            </a:r>
            <a:r>
              <a:rPr sz="1800" dirty="0">
                <a:latin typeface="Arial"/>
                <a:cs typeface="Arial"/>
              </a:rPr>
              <a:t>provides</a:t>
            </a:r>
            <a:r>
              <a:rPr sz="1800" spc="305" dirty="0">
                <a:latin typeface="Arial"/>
                <a:cs typeface="Arial"/>
              </a:rPr>
              <a:t> </a:t>
            </a:r>
            <a:r>
              <a:rPr sz="1800" dirty="0">
                <a:latin typeface="Arial"/>
                <a:cs typeface="Arial"/>
              </a:rPr>
              <a:t>to</a:t>
            </a:r>
            <a:r>
              <a:rPr sz="1800" spc="315" dirty="0">
                <a:latin typeface="Arial"/>
                <a:cs typeface="Arial"/>
              </a:rPr>
              <a:t> </a:t>
            </a:r>
            <a:r>
              <a:rPr sz="1800" spc="-25" dirty="0">
                <a:latin typeface="Arial"/>
                <a:cs typeface="Arial"/>
              </a:rPr>
              <a:t>get </a:t>
            </a:r>
            <a:r>
              <a:rPr sz="1800" dirty="0">
                <a:latin typeface="Arial"/>
                <a:cs typeface="Arial"/>
              </a:rPr>
              <a:t>more</a:t>
            </a:r>
            <a:r>
              <a:rPr sz="1800" spc="145" dirty="0">
                <a:latin typeface="Arial"/>
                <a:cs typeface="Arial"/>
              </a:rPr>
              <a:t> </a:t>
            </a:r>
            <a:r>
              <a:rPr sz="1800" dirty="0">
                <a:latin typeface="Arial"/>
                <a:cs typeface="Arial"/>
              </a:rPr>
              <a:t>customers.</a:t>
            </a:r>
            <a:r>
              <a:rPr sz="1800" spc="170" dirty="0">
                <a:latin typeface="Arial"/>
                <a:cs typeface="Arial"/>
              </a:rPr>
              <a:t> </a:t>
            </a:r>
            <a:r>
              <a:rPr sz="1800" dirty="0">
                <a:latin typeface="Arial"/>
                <a:cs typeface="Arial"/>
              </a:rPr>
              <a:t>If</a:t>
            </a:r>
            <a:r>
              <a:rPr sz="1800" spc="175" dirty="0">
                <a:latin typeface="Arial"/>
                <a:cs typeface="Arial"/>
              </a:rPr>
              <a:t> </a:t>
            </a:r>
            <a:r>
              <a:rPr sz="1800" dirty="0">
                <a:latin typeface="Arial"/>
                <a:cs typeface="Arial"/>
              </a:rPr>
              <a:t>you</a:t>
            </a:r>
            <a:r>
              <a:rPr sz="1800" spc="190" dirty="0">
                <a:latin typeface="Arial"/>
                <a:cs typeface="Arial"/>
              </a:rPr>
              <a:t> </a:t>
            </a:r>
            <a:r>
              <a:rPr sz="1800" dirty="0">
                <a:latin typeface="Arial"/>
                <a:cs typeface="Arial"/>
              </a:rPr>
              <a:t>want</a:t>
            </a:r>
            <a:r>
              <a:rPr sz="1800" spc="190" dirty="0">
                <a:latin typeface="Arial"/>
                <a:cs typeface="Arial"/>
              </a:rPr>
              <a:t> </a:t>
            </a:r>
            <a:r>
              <a:rPr sz="1800" dirty="0">
                <a:latin typeface="Arial"/>
                <a:cs typeface="Arial"/>
              </a:rPr>
              <a:t>to</a:t>
            </a:r>
            <a:r>
              <a:rPr sz="1800" spc="160" dirty="0">
                <a:latin typeface="Arial"/>
                <a:cs typeface="Arial"/>
              </a:rPr>
              <a:t> </a:t>
            </a:r>
            <a:r>
              <a:rPr sz="1800" dirty="0">
                <a:latin typeface="Arial"/>
                <a:cs typeface="Arial"/>
              </a:rPr>
              <a:t>maximize</a:t>
            </a:r>
            <a:r>
              <a:rPr sz="1800" spc="175" dirty="0">
                <a:latin typeface="Arial"/>
                <a:cs typeface="Arial"/>
              </a:rPr>
              <a:t> </a:t>
            </a:r>
            <a:r>
              <a:rPr sz="1800" dirty="0">
                <a:latin typeface="Arial"/>
                <a:cs typeface="Arial"/>
              </a:rPr>
              <a:t>on</a:t>
            </a:r>
            <a:r>
              <a:rPr sz="1800" spc="160" dirty="0">
                <a:latin typeface="Arial"/>
                <a:cs typeface="Arial"/>
              </a:rPr>
              <a:t> </a:t>
            </a:r>
            <a:r>
              <a:rPr sz="1800" dirty="0">
                <a:latin typeface="Arial"/>
                <a:cs typeface="Arial"/>
              </a:rPr>
              <a:t>the</a:t>
            </a:r>
            <a:r>
              <a:rPr sz="1800" spc="155" dirty="0">
                <a:latin typeface="Arial"/>
                <a:cs typeface="Arial"/>
              </a:rPr>
              <a:t> </a:t>
            </a:r>
            <a:r>
              <a:rPr sz="1800" dirty="0">
                <a:latin typeface="Arial"/>
                <a:cs typeface="Arial"/>
              </a:rPr>
              <a:t>potential</a:t>
            </a:r>
            <a:r>
              <a:rPr sz="1800" spc="185" dirty="0">
                <a:latin typeface="Arial"/>
                <a:cs typeface="Arial"/>
              </a:rPr>
              <a:t> </a:t>
            </a:r>
            <a:r>
              <a:rPr sz="1800" dirty="0">
                <a:latin typeface="Arial"/>
                <a:cs typeface="Arial"/>
              </a:rPr>
              <a:t>of</a:t>
            </a:r>
            <a:r>
              <a:rPr sz="1800" spc="170" dirty="0">
                <a:latin typeface="Arial"/>
                <a:cs typeface="Arial"/>
              </a:rPr>
              <a:t> </a:t>
            </a:r>
            <a:r>
              <a:rPr sz="1800" dirty="0">
                <a:latin typeface="Arial"/>
                <a:cs typeface="Arial"/>
              </a:rPr>
              <a:t>social</a:t>
            </a:r>
            <a:r>
              <a:rPr sz="1800" spc="170" dirty="0">
                <a:latin typeface="Arial"/>
                <a:cs typeface="Arial"/>
              </a:rPr>
              <a:t> </a:t>
            </a:r>
            <a:r>
              <a:rPr sz="1800" spc="-10" dirty="0">
                <a:latin typeface="Arial"/>
                <a:cs typeface="Arial"/>
              </a:rPr>
              <a:t>media </a:t>
            </a:r>
            <a:r>
              <a:rPr sz="1800" dirty="0">
                <a:latin typeface="Arial"/>
                <a:cs typeface="Arial"/>
              </a:rPr>
              <a:t>for</a:t>
            </a:r>
            <a:r>
              <a:rPr sz="1800" spc="-45" dirty="0">
                <a:latin typeface="Arial"/>
                <a:cs typeface="Arial"/>
              </a:rPr>
              <a:t> </a:t>
            </a:r>
            <a:r>
              <a:rPr sz="1800" dirty="0">
                <a:latin typeface="Arial"/>
                <a:cs typeface="Arial"/>
              </a:rPr>
              <a:t>your</a:t>
            </a:r>
            <a:r>
              <a:rPr sz="1800" spc="5" dirty="0">
                <a:latin typeface="Arial"/>
                <a:cs typeface="Arial"/>
              </a:rPr>
              <a:t> </a:t>
            </a:r>
            <a:r>
              <a:rPr sz="1800" dirty="0">
                <a:latin typeface="Arial"/>
                <a:cs typeface="Arial"/>
              </a:rPr>
              <a:t>online</a:t>
            </a:r>
            <a:r>
              <a:rPr sz="1800" spc="-5" dirty="0">
                <a:latin typeface="Arial"/>
                <a:cs typeface="Arial"/>
              </a:rPr>
              <a:t> </a:t>
            </a:r>
            <a:r>
              <a:rPr sz="1800" dirty="0">
                <a:latin typeface="Arial"/>
                <a:cs typeface="Arial"/>
              </a:rPr>
              <a:t>business</a:t>
            </a:r>
            <a:r>
              <a:rPr sz="1800" spc="-5" dirty="0">
                <a:latin typeface="Arial"/>
                <a:cs typeface="Arial"/>
              </a:rPr>
              <a:t> </a:t>
            </a:r>
            <a:r>
              <a:rPr sz="1800" dirty="0">
                <a:latin typeface="Arial"/>
                <a:cs typeface="Arial"/>
              </a:rPr>
              <a:t>then</a:t>
            </a:r>
            <a:r>
              <a:rPr sz="1800" spc="-15" dirty="0">
                <a:latin typeface="Arial"/>
                <a:cs typeface="Arial"/>
              </a:rPr>
              <a:t> </a:t>
            </a:r>
            <a:r>
              <a:rPr sz="1800" dirty="0">
                <a:latin typeface="Arial"/>
                <a:cs typeface="Arial"/>
              </a:rPr>
              <a:t>you</a:t>
            </a:r>
            <a:r>
              <a:rPr sz="1800" spc="-5" dirty="0">
                <a:latin typeface="Arial"/>
                <a:cs typeface="Arial"/>
              </a:rPr>
              <a:t> </a:t>
            </a:r>
            <a:r>
              <a:rPr sz="1800" dirty="0">
                <a:latin typeface="Arial"/>
                <a:cs typeface="Arial"/>
              </a:rPr>
              <a:t>need</a:t>
            </a:r>
            <a:r>
              <a:rPr sz="1800" spc="-15" dirty="0">
                <a:latin typeface="Arial"/>
                <a:cs typeface="Arial"/>
              </a:rPr>
              <a:t> </a:t>
            </a:r>
            <a:r>
              <a:rPr sz="1800" dirty="0">
                <a:latin typeface="Arial"/>
                <a:cs typeface="Arial"/>
              </a:rPr>
              <a:t>to</a:t>
            </a:r>
            <a:r>
              <a:rPr sz="1800" spc="-35" dirty="0">
                <a:latin typeface="Arial"/>
                <a:cs typeface="Arial"/>
              </a:rPr>
              <a:t> </a:t>
            </a:r>
            <a:r>
              <a:rPr sz="1800" dirty="0">
                <a:latin typeface="Arial"/>
                <a:cs typeface="Arial"/>
              </a:rPr>
              <a:t>set</a:t>
            </a:r>
            <a:r>
              <a:rPr sz="1800" spc="-20" dirty="0">
                <a:latin typeface="Arial"/>
                <a:cs typeface="Arial"/>
              </a:rPr>
              <a:t> </a:t>
            </a:r>
            <a:r>
              <a:rPr sz="1800" dirty="0">
                <a:latin typeface="Arial"/>
                <a:cs typeface="Arial"/>
              </a:rPr>
              <a:t>clear</a:t>
            </a:r>
            <a:r>
              <a:rPr sz="1800" spc="-10" dirty="0">
                <a:latin typeface="Arial"/>
                <a:cs typeface="Arial"/>
              </a:rPr>
              <a:t> objectives.</a:t>
            </a:r>
            <a:endParaRPr sz="1800">
              <a:latin typeface="Arial"/>
              <a:cs typeface="Arial"/>
            </a:endParaRPr>
          </a:p>
        </p:txBody>
      </p:sp>
      <p:pic>
        <p:nvPicPr>
          <p:cNvPr id="4" name="object 4"/>
          <p:cNvPicPr/>
          <p:nvPr/>
        </p:nvPicPr>
        <p:blipFill>
          <a:blip r:embed="rId2" cstate="print"/>
          <a:stretch>
            <a:fillRect/>
          </a:stretch>
        </p:blipFill>
        <p:spPr>
          <a:xfrm>
            <a:off x="8501538" y="6986682"/>
            <a:ext cx="844486" cy="146494"/>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23412" y="1286018"/>
            <a:ext cx="8968740" cy="686292"/>
          </a:xfrm>
        </p:spPr>
        <p:txBody>
          <a:bodyPr anchor="t">
            <a:normAutofit/>
          </a:bodyPr>
          <a:lstStyle>
            <a:extLst/>
          </a:lstStyle>
          <a:p>
            <a:r>
              <a:rPr lang="en-IN" b="1" dirty="0" smtClean="0">
                <a:solidFill>
                  <a:schemeClr val="tx1"/>
                </a:solidFill>
              </a:rPr>
              <a:t>Netiquettes Rules:</a:t>
            </a:r>
            <a:endParaRPr lang="en-US" dirty="0">
              <a:solidFill>
                <a:schemeClr val="tx1"/>
              </a:solidFill>
            </a:endParaRPr>
          </a:p>
        </p:txBody>
      </p:sp>
      <p:sp>
        <p:nvSpPr>
          <p:cNvPr id="9" name="Rectangle 2"/>
          <p:cNvSpPr>
            <a:spLocks noGrp="1"/>
          </p:cNvSpPr>
          <p:nvPr>
            <p:ph sz="quarter" idx="4294967295"/>
          </p:nvPr>
        </p:nvSpPr>
        <p:spPr>
          <a:xfrm>
            <a:off x="392874" y="2471728"/>
            <a:ext cx="9429816" cy="4243397"/>
          </a:xfrm>
          <a:prstGeom prst="rect">
            <a:avLst/>
          </a:prstGeom>
        </p:spPr>
        <p:txBody>
          <a:bodyPr>
            <a:noAutofit/>
          </a:bodyPr>
          <a:lstStyle>
            <a:extLst/>
          </a:lstStyle>
          <a:p>
            <a:pPr lvl="0">
              <a:lnSpc>
                <a:spcPct val="150000"/>
              </a:lnSpc>
            </a:pPr>
            <a:r>
              <a:rPr lang="en-IN" sz="2090" dirty="0"/>
              <a:t>Always remember that whatever you write or post is seen across the entire world. So it should not hurt any other users.</a:t>
            </a:r>
            <a:endParaRPr lang="en-US" sz="2090" dirty="0"/>
          </a:p>
          <a:p>
            <a:pPr lvl="0">
              <a:lnSpc>
                <a:spcPct val="150000"/>
              </a:lnSpc>
            </a:pPr>
            <a:r>
              <a:rPr lang="en-IN" sz="2090" dirty="0"/>
              <a:t>Always try to maintain the same behaviour on the internet as it is maintained in the real world.</a:t>
            </a:r>
            <a:endParaRPr lang="en-US" sz="2090" dirty="0"/>
          </a:p>
          <a:p>
            <a:pPr lvl="0">
              <a:lnSpc>
                <a:spcPct val="150000"/>
              </a:lnSpc>
            </a:pPr>
            <a:r>
              <a:rPr lang="en-IN" sz="2090" dirty="0"/>
              <a:t>Always accept that anyone can be disagreeing with the given opinion.</a:t>
            </a:r>
            <a:endParaRPr lang="en-US" sz="2090" dirty="0"/>
          </a:p>
          <a:p>
            <a:pPr lvl="0">
              <a:lnSpc>
                <a:spcPct val="150000"/>
              </a:lnSpc>
            </a:pPr>
            <a:r>
              <a:rPr lang="en-IN" sz="2090" dirty="0"/>
              <a:t>Respect other thoughts, emotions and ideas.</a:t>
            </a:r>
            <a:endParaRPr lang="en-US" sz="2090" dirty="0"/>
          </a:p>
          <a:p>
            <a:pPr lvl="0">
              <a:lnSpc>
                <a:spcPct val="150000"/>
              </a:lnSpc>
            </a:pPr>
            <a:r>
              <a:rPr lang="en-IN" sz="2090" dirty="0"/>
              <a:t>Always remember that the user is responsible for destroying its own self reputation by just posting or writing a post or comment.</a:t>
            </a:r>
            <a:endParaRPr lang="en-US" sz="2090" dirty="0"/>
          </a:p>
          <a:p>
            <a:pPr lvl="0">
              <a:lnSpc>
                <a:spcPct val="150000"/>
              </a:lnSpc>
            </a:pPr>
            <a:r>
              <a:rPr lang="en-IN" sz="2090" dirty="0"/>
              <a:t> Always recheck what post or comment before pressing the send button.</a:t>
            </a:r>
            <a:endParaRPr lang="en-US" sz="2090" dirty="0"/>
          </a:p>
          <a:p>
            <a:pPr>
              <a:buNone/>
            </a:pPr>
            <a:endParaRPr lang="en-US" sz="2090" dirty="0"/>
          </a:p>
          <a:p>
            <a:pPr>
              <a:buNone/>
            </a:pPr>
            <a:endParaRPr lang="en-US" sz="2090" dirty="0"/>
          </a:p>
        </p:txBody>
      </p:sp>
      <p:sp>
        <p:nvSpPr>
          <p:cNvPr id="4" name="Slide Number Placeholder 3"/>
          <p:cNvSpPr>
            <a:spLocks noGrp="1"/>
          </p:cNvSpPr>
          <p:nvPr>
            <p:ph type="sldNum" sz="quarter" idx="4294967295"/>
          </p:nvPr>
        </p:nvSpPr>
        <p:spPr>
          <a:xfrm>
            <a:off x="0" y="2106858"/>
            <a:ext cx="586740" cy="201693"/>
          </a:xfrm>
          <a:prstGeom prst="rect">
            <a:avLst/>
          </a:prstGeom>
        </p:spPr>
        <p:txBody>
          <a:bodyPr>
            <a:normAutofit fontScale="55000" lnSpcReduction="20000"/>
          </a:bodyPr>
          <a:lstStyle/>
          <a:p>
            <a:pPr algn="ctr"/>
            <a:fld id="{8F82E0A0-C266-4798-8C8F-B9F91E9DA37E}" type="slidenum">
              <a:rPr lang="en-US" sz="1540"/>
              <a:pPr algn="ctr"/>
              <a:t>20</a:t>
            </a:fld>
            <a:endParaRPr lang="en-US"/>
          </a:p>
        </p:txBody>
      </p:sp>
    </p:spTree>
    <p:extLst>
      <p:ext uri="{BB962C8B-B14F-4D97-AF65-F5344CB8AC3E}">
        <p14:creationId xmlns:p14="http://schemas.microsoft.com/office/powerpoint/2010/main" val="5415236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31644" y="3495629"/>
            <a:ext cx="4194175" cy="1031240"/>
          </a:xfrm>
          <a:prstGeom prst="rect">
            <a:avLst/>
          </a:prstGeom>
        </p:spPr>
        <p:txBody>
          <a:bodyPr vert="horz" wrap="square" lIns="0" tIns="12700" rIns="0" bIns="0" rtlCol="0">
            <a:spAutoFit/>
          </a:bodyPr>
          <a:lstStyle/>
          <a:p>
            <a:pPr marL="12700">
              <a:lnSpc>
                <a:spcPct val="100000"/>
              </a:lnSpc>
              <a:spcBef>
                <a:spcPts val="100"/>
              </a:spcBef>
            </a:pPr>
            <a:r>
              <a:rPr sz="6600" b="1" dirty="0">
                <a:solidFill>
                  <a:srgbClr val="FFFF00"/>
                </a:solidFill>
                <a:latin typeface="Times New Roman"/>
                <a:cs typeface="Times New Roman"/>
              </a:rPr>
              <a:t>Thank</a:t>
            </a:r>
            <a:r>
              <a:rPr sz="6600" b="1" spc="20" dirty="0">
                <a:solidFill>
                  <a:srgbClr val="FFFF00"/>
                </a:solidFill>
                <a:latin typeface="Times New Roman"/>
                <a:cs typeface="Times New Roman"/>
              </a:rPr>
              <a:t> </a:t>
            </a:r>
            <a:r>
              <a:rPr sz="6600" b="1" spc="-20" dirty="0">
                <a:solidFill>
                  <a:srgbClr val="FFFF00"/>
                </a:solidFill>
                <a:latin typeface="Times New Roman"/>
                <a:cs typeface="Times New Roman"/>
              </a:rPr>
              <a:t>you!</a:t>
            </a:r>
            <a:endParaRPr sz="6600">
              <a:latin typeface="Times New Roman"/>
              <a:cs typeface="Times New Roman"/>
            </a:endParaRPr>
          </a:p>
        </p:txBody>
      </p:sp>
      <p:sp>
        <p:nvSpPr>
          <p:cNvPr id="3" name="object 3"/>
          <p:cNvSpPr txBox="1"/>
          <p:nvPr/>
        </p:nvSpPr>
        <p:spPr>
          <a:xfrm>
            <a:off x="4268187" y="6604556"/>
            <a:ext cx="3804920" cy="452120"/>
          </a:xfrm>
          <a:prstGeom prst="rect">
            <a:avLst/>
          </a:prstGeom>
        </p:spPr>
        <p:txBody>
          <a:bodyPr vert="horz" wrap="square" lIns="0" tIns="12065" rIns="0" bIns="0" rtlCol="0">
            <a:spAutoFit/>
          </a:bodyPr>
          <a:lstStyle/>
          <a:p>
            <a:pPr marL="12700">
              <a:lnSpc>
                <a:spcPct val="100000"/>
              </a:lnSpc>
              <a:spcBef>
                <a:spcPts val="95"/>
              </a:spcBef>
            </a:pPr>
            <a:r>
              <a:rPr sz="2800" spc="-25" dirty="0">
                <a:solidFill>
                  <a:srgbClr val="FFFFFF"/>
                </a:solidFill>
                <a:latin typeface="Tw Cen MT"/>
                <a:cs typeface="Tw Cen MT"/>
                <a:hlinkClick r:id="rId2"/>
              </a:rPr>
              <a:t>www.nielit.gov.in/haridwar</a:t>
            </a:r>
            <a:endParaRPr sz="2800">
              <a:latin typeface="Tw Cen MT"/>
              <a:cs typeface="Tw Cen MT"/>
            </a:endParaRPr>
          </a:p>
        </p:txBody>
      </p:sp>
      <p:pic>
        <p:nvPicPr>
          <p:cNvPr id="4" name="object 4"/>
          <p:cNvPicPr/>
          <p:nvPr/>
        </p:nvPicPr>
        <p:blipFill>
          <a:blip r:embed="rId3" cstate="print"/>
          <a:stretch>
            <a:fillRect/>
          </a:stretch>
        </p:blipFill>
        <p:spPr>
          <a:xfrm>
            <a:off x="711707" y="6626352"/>
            <a:ext cx="1729740" cy="44805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28620" y="1551828"/>
            <a:ext cx="7816239" cy="655877"/>
          </a:xfrm>
        </p:spPr>
        <p:txBody>
          <a:bodyPr anchor="t">
            <a:normAutofit/>
          </a:bodyPr>
          <a:lstStyle>
            <a:extLst/>
          </a:lstStyle>
          <a:p>
            <a:r>
              <a:rPr lang="en-IN" b="1" dirty="0" smtClean="0">
                <a:solidFill>
                  <a:schemeClr val="tx1"/>
                </a:solidFill>
              </a:rPr>
              <a:t>Features of </a:t>
            </a:r>
            <a:r>
              <a:rPr lang="en-IN" b="1" dirty="0" err="1" smtClean="0">
                <a:solidFill>
                  <a:schemeClr val="tx1"/>
                </a:solidFill>
              </a:rPr>
              <a:t>Facebook</a:t>
            </a:r>
            <a:r>
              <a:rPr lang="en-IN" b="1" dirty="0" smtClean="0">
                <a:solidFill>
                  <a:schemeClr val="tx1"/>
                </a:solidFill>
              </a:rPr>
              <a:t>  </a:t>
            </a:r>
            <a:endParaRPr lang="en-US" b="1" dirty="0">
              <a:solidFill>
                <a:schemeClr val="tx1"/>
              </a:solidFill>
            </a:endParaRPr>
          </a:p>
        </p:txBody>
      </p:sp>
      <p:sp>
        <p:nvSpPr>
          <p:cNvPr id="4" name="Slide Number Placeholder 3"/>
          <p:cNvSpPr>
            <a:spLocks noGrp="1"/>
          </p:cNvSpPr>
          <p:nvPr>
            <p:ph type="sldNum" sz="quarter" idx="4294967295"/>
          </p:nvPr>
        </p:nvSpPr>
        <p:spPr>
          <a:xfrm>
            <a:off x="0" y="2106858"/>
            <a:ext cx="586740" cy="201693"/>
          </a:xfrm>
          <a:prstGeom prst="rect">
            <a:avLst/>
          </a:prstGeom>
        </p:spPr>
        <p:txBody>
          <a:bodyPr>
            <a:normAutofit fontScale="55000" lnSpcReduction="20000"/>
          </a:bodyPr>
          <a:lstStyle/>
          <a:p>
            <a:pPr algn="ctr"/>
            <a:fld id="{8F82E0A0-C266-4798-8C8F-B9F91E9DA37E}" type="slidenum">
              <a:rPr lang="en-US" sz="1540"/>
              <a:pPr algn="ctr"/>
              <a:t>3</a:t>
            </a:fld>
            <a:endParaRPr lang="en-US"/>
          </a:p>
        </p:txBody>
      </p:sp>
      <p:sp>
        <p:nvSpPr>
          <p:cNvPr id="9" name="Rectangle 2"/>
          <p:cNvSpPr>
            <a:spLocks noGrp="1"/>
          </p:cNvSpPr>
          <p:nvPr>
            <p:ph sz="quarter" idx="4294967295"/>
          </p:nvPr>
        </p:nvSpPr>
        <p:spPr>
          <a:xfrm>
            <a:off x="628619" y="2545082"/>
            <a:ext cx="9194071" cy="3777154"/>
          </a:xfrm>
          <a:prstGeom prst="rect">
            <a:avLst/>
          </a:prstGeom>
        </p:spPr>
        <p:txBody>
          <a:bodyPr>
            <a:normAutofit/>
          </a:bodyPr>
          <a:lstStyle>
            <a:extLst/>
          </a:lstStyle>
          <a:p>
            <a:pPr algn="just"/>
            <a:r>
              <a:rPr lang="en-US" sz="2200" dirty="0" err="1"/>
              <a:t>Facebook</a:t>
            </a:r>
            <a:r>
              <a:rPr lang="en-US" sz="2200" dirty="0"/>
              <a:t> allows you to maintain a friends list and choose privacy settings to tailor who can see content on your profile.</a:t>
            </a:r>
          </a:p>
          <a:p>
            <a:pPr algn="just"/>
            <a:r>
              <a:rPr lang="en-US" sz="2200" dirty="0" err="1"/>
              <a:t>Facebook</a:t>
            </a:r>
            <a:r>
              <a:rPr lang="en-US" sz="2200" dirty="0"/>
              <a:t> allows you to upload photos and maintain photo albums that can be shared with your friends.</a:t>
            </a:r>
          </a:p>
          <a:p>
            <a:pPr algn="just"/>
            <a:r>
              <a:rPr lang="en-US" sz="2200" dirty="0" err="1"/>
              <a:t>Facebook</a:t>
            </a:r>
            <a:r>
              <a:rPr lang="en-US" sz="2200" dirty="0"/>
              <a:t> supports interactive online chat and the ability to comment on your friend's profile pages to keep in touch, share information .</a:t>
            </a:r>
          </a:p>
          <a:p>
            <a:pPr algn="just"/>
            <a:r>
              <a:rPr lang="en-US" sz="2200" dirty="0" err="1"/>
              <a:t>Facebook</a:t>
            </a:r>
            <a:r>
              <a:rPr lang="en-US" sz="2200" dirty="0"/>
              <a:t> supports group pages, fan pages, and business pages that let businesses use </a:t>
            </a:r>
            <a:r>
              <a:rPr lang="en-US" sz="2200" dirty="0" err="1"/>
              <a:t>Facebook</a:t>
            </a:r>
            <a:r>
              <a:rPr lang="en-US" sz="2200" dirty="0"/>
              <a:t> as a vehicle for social media marketing.</a:t>
            </a:r>
          </a:p>
          <a:p>
            <a:pPr algn="just"/>
            <a:r>
              <a:rPr lang="en-US" sz="2200" dirty="0"/>
              <a:t>You can stream video live using </a:t>
            </a:r>
            <a:r>
              <a:rPr lang="en-US" sz="2200" dirty="0" err="1"/>
              <a:t>Facebook</a:t>
            </a:r>
            <a:r>
              <a:rPr lang="en-US" sz="2200" dirty="0"/>
              <a:t> Live.</a:t>
            </a:r>
          </a:p>
          <a:p>
            <a:pPr algn="just"/>
            <a:r>
              <a:rPr lang="en-US" sz="2200" dirty="0"/>
              <a:t>Chat with </a:t>
            </a:r>
            <a:r>
              <a:rPr lang="en-US" sz="2200" dirty="0" err="1"/>
              <a:t>Facebook</a:t>
            </a:r>
            <a:r>
              <a:rPr lang="en-US" sz="2200" dirty="0"/>
              <a:t> friends and family members, or auto-display </a:t>
            </a:r>
            <a:r>
              <a:rPr lang="en-US" sz="2200" dirty="0" err="1"/>
              <a:t>Facebook</a:t>
            </a:r>
            <a:r>
              <a:rPr lang="en-US" sz="2200" dirty="0"/>
              <a:t> pictures with the </a:t>
            </a:r>
            <a:r>
              <a:rPr lang="en-US" sz="2200" dirty="0" err="1"/>
              <a:t>Facebook</a:t>
            </a:r>
            <a:r>
              <a:rPr lang="en-US" sz="2200" dirty="0"/>
              <a:t> Portal device.</a:t>
            </a:r>
          </a:p>
          <a:p>
            <a:pPr>
              <a:buNone/>
            </a:pPr>
            <a:endParaRPr lang="en-US" sz="2200" dirty="0"/>
          </a:p>
          <a:p>
            <a:pPr>
              <a:buNone/>
            </a:pPr>
            <a:endParaRPr lang="en-US" sz="2200" dirty="0"/>
          </a:p>
        </p:txBody>
      </p:sp>
      <p:pic>
        <p:nvPicPr>
          <p:cNvPr id="5" name="Picture 4" descr="Image result for facebook logo"/>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42131" y="1512087"/>
            <a:ext cx="731330" cy="594771"/>
          </a:xfrm>
          <a:prstGeom prst="rect">
            <a:avLst/>
          </a:prstGeom>
          <a:noFill/>
          <a:ln>
            <a:noFill/>
          </a:ln>
        </p:spPr>
      </p:pic>
    </p:spTree>
    <p:extLst>
      <p:ext uri="{BB962C8B-B14F-4D97-AF65-F5344CB8AC3E}">
        <p14:creationId xmlns:p14="http://schemas.microsoft.com/office/powerpoint/2010/main" val="39620534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70560" y="1588844"/>
            <a:ext cx="7816239" cy="655877"/>
          </a:xfrm>
        </p:spPr>
        <p:txBody>
          <a:bodyPr anchor="t">
            <a:normAutofit/>
          </a:bodyPr>
          <a:lstStyle>
            <a:extLst/>
          </a:lstStyle>
          <a:p>
            <a:r>
              <a:rPr lang="en-IN" b="1" dirty="0" smtClean="0">
                <a:solidFill>
                  <a:schemeClr val="tx1"/>
                </a:solidFill>
              </a:rPr>
              <a:t>Create a </a:t>
            </a:r>
            <a:r>
              <a:rPr lang="en-IN" b="1" dirty="0" err="1" smtClean="0">
                <a:solidFill>
                  <a:schemeClr val="tx1"/>
                </a:solidFill>
              </a:rPr>
              <a:t>Facebook</a:t>
            </a:r>
            <a:r>
              <a:rPr lang="en-IN" b="1" dirty="0" smtClean="0">
                <a:solidFill>
                  <a:schemeClr val="tx1"/>
                </a:solidFill>
              </a:rPr>
              <a:t> account:</a:t>
            </a:r>
            <a:endParaRPr lang="en-US" dirty="0">
              <a:solidFill>
                <a:schemeClr val="tx1"/>
              </a:solidFill>
            </a:endParaRPr>
          </a:p>
        </p:txBody>
      </p:sp>
      <p:sp>
        <p:nvSpPr>
          <p:cNvPr id="4" name="Slide Number Placeholder 3"/>
          <p:cNvSpPr>
            <a:spLocks noGrp="1"/>
          </p:cNvSpPr>
          <p:nvPr>
            <p:ph type="sldNum" sz="quarter" idx="4294967295"/>
          </p:nvPr>
        </p:nvSpPr>
        <p:spPr>
          <a:xfrm>
            <a:off x="0" y="2106858"/>
            <a:ext cx="586740" cy="201693"/>
          </a:xfrm>
          <a:prstGeom prst="rect">
            <a:avLst/>
          </a:prstGeom>
        </p:spPr>
        <p:txBody>
          <a:bodyPr>
            <a:normAutofit fontScale="55000" lnSpcReduction="20000"/>
          </a:bodyPr>
          <a:lstStyle/>
          <a:p>
            <a:pPr algn="ctr"/>
            <a:fld id="{8F82E0A0-C266-4798-8C8F-B9F91E9DA37E}" type="slidenum">
              <a:rPr lang="en-US" sz="1540"/>
              <a:pPr algn="ctr"/>
              <a:t>4</a:t>
            </a:fld>
            <a:endParaRPr lang="en-US"/>
          </a:p>
        </p:txBody>
      </p:sp>
      <p:sp>
        <p:nvSpPr>
          <p:cNvPr id="9" name="Rectangle 2"/>
          <p:cNvSpPr>
            <a:spLocks noGrp="1"/>
          </p:cNvSpPr>
          <p:nvPr>
            <p:ph sz="quarter" idx="4294967295"/>
          </p:nvPr>
        </p:nvSpPr>
        <p:spPr>
          <a:xfrm>
            <a:off x="550038" y="2550311"/>
            <a:ext cx="5736472" cy="3777154"/>
          </a:xfrm>
          <a:prstGeom prst="rect">
            <a:avLst/>
          </a:prstGeom>
        </p:spPr>
        <p:txBody>
          <a:bodyPr>
            <a:normAutofit/>
          </a:bodyPr>
          <a:lstStyle>
            <a:extLst/>
          </a:lstStyle>
          <a:p>
            <a:pPr algn="just"/>
            <a:r>
              <a:rPr lang="en-IN" sz="2090" dirty="0"/>
              <a:t>Follow the given steps to create a new </a:t>
            </a:r>
            <a:r>
              <a:rPr lang="en-IN" sz="2090" dirty="0" err="1"/>
              <a:t>Facebook</a:t>
            </a:r>
            <a:r>
              <a:rPr lang="en-IN" sz="2090" dirty="0"/>
              <a:t> account</a:t>
            </a:r>
            <a:endParaRPr lang="en-US" sz="2090" dirty="0"/>
          </a:p>
          <a:p>
            <a:pPr lvl="0" algn="just"/>
            <a:r>
              <a:rPr lang="en-IN" sz="2090" dirty="0"/>
              <a:t>Write </a:t>
            </a:r>
            <a:r>
              <a:rPr lang="en-IN" sz="2090" b="1" dirty="0"/>
              <a:t>www.facebook.com</a:t>
            </a:r>
            <a:r>
              <a:rPr lang="en-IN" sz="2090" dirty="0"/>
              <a:t> in the address bar of the browser and press enter.</a:t>
            </a:r>
            <a:endParaRPr lang="en-US" sz="2090" dirty="0"/>
          </a:p>
          <a:p>
            <a:pPr lvl="0" algn="just"/>
            <a:r>
              <a:rPr lang="en-IN" sz="2090" dirty="0"/>
              <a:t>A window will be open with a registration form which has to be filled by the user.</a:t>
            </a:r>
            <a:endParaRPr lang="en-US" sz="2090" dirty="0"/>
          </a:p>
          <a:p>
            <a:pPr lvl="0" algn="just"/>
            <a:r>
              <a:rPr lang="en-IN" sz="2090" dirty="0"/>
              <a:t>Click on the Sign Up option. </a:t>
            </a:r>
            <a:endParaRPr lang="en-US" sz="2090" dirty="0"/>
          </a:p>
          <a:p>
            <a:pPr lvl="0" algn="just"/>
            <a:r>
              <a:rPr lang="en-IN" sz="2090" dirty="0"/>
              <a:t>The final step in creating the account is to verify phone number and email id which is provided in the registration form.</a:t>
            </a:r>
            <a:endParaRPr lang="en-US" sz="2090" dirty="0"/>
          </a:p>
          <a:p>
            <a:pPr>
              <a:buNone/>
            </a:pPr>
            <a:endParaRPr lang="en-US" sz="2200" dirty="0"/>
          </a:p>
          <a:p>
            <a:pPr>
              <a:buNone/>
            </a:pPr>
            <a:endParaRPr lang="en-US" sz="2200" dirty="0"/>
          </a:p>
        </p:txBody>
      </p:sp>
      <p:pic>
        <p:nvPicPr>
          <p:cNvPr id="5" name="Picture 4" descr="Image result for facebook logo"/>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89783" y="1422941"/>
            <a:ext cx="731330" cy="594771"/>
          </a:xfrm>
          <a:prstGeom prst="rect">
            <a:avLst/>
          </a:prstGeom>
          <a:noFill/>
          <a:ln>
            <a:noFill/>
          </a:ln>
        </p:spPr>
      </p:pic>
      <p:pic>
        <p:nvPicPr>
          <p:cNvPr id="6" name="Picture 5"/>
          <p:cNvPicPr/>
          <p:nvPr/>
        </p:nvPicPr>
        <p:blipFill rotWithShape="1">
          <a:blip r:embed="rId4" cstate="print">
            <a:extLst>
              <a:ext uri="{28A0092B-C50C-407E-A947-70E740481C1C}">
                <a14:useLocalDpi xmlns:a14="http://schemas.microsoft.com/office/drawing/2010/main" val="0"/>
              </a:ext>
            </a:extLst>
          </a:blip>
          <a:srcRect l="16923" t="8889" r="16923" b="19316"/>
          <a:stretch/>
        </p:blipFill>
        <p:spPr bwMode="auto">
          <a:xfrm>
            <a:off x="6522254" y="2628891"/>
            <a:ext cx="3300436" cy="330043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456730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92114" y="1563487"/>
            <a:ext cx="7816239" cy="655877"/>
          </a:xfrm>
        </p:spPr>
        <p:txBody>
          <a:bodyPr anchor="t">
            <a:normAutofit/>
          </a:bodyPr>
          <a:lstStyle>
            <a:extLst/>
          </a:lstStyle>
          <a:p>
            <a:r>
              <a:rPr lang="en-IN" b="1" dirty="0" err="1" smtClean="0">
                <a:solidFill>
                  <a:schemeClr val="tx1"/>
                </a:solidFill>
              </a:rPr>
              <a:t>Facebook</a:t>
            </a:r>
            <a:endParaRPr lang="en-US" b="1" dirty="0">
              <a:solidFill>
                <a:schemeClr val="tx1"/>
              </a:solidFill>
            </a:endParaRPr>
          </a:p>
        </p:txBody>
      </p:sp>
      <p:sp>
        <p:nvSpPr>
          <p:cNvPr id="4" name="Slide Number Placeholder 3"/>
          <p:cNvSpPr>
            <a:spLocks noGrp="1"/>
          </p:cNvSpPr>
          <p:nvPr>
            <p:ph type="sldNum" sz="quarter" idx="4294967295"/>
          </p:nvPr>
        </p:nvSpPr>
        <p:spPr>
          <a:xfrm>
            <a:off x="0" y="2106858"/>
            <a:ext cx="586740" cy="201693"/>
          </a:xfrm>
          <a:prstGeom prst="rect">
            <a:avLst/>
          </a:prstGeom>
        </p:spPr>
        <p:txBody>
          <a:bodyPr>
            <a:normAutofit fontScale="55000" lnSpcReduction="20000"/>
          </a:bodyPr>
          <a:lstStyle/>
          <a:p>
            <a:pPr algn="ctr"/>
            <a:fld id="{8F82E0A0-C266-4798-8C8F-B9F91E9DA37E}" type="slidenum">
              <a:rPr lang="en-US" sz="1540"/>
              <a:pPr algn="ctr"/>
              <a:t>5</a:t>
            </a:fld>
            <a:endParaRPr lang="en-US"/>
          </a:p>
        </p:txBody>
      </p:sp>
      <p:sp>
        <p:nvSpPr>
          <p:cNvPr id="9" name="Rectangle 2"/>
          <p:cNvSpPr>
            <a:spLocks noGrp="1"/>
          </p:cNvSpPr>
          <p:nvPr>
            <p:ph sz="quarter" idx="4294967295"/>
          </p:nvPr>
        </p:nvSpPr>
        <p:spPr>
          <a:xfrm>
            <a:off x="550038" y="2786056"/>
            <a:ext cx="9272653" cy="3614763"/>
          </a:xfrm>
          <a:prstGeom prst="rect">
            <a:avLst/>
          </a:prstGeom>
        </p:spPr>
        <p:txBody>
          <a:bodyPr>
            <a:normAutofit/>
          </a:bodyPr>
          <a:lstStyle>
            <a:extLst/>
          </a:lstStyle>
          <a:p>
            <a:pPr algn="just">
              <a:lnSpc>
                <a:spcPct val="150000"/>
              </a:lnSpc>
            </a:pPr>
            <a:r>
              <a:rPr lang="en-IN" sz="2200" dirty="0" err="1"/>
              <a:t>Facebook</a:t>
            </a:r>
            <a:r>
              <a:rPr lang="en-IN" sz="2200" dirty="0"/>
              <a:t> is a social networking platform where a user can post comments, share photographs and text post links to news or other interesting content on the web, chat, and watch short-form video.</a:t>
            </a:r>
          </a:p>
          <a:p>
            <a:pPr algn="just">
              <a:lnSpc>
                <a:spcPct val="150000"/>
              </a:lnSpc>
            </a:pPr>
            <a:r>
              <a:rPr lang="en-IN" sz="2200" dirty="0" err="1"/>
              <a:t>Facebook</a:t>
            </a:r>
            <a:r>
              <a:rPr lang="en-IN" sz="2200" dirty="0"/>
              <a:t> began in February 2004 as a school-based social network at Harvard University. It was created by Mark </a:t>
            </a:r>
            <a:r>
              <a:rPr lang="en-IN" sz="2200" dirty="0" err="1"/>
              <a:t>Zuckerberg</a:t>
            </a:r>
            <a:r>
              <a:rPr lang="en-IN" sz="2200" dirty="0"/>
              <a:t> along with Edward </a:t>
            </a:r>
            <a:r>
              <a:rPr lang="en-IN" sz="2200" dirty="0" err="1"/>
              <a:t>Saverin</a:t>
            </a:r>
            <a:r>
              <a:rPr lang="en-IN" sz="2200" dirty="0"/>
              <a:t>.</a:t>
            </a:r>
            <a:endParaRPr lang="en-US" sz="2200" dirty="0"/>
          </a:p>
          <a:p>
            <a:pPr>
              <a:buNone/>
            </a:pPr>
            <a:endParaRPr lang="en-US" sz="2200" dirty="0"/>
          </a:p>
          <a:p>
            <a:pPr>
              <a:buNone/>
            </a:pPr>
            <a:endParaRPr lang="en-US" sz="2200" dirty="0"/>
          </a:p>
        </p:txBody>
      </p:sp>
      <p:pic>
        <p:nvPicPr>
          <p:cNvPr id="5" name="Picture 4" descr="Image result for facebook logo"/>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4426" y="1512087"/>
            <a:ext cx="731330" cy="594771"/>
          </a:xfrm>
          <a:prstGeom prst="rect">
            <a:avLst/>
          </a:prstGeom>
          <a:noFill/>
          <a:ln>
            <a:noFill/>
          </a:ln>
        </p:spPr>
      </p:pic>
    </p:spTree>
    <p:extLst>
      <p:ext uri="{BB962C8B-B14F-4D97-AF65-F5344CB8AC3E}">
        <p14:creationId xmlns:p14="http://schemas.microsoft.com/office/powerpoint/2010/main" val="25984801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48602" y="2084320"/>
            <a:ext cx="7943850" cy="5219378"/>
          </a:xfrm>
          <a:prstGeom prst="rect">
            <a:avLst/>
          </a:prstGeom>
        </p:spPr>
        <p:txBody>
          <a:bodyPr vert="horz" wrap="square" lIns="0" tIns="12700" rIns="0" bIns="0" rtlCol="0">
            <a:spAutoFit/>
          </a:bodyPr>
          <a:lstStyle/>
          <a:p>
            <a:pPr marL="288925" indent="-276860">
              <a:lnSpc>
                <a:spcPct val="100000"/>
              </a:lnSpc>
              <a:spcBef>
                <a:spcPts val="100"/>
              </a:spcBef>
              <a:buAutoNum type="romanLcParenBoth"/>
              <a:tabLst>
                <a:tab pos="289560" algn="l"/>
              </a:tabLst>
            </a:pPr>
            <a:r>
              <a:rPr sz="1800" b="1" spc="-10" dirty="0" smtClean="0">
                <a:latin typeface="Arial"/>
                <a:cs typeface="Arial"/>
              </a:rPr>
              <a:t>FACEBOOK</a:t>
            </a:r>
            <a:r>
              <a:rPr lang="en-US" sz="1800" b="1" spc="-10" dirty="0" smtClean="0">
                <a:latin typeface="Arial"/>
                <a:cs typeface="Arial"/>
              </a:rPr>
              <a:t> </a:t>
            </a:r>
            <a:endParaRPr sz="1800" dirty="0">
              <a:latin typeface="Arial"/>
              <a:cs typeface="Arial"/>
            </a:endParaRPr>
          </a:p>
          <a:p>
            <a:pPr>
              <a:lnSpc>
                <a:spcPct val="100000"/>
              </a:lnSpc>
              <a:spcBef>
                <a:spcPts val="35"/>
              </a:spcBef>
              <a:buFont typeface="Arial"/>
              <a:buAutoNum type="romanLcParenBoth"/>
            </a:pPr>
            <a:endParaRPr sz="2450" dirty="0">
              <a:latin typeface="Arial"/>
              <a:cs typeface="Arial"/>
            </a:endParaRPr>
          </a:p>
          <a:p>
            <a:pPr marL="12700" marR="240665">
              <a:lnSpc>
                <a:spcPct val="100000"/>
              </a:lnSpc>
            </a:pPr>
            <a:r>
              <a:rPr sz="1800" dirty="0">
                <a:latin typeface="Arial"/>
                <a:cs typeface="Arial"/>
              </a:rPr>
              <a:t>Facebook</a:t>
            </a:r>
            <a:r>
              <a:rPr sz="1800" spc="-25" dirty="0">
                <a:latin typeface="Arial"/>
                <a:cs typeface="Arial"/>
              </a:rPr>
              <a:t> </a:t>
            </a:r>
            <a:r>
              <a:rPr sz="1800" dirty="0">
                <a:latin typeface="Arial"/>
                <a:cs typeface="Arial"/>
              </a:rPr>
              <a:t>has</a:t>
            </a:r>
            <a:r>
              <a:rPr sz="1800" spc="-20" dirty="0">
                <a:latin typeface="Arial"/>
                <a:cs typeface="Arial"/>
              </a:rPr>
              <a:t> </a:t>
            </a:r>
            <a:r>
              <a:rPr sz="1800" dirty="0">
                <a:latin typeface="Arial"/>
                <a:cs typeface="Arial"/>
              </a:rPr>
              <a:t>been</a:t>
            </a:r>
            <a:r>
              <a:rPr sz="1800" spc="-10" dirty="0">
                <a:latin typeface="Arial"/>
                <a:cs typeface="Arial"/>
              </a:rPr>
              <a:t> </a:t>
            </a:r>
            <a:r>
              <a:rPr sz="1800" dirty="0">
                <a:latin typeface="Arial"/>
                <a:cs typeface="Arial"/>
              </a:rPr>
              <a:t>marked</a:t>
            </a:r>
            <a:r>
              <a:rPr sz="1800" spc="-15" dirty="0">
                <a:latin typeface="Arial"/>
                <a:cs typeface="Arial"/>
              </a:rPr>
              <a:t> </a:t>
            </a:r>
            <a:r>
              <a:rPr sz="1800" dirty="0">
                <a:latin typeface="Arial"/>
                <a:cs typeface="Arial"/>
              </a:rPr>
              <a:t>as</a:t>
            </a:r>
            <a:r>
              <a:rPr sz="1800" spc="-20" dirty="0">
                <a:latin typeface="Arial"/>
                <a:cs typeface="Arial"/>
              </a:rPr>
              <a:t> </a:t>
            </a:r>
            <a:r>
              <a:rPr sz="1800" dirty="0">
                <a:latin typeface="Arial"/>
                <a:cs typeface="Arial"/>
              </a:rPr>
              <a:t>the</a:t>
            </a:r>
            <a:r>
              <a:rPr sz="1800" spc="-30" dirty="0">
                <a:latin typeface="Arial"/>
                <a:cs typeface="Arial"/>
              </a:rPr>
              <a:t> </a:t>
            </a:r>
            <a:r>
              <a:rPr sz="1800" dirty="0">
                <a:latin typeface="Arial"/>
                <a:cs typeface="Arial"/>
              </a:rPr>
              <a:t>ideal</a:t>
            </a:r>
            <a:r>
              <a:rPr sz="1800" spc="-10" dirty="0">
                <a:latin typeface="Arial"/>
                <a:cs typeface="Arial"/>
              </a:rPr>
              <a:t> </a:t>
            </a:r>
            <a:r>
              <a:rPr sz="1800" dirty="0">
                <a:latin typeface="Arial"/>
                <a:cs typeface="Arial"/>
              </a:rPr>
              <a:t>social</a:t>
            </a:r>
            <a:r>
              <a:rPr sz="1800" spc="-5" dirty="0">
                <a:latin typeface="Arial"/>
                <a:cs typeface="Arial"/>
              </a:rPr>
              <a:t> </a:t>
            </a:r>
            <a:r>
              <a:rPr sz="1800" dirty="0">
                <a:latin typeface="Arial"/>
                <a:cs typeface="Arial"/>
              </a:rPr>
              <a:t>media</a:t>
            </a:r>
            <a:r>
              <a:rPr sz="1800" spc="-15" dirty="0">
                <a:latin typeface="Arial"/>
                <a:cs typeface="Arial"/>
              </a:rPr>
              <a:t> </a:t>
            </a:r>
            <a:r>
              <a:rPr sz="1800" dirty="0">
                <a:latin typeface="Arial"/>
                <a:cs typeface="Arial"/>
              </a:rPr>
              <a:t>platform</a:t>
            </a:r>
            <a:r>
              <a:rPr sz="1800" spc="-5" dirty="0">
                <a:latin typeface="Arial"/>
                <a:cs typeface="Arial"/>
              </a:rPr>
              <a:t> </a:t>
            </a:r>
            <a:r>
              <a:rPr sz="1800" dirty="0">
                <a:latin typeface="Arial"/>
                <a:cs typeface="Arial"/>
              </a:rPr>
              <a:t>for</a:t>
            </a:r>
            <a:r>
              <a:rPr sz="1800" spc="-40" dirty="0">
                <a:latin typeface="Arial"/>
                <a:cs typeface="Arial"/>
              </a:rPr>
              <a:t> </a:t>
            </a:r>
            <a:r>
              <a:rPr sz="1800" dirty="0">
                <a:latin typeface="Arial"/>
                <a:cs typeface="Arial"/>
              </a:rPr>
              <a:t>creating</a:t>
            </a:r>
            <a:r>
              <a:rPr sz="1800" spc="-10" dirty="0">
                <a:latin typeface="Arial"/>
                <a:cs typeface="Arial"/>
              </a:rPr>
              <a:t> </a:t>
            </a:r>
            <a:r>
              <a:rPr sz="1800" spc="-50" dirty="0">
                <a:latin typeface="Arial"/>
                <a:cs typeface="Arial"/>
              </a:rPr>
              <a:t>a </a:t>
            </a:r>
            <a:r>
              <a:rPr sz="1800" dirty="0">
                <a:latin typeface="Arial"/>
                <a:cs typeface="Arial"/>
              </a:rPr>
              <a:t>brand</a:t>
            </a:r>
            <a:r>
              <a:rPr sz="1800" spc="-45" dirty="0">
                <a:latin typeface="Arial"/>
                <a:cs typeface="Arial"/>
              </a:rPr>
              <a:t> </a:t>
            </a:r>
            <a:r>
              <a:rPr sz="1800" dirty="0">
                <a:latin typeface="Arial"/>
                <a:cs typeface="Arial"/>
              </a:rPr>
              <a:t>awareness</a:t>
            </a:r>
            <a:r>
              <a:rPr sz="1800" spc="15" dirty="0">
                <a:latin typeface="Arial"/>
                <a:cs typeface="Arial"/>
              </a:rPr>
              <a:t> </a:t>
            </a:r>
            <a:r>
              <a:rPr sz="1800" dirty="0">
                <a:latin typeface="Arial"/>
                <a:cs typeface="Arial"/>
              </a:rPr>
              <a:t>and</a:t>
            </a:r>
            <a:r>
              <a:rPr sz="1800" spc="-50" dirty="0">
                <a:latin typeface="Arial"/>
                <a:cs typeface="Arial"/>
              </a:rPr>
              <a:t> </a:t>
            </a:r>
            <a:r>
              <a:rPr sz="1800" dirty="0">
                <a:latin typeface="Arial"/>
                <a:cs typeface="Arial"/>
              </a:rPr>
              <a:t>customer</a:t>
            </a:r>
            <a:r>
              <a:rPr sz="1800" spc="-25" dirty="0">
                <a:latin typeface="Arial"/>
                <a:cs typeface="Arial"/>
              </a:rPr>
              <a:t> </a:t>
            </a:r>
            <a:r>
              <a:rPr sz="1800" spc="-10" dirty="0">
                <a:latin typeface="Arial"/>
                <a:cs typeface="Arial"/>
              </a:rPr>
              <a:t>engagement.</a:t>
            </a:r>
            <a:endParaRPr sz="1800" dirty="0">
              <a:latin typeface="Arial"/>
              <a:cs typeface="Arial"/>
            </a:endParaRPr>
          </a:p>
          <a:p>
            <a:pPr>
              <a:lnSpc>
                <a:spcPct val="100000"/>
              </a:lnSpc>
              <a:spcBef>
                <a:spcPts val="35"/>
              </a:spcBef>
            </a:pPr>
            <a:endParaRPr sz="1850" dirty="0">
              <a:latin typeface="Arial"/>
              <a:cs typeface="Arial"/>
            </a:endParaRPr>
          </a:p>
          <a:p>
            <a:pPr marL="353060" indent="-340995">
              <a:lnSpc>
                <a:spcPct val="100000"/>
              </a:lnSpc>
              <a:buAutoNum type="romanLcParenBoth" startAt="2"/>
              <a:tabLst>
                <a:tab pos="353695" algn="l"/>
              </a:tabLst>
            </a:pPr>
            <a:r>
              <a:rPr sz="1800" b="1" spc="-10" dirty="0">
                <a:latin typeface="Arial"/>
                <a:cs typeface="Arial"/>
              </a:rPr>
              <a:t>TWITTER</a:t>
            </a:r>
            <a:endParaRPr sz="1800" dirty="0">
              <a:latin typeface="Arial"/>
              <a:cs typeface="Arial"/>
            </a:endParaRPr>
          </a:p>
          <a:p>
            <a:pPr>
              <a:lnSpc>
                <a:spcPct val="100000"/>
              </a:lnSpc>
              <a:spcBef>
                <a:spcPts val="50"/>
              </a:spcBef>
            </a:pPr>
            <a:endParaRPr sz="2450" dirty="0">
              <a:latin typeface="Arial"/>
              <a:cs typeface="Arial"/>
            </a:endParaRPr>
          </a:p>
          <a:p>
            <a:pPr algn="just"/>
            <a:r>
              <a:rPr sz="1800" spc="-10" dirty="0">
                <a:latin typeface="Arial"/>
                <a:cs typeface="Arial"/>
              </a:rPr>
              <a:t>Twitter</a:t>
            </a:r>
            <a:r>
              <a:rPr sz="1800" spc="-45" dirty="0">
                <a:latin typeface="Arial"/>
                <a:cs typeface="Arial"/>
              </a:rPr>
              <a:t> </a:t>
            </a:r>
            <a:r>
              <a:rPr sz="1800" dirty="0">
                <a:latin typeface="Arial"/>
                <a:cs typeface="Arial"/>
              </a:rPr>
              <a:t>encourages</a:t>
            </a:r>
            <a:r>
              <a:rPr sz="1800" spc="-15" dirty="0">
                <a:latin typeface="Arial"/>
                <a:cs typeface="Arial"/>
              </a:rPr>
              <a:t> </a:t>
            </a:r>
            <a:r>
              <a:rPr sz="1800" dirty="0">
                <a:latin typeface="Arial"/>
                <a:cs typeface="Arial"/>
              </a:rPr>
              <a:t>interaction</a:t>
            </a:r>
            <a:r>
              <a:rPr sz="1800" spc="-15" dirty="0">
                <a:latin typeface="Arial"/>
                <a:cs typeface="Arial"/>
              </a:rPr>
              <a:t> </a:t>
            </a:r>
            <a:r>
              <a:rPr sz="1800" dirty="0">
                <a:latin typeface="Arial"/>
                <a:cs typeface="Arial"/>
              </a:rPr>
              <a:t>with</a:t>
            </a:r>
            <a:r>
              <a:rPr sz="1800" spc="-15" dirty="0">
                <a:latin typeface="Arial"/>
                <a:cs typeface="Arial"/>
              </a:rPr>
              <a:t> </a:t>
            </a:r>
            <a:r>
              <a:rPr sz="1800" dirty="0">
                <a:latin typeface="Arial"/>
                <a:cs typeface="Arial"/>
              </a:rPr>
              <a:t>customers</a:t>
            </a:r>
            <a:r>
              <a:rPr sz="1800" spc="-35" dirty="0">
                <a:latin typeface="Arial"/>
                <a:cs typeface="Arial"/>
              </a:rPr>
              <a:t> </a:t>
            </a:r>
            <a:r>
              <a:rPr sz="1800" dirty="0">
                <a:latin typeface="Arial"/>
                <a:cs typeface="Arial"/>
              </a:rPr>
              <a:t>using</a:t>
            </a:r>
            <a:r>
              <a:rPr sz="1800" spc="-30" dirty="0">
                <a:latin typeface="Arial"/>
                <a:cs typeface="Arial"/>
              </a:rPr>
              <a:t> </a:t>
            </a:r>
            <a:r>
              <a:rPr sz="1800" dirty="0">
                <a:latin typeface="Arial"/>
                <a:cs typeface="Arial"/>
              </a:rPr>
              <a:t>the</a:t>
            </a:r>
            <a:r>
              <a:rPr sz="1800" spc="-45" dirty="0">
                <a:latin typeface="Arial"/>
                <a:cs typeface="Arial"/>
              </a:rPr>
              <a:t> </a:t>
            </a:r>
            <a:r>
              <a:rPr sz="1800" dirty="0">
                <a:latin typeface="Arial"/>
                <a:cs typeface="Arial"/>
              </a:rPr>
              <a:t>hashtag</a:t>
            </a:r>
            <a:r>
              <a:rPr sz="1800" spc="-25" dirty="0">
                <a:latin typeface="Arial"/>
                <a:cs typeface="Arial"/>
              </a:rPr>
              <a:t> </a:t>
            </a:r>
            <a:r>
              <a:rPr sz="1800" spc="-10" dirty="0">
                <a:latin typeface="Arial"/>
                <a:cs typeface="Arial"/>
              </a:rPr>
              <a:t>feature </a:t>
            </a:r>
            <a:r>
              <a:rPr sz="1800" dirty="0">
                <a:latin typeface="Arial"/>
                <a:cs typeface="Arial"/>
              </a:rPr>
              <a:t>making</a:t>
            </a:r>
            <a:r>
              <a:rPr sz="1800" spc="-40" dirty="0">
                <a:latin typeface="Arial"/>
                <a:cs typeface="Arial"/>
              </a:rPr>
              <a:t> </a:t>
            </a:r>
            <a:r>
              <a:rPr sz="1800" dirty="0">
                <a:latin typeface="Arial"/>
                <a:cs typeface="Arial"/>
              </a:rPr>
              <a:t>it</a:t>
            </a:r>
            <a:r>
              <a:rPr sz="1800" spc="-20" dirty="0">
                <a:latin typeface="Arial"/>
                <a:cs typeface="Arial"/>
              </a:rPr>
              <a:t> </a:t>
            </a:r>
            <a:r>
              <a:rPr sz="1800" dirty="0">
                <a:latin typeface="Arial"/>
                <a:cs typeface="Arial"/>
              </a:rPr>
              <a:t>easy</a:t>
            </a:r>
            <a:r>
              <a:rPr sz="1800" spc="-25" dirty="0">
                <a:latin typeface="Arial"/>
                <a:cs typeface="Arial"/>
              </a:rPr>
              <a:t> </a:t>
            </a:r>
            <a:r>
              <a:rPr sz="1800" dirty="0">
                <a:latin typeface="Arial"/>
                <a:cs typeface="Arial"/>
              </a:rPr>
              <a:t>to</a:t>
            </a:r>
            <a:r>
              <a:rPr sz="1800" spc="-35" dirty="0">
                <a:latin typeface="Arial"/>
                <a:cs typeface="Arial"/>
              </a:rPr>
              <a:t> </a:t>
            </a:r>
            <a:r>
              <a:rPr sz="1800" dirty="0">
                <a:latin typeface="Arial"/>
                <a:cs typeface="Arial"/>
              </a:rPr>
              <a:t>interact</a:t>
            </a:r>
            <a:r>
              <a:rPr sz="1800" spc="-25" dirty="0">
                <a:latin typeface="Arial"/>
                <a:cs typeface="Arial"/>
              </a:rPr>
              <a:t> </a:t>
            </a:r>
            <a:r>
              <a:rPr sz="1800" dirty="0">
                <a:latin typeface="Arial"/>
                <a:cs typeface="Arial"/>
              </a:rPr>
              <a:t>and</a:t>
            </a:r>
            <a:r>
              <a:rPr sz="1800" spc="-15" dirty="0">
                <a:latin typeface="Arial"/>
                <a:cs typeface="Arial"/>
              </a:rPr>
              <a:t> </a:t>
            </a:r>
            <a:r>
              <a:rPr sz="1800" dirty="0">
                <a:latin typeface="Arial"/>
                <a:cs typeface="Arial"/>
              </a:rPr>
              <a:t>share</a:t>
            </a:r>
            <a:r>
              <a:rPr sz="1800" spc="-15" dirty="0">
                <a:latin typeface="Arial"/>
                <a:cs typeface="Arial"/>
              </a:rPr>
              <a:t> </a:t>
            </a:r>
            <a:r>
              <a:rPr sz="1800" dirty="0">
                <a:latin typeface="Arial"/>
                <a:cs typeface="Arial"/>
              </a:rPr>
              <a:t>valuable</a:t>
            </a:r>
            <a:r>
              <a:rPr sz="1800" spc="-5" dirty="0">
                <a:latin typeface="Arial"/>
                <a:cs typeface="Arial"/>
              </a:rPr>
              <a:t> </a:t>
            </a:r>
            <a:r>
              <a:rPr sz="1800" dirty="0">
                <a:latin typeface="Arial"/>
                <a:cs typeface="Arial"/>
              </a:rPr>
              <a:t>content with</a:t>
            </a:r>
            <a:r>
              <a:rPr sz="1800" spc="-5" dirty="0">
                <a:latin typeface="Arial"/>
                <a:cs typeface="Arial"/>
              </a:rPr>
              <a:t> </a:t>
            </a:r>
            <a:r>
              <a:rPr sz="1800" dirty="0">
                <a:latin typeface="Arial"/>
                <a:cs typeface="Arial"/>
              </a:rPr>
              <a:t>the</a:t>
            </a:r>
            <a:r>
              <a:rPr sz="1800" spc="-15" dirty="0">
                <a:latin typeface="Arial"/>
                <a:cs typeface="Arial"/>
              </a:rPr>
              <a:t> </a:t>
            </a:r>
            <a:r>
              <a:rPr sz="1800" dirty="0">
                <a:latin typeface="Arial"/>
                <a:cs typeface="Arial"/>
              </a:rPr>
              <a:t>potential</a:t>
            </a:r>
            <a:r>
              <a:rPr sz="1800" spc="-10" dirty="0">
                <a:latin typeface="Arial"/>
                <a:cs typeface="Arial"/>
              </a:rPr>
              <a:t> buyers</a:t>
            </a:r>
            <a:r>
              <a:rPr sz="1800" spc="-10" dirty="0" smtClean="0">
                <a:latin typeface="Arial"/>
                <a:cs typeface="Arial"/>
              </a:rPr>
              <a:t>.</a:t>
            </a:r>
            <a:r>
              <a:rPr lang="en-US" dirty="0" smtClean="0"/>
              <a:t> Twitter was created in March 2006 by Jack Dorsey, Noah Glass, Biz Stone, and Evan Williams</a:t>
            </a:r>
          </a:p>
          <a:p>
            <a:pPr algn="just"/>
            <a:r>
              <a:rPr lang="en-US" dirty="0" smtClean="0"/>
              <a:t>Twitter users follow other users. If you follow someone you can see their tweets in your twitter 'timeline'. You can choose to follow people and organizations with similar academic and personal interests to you.</a:t>
            </a:r>
          </a:p>
          <a:p>
            <a:pPr algn="just"/>
            <a:r>
              <a:rPr lang="en-US" dirty="0" smtClean="0"/>
              <a:t>You can create your own tweets or you can retweet information that has been tweeted by others. Retweeting means that information can be shared quickly and efficiently with a large number of people.</a:t>
            </a:r>
          </a:p>
          <a:p>
            <a:pPr marL="12700" marR="5080">
              <a:lnSpc>
                <a:spcPct val="100000"/>
              </a:lnSpc>
            </a:pPr>
            <a:endParaRPr sz="1800" dirty="0">
              <a:latin typeface="Arial"/>
              <a:cs typeface="Arial"/>
            </a:endParaRPr>
          </a:p>
        </p:txBody>
      </p:sp>
      <p:pic>
        <p:nvPicPr>
          <p:cNvPr id="3" name="object 3"/>
          <p:cNvPicPr/>
          <p:nvPr/>
        </p:nvPicPr>
        <p:blipFill>
          <a:blip r:embed="rId2" cstate="print"/>
          <a:stretch>
            <a:fillRect/>
          </a:stretch>
        </p:blipFill>
        <p:spPr>
          <a:xfrm>
            <a:off x="8501538" y="6986682"/>
            <a:ext cx="844486" cy="146494"/>
          </a:xfrm>
          <a:prstGeom prst="rect">
            <a:avLst/>
          </a:prstGeom>
        </p:spPr>
      </p:pic>
      <p:pic>
        <p:nvPicPr>
          <p:cNvPr id="4" name="Picture 3" descr="Image result for twitter logo"/>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0" y="3352800"/>
            <a:ext cx="685800" cy="643467"/>
          </a:xfrm>
          <a:prstGeom prst="rect">
            <a:avLst/>
          </a:prstGeom>
          <a:noFill/>
          <a:ln>
            <a:noFill/>
          </a:ln>
        </p:spPr>
      </p:pic>
      <p:pic>
        <p:nvPicPr>
          <p:cNvPr id="5" name="Picture 4" descr="Image result for facebook logo"/>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00400" y="1955420"/>
            <a:ext cx="533400" cy="50876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28620" y="1539510"/>
            <a:ext cx="7816239" cy="655877"/>
          </a:xfrm>
        </p:spPr>
        <p:txBody>
          <a:bodyPr anchor="t">
            <a:normAutofit/>
          </a:bodyPr>
          <a:lstStyle>
            <a:extLst/>
          </a:lstStyle>
          <a:p>
            <a:r>
              <a:rPr lang="en-IN" b="1" dirty="0" smtClean="0">
                <a:solidFill>
                  <a:schemeClr val="tx1"/>
                </a:solidFill>
              </a:rPr>
              <a:t>Create a Twitter account</a:t>
            </a:r>
            <a:endParaRPr lang="en-US" dirty="0">
              <a:solidFill>
                <a:schemeClr val="tx1"/>
              </a:solidFill>
            </a:endParaRPr>
          </a:p>
        </p:txBody>
      </p:sp>
      <p:sp>
        <p:nvSpPr>
          <p:cNvPr id="4" name="Slide Number Placeholder 3"/>
          <p:cNvSpPr>
            <a:spLocks noGrp="1"/>
          </p:cNvSpPr>
          <p:nvPr>
            <p:ph type="sldNum" sz="quarter" idx="4294967295"/>
          </p:nvPr>
        </p:nvSpPr>
        <p:spPr>
          <a:xfrm>
            <a:off x="0" y="2106858"/>
            <a:ext cx="586740" cy="201693"/>
          </a:xfrm>
          <a:prstGeom prst="rect">
            <a:avLst/>
          </a:prstGeom>
        </p:spPr>
        <p:txBody>
          <a:bodyPr>
            <a:normAutofit fontScale="55000" lnSpcReduction="20000"/>
          </a:bodyPr>
          <a:lstStyle/>
          <a:p>
            <a:pPr algn="ctr"/>
            <a:fld id="{8F82E0A0-C266-4798-8C8F-B9F91E9DA37E}" type="slidenum">
              <a:rPr lang="en-US" sz="1540"/>
              <a:pPr algn="ctr"/>
              <a:t>7</a:t>
            </a:fld>
            <a:endParaRPr lang="en-US"/>
          </a:p>
        </p:txBody>
      </p:sp>
      <p:sp>
        <p:nvSpPr>
          <p:cNvPr id="9" name="Rectangle 2"/>
          <p:cNvSpPr>
            <a:spLocks noGrp="1"/>
          </p:cNvSpPr>
          <p:nvPr>
            <p:ph sz="quarter" idx="4294967295"/>
          </p:nvPr>
        </p:nvSpPr>
        <p:spPr>
          <a:xfrm>
            <a:off x="628620" y="2545082"/>
            <a:ext cx="9115489" cy="1655446"/>
          </a:xfrm>
          <a:prstGeom prst="rect">
            <a:avLst/>
          </a:prstGeom>
        </p:spPr>
        <p:txBody>
          <a:bodyPr>
            <a:normAutofit/>
          </a:bodyPr>
          <a:lstStyle>
            <a:extLst/>
          </a:lstStyle>
          <a:p>
            <a:pPr algn="just"/>
            <a:r>
              <a:rPr lang="en-IN" sz="2090" dirty="0"/>
              <a:t>Follow the given steps to create a new Twitter account:</a:t>
            </a:r>
            <a:endParaRPr lang="en-US" sz="2090" dirty="0"/>
          </a:p>
          <a:p>
            <a:pPr lvl="0" algn="just"/>
            <a:r>
              <a:rPr lang="en-IN" sz="2090" dirty="0"/>
              <a:t>Type https://twitter.com/i/flow/signup in the address bar of the browser.</a:t>
            </a:r>
            <a:endParaRPr lang="en-US" sz="2090" dirty="0"/>
          </a:p>
          <a:p>
            <a:pPr lvl="0" algn="just"/>
            <a:r>
              <a:rPr lang="en-IN" sz="2090" dirty="0"/>
              <a:t>Write the Name and Email-id/Phone number in </a:t>
            </a:r>
            <a:r>
              <a:rPr lang="en-IN" sz="2090" b="1" dirty="0"/>
              <a:t>Create your account</a:t>
            </a:r>
            <a:r>
              <a:rPr lang="en-IN" sz="2090" dirty="0"/>
              <a:t> window.</a:t>
            </a:r>
            <a:endParaRPr lang="en-US" sz="2090" dirty="0"/>
          </a:p>
          <a:p>
            <a:pPr lvl="0" algn="just"/>
            <a:r>
              <a:rPr lang="en-IN" sz="2090" dirty="0"/>
              <a:t>Click on Next option and then click Sign Up option.</a:t>
            </a:r>
            <a:endParaRPr lang="en-US" sz="2090" dirty="0"/>
          </a:p>
          <a:p>
            <a:endParaRPr lang="en-US" sz="1980" dirty="0"/>
          </a:p>
          <a:p>
            <a:pPr>
              <a:buNone/>
            </a:pPr>
            <a:endParaRPr lang="en-US" sz="2200" dirty="0"/>
          </a:p>
          <a:p>
            <a:pPr>
              <a:buNone/>
            </a:pPr>
            <a:endParaRPr lang="en-US" sz="2200" dirty="0"/>
          </a:p>
        </p:txBody>
      </p:sp>
      <p:pic>
        <p:nvPicPr>
          <p:cNvPr id="7" name="Picture 6" descr="Image result for twitter logo"/>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66562" y="1586302"/>
            <a:ext cx="726440" cy="562291"/>
          </a:xfrm>
          <a:prstGeom prst="rect">
            <a:avLst/>
          </a:prstGeom>
          <a:noFill/>
          <a:ln>
            <a:noFill/>
          </a:ln>
        </p:spPr>
      </p:pic>
      <p:pic>
        <p:nvPicPr>
          <p:cNvPr id="6" name="Picture 5"/>
          <p:cNvPicPr/>
          <p:nvPr/>
        </p:nvPicPr>
        <p:blipFill rotWithShape="1">
          <a:blip r:embed="rId4" cstate="print">
            <a:extLst>
              <a:ext uri="{28A0092B-C50C-407E-A947-70E740481C1C}">
                <a14:useLocalDpi xmlns:a14="http://schemas.microsoft.com/office/drawing/2010/main" val="0"/>
              </a:ext>
            </a:extLst>
          </a:blip>
          <a:srcRect l="17861" t="4751" r="30267" b="43911"/>
          <a:stretch/>
        </p:blipFill>
        <p:spPr bwMode="auto">
          <a:xfrm>
            <a:off x="785783" y="4357691"/>
            <a:ext cx="3387725" cy="2074545"/>
          </a:xfrm>
          <a:prstGeom prst="rect">
            <a:avLst/>
          </a:prstGeom>
          <a:ln>
            <a:noFill/>
          </a:ln>
          <a:extLst>
            <a:ext uri="{53640926-AAD7-44D8-BBD7-CCE9431645EC}">
              <a14:shadowObscured xmlns:a14="http://schemas.microsoft.com/office/drawing/2010/main"/>
            </a:ext>
          </a:extLst>
        </p:spPr>
      </p:pic>
      <p:pic>
        <p:nvPicPr>
          <p:cNvPr id="8" name="Picture 7"/>
          <p:cNvPicPr/>
          <p:nvPr/>
        </p:nvPicPr>
        <p:blipFill rotWithShape="1">
          <a:blip r:embed="rId5" cstate="print">
            <a:extLst>
              <a:ext uri="{28A0092B-C50C-407E-A947-70E740481C1C}">
                <a14:useLocalDpi xmlns:a14="http://schemas.microsoft.com/office/drawing/2010/main" val="0"/>
              </a:ext>
            </a:extLst>
          </a:blip>
          <a:srcRect l="30161" t="13689" r="30374" b="29841"/>
          <a:stretch/>
        </p:blipFill>
        <p:spPr bwMode="auto">
          <a:xfrm>
            <a:off x="5186364" y="4514854"/>
            <a:ext cx="3614763" cy="2011680"/>
          </a:xfrm>
          <a:prstGeom prst="rect">
            <a:avLst/>
          </a:prstGeom>
          <a:ln>
            <a:noFill/>
          </a:ln>
          <a:extLst>
            <a:ext uri="{53640926-AAD7-44D8-BBD7-CCE9431645EC}">
              <a14:shadowObscured xmlns:a14="http://schemas.microsoft.com/office/drawing/2010/main"/>
            </a:ext>
          </a:extLst>
        </p:spPr>
      </p:pic>
      <p:cxnSp>
        <p:nvCxnSpPr>
          <p:cNvPr id="61442" name="Straight Arrow Connector 318"/>
          <p:cNvCxnSpPr>
            <a:cxnSpLocks noChangeShapeType="1"/>
          </p:cNvCxnSpPr>
          <p:nvPr/>
        </p:nvCxnSpPr>
        <p:spPr bwMode="auto">
          <a:xfrm>
            <a:off x="4164801" y="5536418"/>
            <a:ext cx="1054735" cy="0"/>
          </a:xfrm>
          <a:prstGeom prst="straightConnector1">
            <a:avLst/>
          </a:prstGeom>
          <a:noFill/>
          <a:ln w="9525">
            <a:solidFill>
              <a:srgbClr val="4579B8"/>
            </a:solidFill>
            <a:round/>
            <a:headEnd/>
            <a:tailEnd type="arrow" w="med" len="med"/>
          </a:ln>
        </p:spPr>
      </p:cxnSp>
    </p:spTree>
    <p:extLst>
      <p:ext uri="{BB962C8B-B14F-4D97-AF65-F5344CB8AC3E}">
        <p14:creationId xmlns:p14="http://schemas.microsoft.com/office/powerpoint/2010/main" val="33490947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56329" y="1003508"/>
            <a:ext cx="7816239" cy="655877"/>
          </a:xfrm>
        </p:spPr>
        <p:txBody>
          <a:bodyPr anchor="t">
            <a:normAutofit/>
          </a:bodyPr>
          <a:lstStyle>
            <a:extLst/>
          </a:lstStyle>
          <a:p>
            <a:r>
              <a:rPr lang="en-IN" b="1" dirty="0" smtClean="0">
                <a:solidFill>
                  <a:schemeClr val="tx1"/>
                </a:solidFill>
              </a:rPr>
              <a:t>Send a tweet on Twitter</a:t>
            </a:r>
            <a:endParaRPr lang="en-US" dirty="0">
              <a:solidFill>
                <a:schemeClr val="tx1"/>
              </a:solidFill>
            </a:endParaRPr>
          </a:p>
        </p:txBody>
      </p:sp>
      <p:sp>
        <p:nvSpPr>
          <p:cNvPr id="4" name="Slide Number Placeholder 3"/>
          <p:cNvSpPr>
            <a:spLocks noGrp="1"/>
          </p:cNvSpPr>
          <p:nvPr>
            <p:ph type="sldNum" sz="quarter" idx="4294967295"/>
          </p:nvPr>
        </p:nvSpPr>
        <p:spPr>
          <a:xfrm>
            <a:off x="0" y="2106858"/>
            <a:ext cx="586740" cy="201693"/>
          </a:xfrm>
          <a:prstGeom prst="rect">
            <a:avLst/>
          </a:prstGeom>
        </p:spPr>
        <p:txBody>
          <a:bodyPr>
            <a:normAutofit fontScale="55000" lnSpcReduction="20000"/>
          </a:bodyPr>
          <a:lstStyle/>
          <a:p>
            <a:pPr algn="ctr"/>
            <a:fld id="{8F82E0A0-C266-4798-8C8F-B9F91E9DA37E}" type="slidenum">
              <a:rPr lang="en-US" sz="1540"/>
              <a:pPr algn="ctr"/>
              <a:t>8</a:t>
            </a:fld>
            <a:endParaRPr lang="en-US"/>
          </a:p>
        </p:txBody>
      </p:sp>
      <p:sp>
        <p:nvSpPr>
          <p:cNvPr id="9" name="Rectangle 2"/>
          <p:cNvSpPr>
            <a:spLocks noGrp="1"/>
          </p:cNvSpPr>
          <p:nvPr>
            <p:ph sz="quarter" idx="4294967295"/>
          </p:nvPr>
        </p:nvSpPr>
        <p:spPr>
          <a:xfrm>
            <a:off x="628620" y="2550310"/>
            <a:ext cx="9115489" cy="2043127"/>
          </a:xfrm>
          <a:prstGeom prst="rect">
            <a:avLst/>
          </a:prstGeom>
        </p:spPr>
        <p:txBody>
          <a:bodyPr>
            <a:normAutofit/>
          </a:bodyPr>
          <a:lstStyle>
            <a:extLst/>
          </a:lstStyle>
          <a:p>
            <a:pPr lvl="0" algn="just"/>
            <a:r>
              <a:rPr lang="en-IN" sz="2090" dirty="0"/>
              <a:t>After signing up for the service, click the </a:t>
            </a:r>
            <a:r>
              <a:rPr lang="en-IN" sz="2090" b="1" dirty="0"/>
              <a:t>Tweet</a:t>
            </a:r>
            <a:r>
              <a:rPr lang="en-IN" sz="2090" dirty="0"/>
              <a:t> button in the upper right.</a:t>
            </a:r>
            <a:endParaRPr lang="en-US" sz="2090" dirty="0"/>
          </a:p>
          <a:p>
            <a:pPr lvl="0" algn="just"/>
            <a:r>
              <a:rPr lang="en-IN" sz="2090" dirty="0"/>
              <a:t>A message box will be appear where user writes its tweet and can add multiple options like add a photo or video, share location etc.</a:t>
            </a:r>
            <a:endParaRPr lang="en-US" sz="2090" dirty="0"/>
          </a:p>
          <a:p>
            <a:pPr lvl="0" algn="just"/>
            <a:r>
              <a:rPr lang="en-IN" sz="2090" dirty="0"/>
              <a:t>If user wants to establish a keyword that others can use to add to the conversation, add a hash-tag at the beginning of the keyword. For example-#covid19</a:t>
            </a:r>
            <a:endParaRPr lang="en-US" sz="2090" dirty="0"/>
          </a:p>
          <a:p>
            <a:endParaRPr lang="en-US" sz="1980" dirty="0"/>
          </a:p>
          <a:p>
            <a:pPr>
              <a:buNone/>
            </a:pPr>
            <a:endParaRPr lang="en-US" sz="2200" dirty="0"/>
          </a:p>
          <a:p>
            <a:pPr>
              <a:buNone/>
            </a:pPr>
            <a:endParaRPr lang="en-US" sz="2200" dirty="0"/>
          </a:p>
        </p:txBody>
      </p:sp>
      <p:pic>
        <p:nvPicPr>
          <p:cNvPr id="7" name="Picture 6" descr="Image result for twitter logo"/>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11464" y="1598620"/>
            <a:ext cx="726440" cy="562291"/>
          </a:xfrm>
          <a:prstGeom prst="rect">
            <a:avLst/>
          </a:prstGeom>
          <a:noFill/>
          <a:ln>
            <a:noFill/>
          </a:ln>
        </p:spPr>
      </p:pic>
      <p:pic>
        <p:nvPicPr>
          <p:cNvPr id="10" name="Picture 9"/>
          <p:cNvPicPr/>
          <p:nvPr/>
        </p:nvPicPr>
        <p:blipFill>
          <a:blip r:embed="rId4">
            <a:extLst>
              <a:ext uri="{28A0092B-C50C-407E-A947-70E740481C1C}">
                <a14:useLocalDpi xmlns:a14="http://schemas.microsoft.com/office/drawing/2010/main" val="0"/>
              </a:ext>
            </a:extLst>
          </a:blip>
          <a:stretch>
            <a:fillRect/>
          </a:stretch>
        </p:blipFill>
        <p:spPr>
          <a:xfrm>
            <a:off x="1178692" y="4750599"/>
            <a:ext cx="8093926" cy="1650218"/>
          </a:xfrm>
          <a:prstGeom prst="rect">
            <a:avLst/>
          </a:prstGeom>
        </p:spPr>
      </p:pic>
    </p:spTree>
    <p:extLst>
      <p:ext uri="{BB962C8B-B14F-4D97-AF65-F5344CB8AC3E}">
        <p14:creationId xmlns:p14="http://schemas.microsoft.com/office/powerpoint/2010/main" val="22043585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84929" y="1579492"/>
            <a:ext cx="7816239" cy="655877"/>
          </a:xfrm>
        </p:spPr>
        <p:txBody>
          <a:bodyPr anchor="t">
            <a:normAutofit/>
          </a:bodyPr>
          <a:lstStyle>
            <a:extLst/>
          </a:lstStyle>
          <a:p>
            <a:r>
              <a:rPr lang="en-IN" b="1" dirty="0" err="1" smtClean="0">
                <a:solidFill>
                  <a:schemeClr val="tx1"/>
                </a:solidFill>
              </a:rPr>
              <a:t>Instagram</a:t>
            </a:r>
            <a:r>
              <a:rPr lang="en-IN" b="1" dirty="0" smtClean="0">
                <a:solidFill>
                  <a:schemeClr val="tx1"/>
                </a:solidFill>
              </a:rPr>
              <a:t> </a:t>
            </a:r>
            <a:endParaRPr lang="en-US" dirty="0">
              <a:solidFill>
                <a:schemeClr val="tx1"/>
              </a:solidFill>
            </a:endParaRPr>
          </a:p>
        </p:txBody>
      </p:sp>
      <p:sp>
        <p:nvSpPr>
          <p:cNvPr id="4" name="Slide Number Placeholder 3"/>
          <p:cNvSpPr>
            <a:spLocks noGrp="1"/>
          </p:cNvSpPr>
          <p:nvPr>
            <p:ph type="sldNum" sz="quarter" idx="4294967295"/>
          </p:nvPr>
        </p:nvSpPr>
        <p:spPr>
          <a:xfrm>
            <a:off x="0" y="2106858"/>
            <a:ext cx="586740" cy="201693"/>
          </a:xfrm>
          <a:prstGeom prst="rect">
            <a:avLst/>
          </a:prstGeom>
        </p:spPr>
        <p:txBody>
          <a:bodyPr>
            <a:normAutofit fontScale="55000" lnSpcReduction="20000"/>
          </a:bodyPr>
          <a:lstStyle/>
          <a:p>
            <a:pPr algn="ctr"/>
            <a:fld id="{8F82E0A0-C266-4798-8C8F-B9F91E9DA37E}" type="slidenum">
              <a:rPr lang="en-US" sz="1540"/>
              <a:pPr algn="ctr"/>
              <a:t>9</a:t>
            </a:fld>
            <a:endParaRPr lang="en-US"/>
          </a:p>
        </p:txBody>
      </p:sp>
      <p:sp>
        <p:nvSpPr>
          <p:cNvPr id="9" name="Rectangle 2"/>
          <p:cNvSpPr>
            <a:spLocks noGrp="1"/>
          </p:cNvSpPr>
          <p:nvPr>
            <p:ph sz="quarter" idx="4294967295"/>
          </p:nvPr>
        </p:nvSpPr>
        <p:spPr>
          <a:xfrm>
            <a:off x="471455" y="2707473"/>
            <a:ext cx="9194071" cy="3300436"/>
          </a:xfrm>
          <a:prstGeom prst="rect">
            <a:avLst/>
          </a:prstGeom>
        </p:spPr>
        <p:txBody>
          <a:bodyPr>
            <a:normAutofit/>
          </a:bodyPr>
          <a:lstStyle>
            <a:extLst/>
          </a:lstStyle>
          <a:p>
            <a:pPr algn="just"/>
            <a:r>
              <a:rPr lang="en-IN" dirty="0" err="1" smtClean="0"/>
              <a:t>Instagram</a:t>
            </a:r>
            <a:r>
              <a:rPr lang="en-IN" dirty="0" smtClean="0"/>
              <a:t> is a social networking app (owned by </a:t>
            </a:r>
            <a:r>
              <a:rPr lang="en-IN" dirty="0" err="1" smtClean="0"/>
              <a:t>Facebook</a:t>
            </a:r>
            <a:r>
              <a:rPr lang="en-IN" dirty="0" smtClean="0"/>
              <a:t>) made for sharing photos and videos from a smart phone. </a:t>
            </a:r>
          </a:p>
          <a:p>
            <a:pPr algn="just"/>
            <a:r>
              <a:rPr lang="en-IN" dirty="0" smtClean="0"/>
              <a:t>Similar to </a:t>
            </a:r>
            <a:r>
              <a:rPr lang="en-IN" dirty="0" err="1" smtClean="0"/>
              <a:t>Facebook</a:t>
            </a:r>
            <a:r>
              <a:rPr lang="en-IN" dirty="0" smtClean="0"/>
              <a:t> or Twitter, everyone who creates an </a:t>
            </a:r>
            <a:r>
              <a:rPr lang="en-IN" dirty="0" err="1" smtClean="0"/>
              <a:t>Instagram</a:t>
            </a:r>
            <a:r>
              <a:rPr lang="en-IN" dirty="0" smtClean="0"/>
              <a:t> account has a profile and news feed. </a:t>
            </a:r>
          </a:p>
          <a:p>
            <a:pPr algn="just"/>
            <a:r>
              <a:rPr lang="en-IN" dirty="0" smtClean="0"/>
              <a:t>When you post a photo or video on </a:t>
            </a:r>
            <a:r>
              <a:rPr lang="en-IN" dirty="0" err="1" smtClean="0"/>
              <a:t>Instagram</a:t>
            </a:r>
            <a:r>
              <a:rPr lang="en-IN" dirty="0" smtClean="0"/>
              <a:t>, it will be displayed on your profile.</a:t>
            </a:r>
          </a:p>
          <a:p>
            <a:pPr algn="just"/>
            <a:r>
              <a:rPr lang="en-IN" dirty="0" smtClean="0"/>
              <a:t>Followers will see your posts in their own feed. It can also be accessed on the web from a computer browser, but users can only upload and share photos or videos from their devices.</a:t>
            </a:r>
          </a:p>
          <a:p>
            <a:endParaRPr lang="en-IN" sz="1980" dirty="0"/>
          </a:p>
          <a:p>
            <a:endParaRPr lang="en-IN" sz="1980" dirty="0"/>
          </a:p>
          <a:p>
            <a:endParaRPr lang="en-IN" sz="1980" dirty="0"/>
          </a:p>
          <a:p>
            <a:endParaRPr lang="en-US" sz="1980" dirty="0"/>
          </a:p>
          <a:p>
            <a:endParaRPr lang="en-US" sz="1980" dirty="0"/>
          </a:p>
          <a:p>
            <a:pPr>
              <a:buNone/>
            </a:pPr>
            <a:endParaRPr lang="en-US" sz="2200" dirty="0"/>
          </a:p>
          <a:p>
            <a:pPr>
              <a:buNone/>
            </a:pPr>
            <a:endParaRPr lang="en-US" sz="2200" dirty="0"/>
          </a:p>
        </p:txBody>
      </p:sp>
      <p:pic>
        <p:nvPicPr>
          <p:cNvPr id="8" name="Picture 7" descr="Image result for instagram logo"/>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45480" y="1579492"/>
            <a:ext cx="705485" cy="527366"/>
          </a:xfrm>
          <a:prstGeom prst="rect">
            <a:avLst/>
          </a:prstGeom>
          <a:noFill/>
          <a:ln>
            <a:noFill/>
          </a:ln>
        </p:spPr>
      </p:pic>
    </p:spTree>
    <p:extLst>
      <p:ext uri="{BB962C8B-B14F-4D97-AF65-F5344CB8AC3E}">
        <p14:creationId xmlns:p14="http://schemas.microsoft.com/office/powerpoint/2010/main" val="25178729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TotalTime>
  <Words>1542</Words>
  <Application>Microsoft Office PowerPoint</Application>
  <PresentationFormat>Custom</PresentationFormat>
  <Paragraphs>160</Paragraphs>
  <Slides>21</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Times New Roman</vt:lpstr>
      <vt:lpstr>Trebuchet MS</vt:lpstr>
      <vt:lpstr>Tw Cen MT</vt:lpstr>
      <vt:lpstr>Wingdings</vt:lpstr>
      <vt:lpstr>Office Theme</vt:lpstr>
      <vt:lpstr>TOPIC: E-mail, Social Networking and e-Governance Services</vt:lpstr>
      <vt:lpstr>Social Networking &amp; e-Commerce</vt:lpstr>
      <vt:lpstr>Features of Facebook  </vt:lpstr>
      <vt:lpstr>Create a Facebook account:</vt:lpstr>
      <vt:lpstr>Facebook</vt:lpstr>
      <vt:lpstr>PowerPoint Presentation</vt:lpstr>
      <vt:lpstr>Create a Twitter account</vt:lpstr>
      <vt:lpstr>Send a tweet on Twitter</vt:lpstr>
      <vt:lpstr>Instagram </vt:lpstr>
      <vt:lpstr>Creating an Account &amp; Username</vt:lpstr>
      <vt:lpstr>Creating an Account &amp; Username</vt:lpstr>
      <vt:lpstr>LinkedIn</vt:lpstr>
      <vt:lpstr>WhatsApp</vt:lpstr>
      <vt:lpstr>(ii) Introduction to blogs</vt:lpstr>
      <vt:lpstr>(iii) Basics of E-commerce</vt:lpstr>
      <vt:lpstr>E-commerce Models</vt:lpstr>
      <vt:lpstr>E-commerce Models(contd..)</vt:lpstr>
      <vt:lpstr>E-commerce Models(contd..)</vt:lpstr>
      <vt:lpstr>Netiquettes</vt:lpstr>
      <vt:lpstr>Netiquettes Rules: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PowerPoint - CCC_PPT_CH7</dc:title>
  <dc:creator>HP</dc:creator>
  <cp:lastModifiedBy>NIELIT</cp:lastModifiedBy>
  <cp:revision>6</cp:revision>
  <dcterms:created xsi:type="dcterms:W3CDTF">2022-05-08T20:41:10Z</dcterms:created>
  <dcterms:modified xsi:type="dcterms:W3CDTF">2023-06-07T12:08:46Z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2020-12-29T00:00:00Z</vt:filetime>
  </property>
  <property fmtid="{D5CDD505-2E9C-101B-9397-08002B2CF9AE}" pid="3" name="LastSaved">
    <vt:filetime>2022-05-08T00:00:00Z</vt:filetime>
  </property>
</Properties>
</file>