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2" r:id="rId2"/>
    <p:sldId id="283" r:id="rId3"/>
    <p:sldId id="284" r:id="rId4"/>
    <p:sldId id="285" r:id="rId5"/>
  </p:sldIdLst>
  <p:sldSz cx="10058400" cy="7772400"/>
  <p:notesSz cx="10058400" cy="7772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457200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3429000"/>
                </a:moveTo>
                <a:lnTo>
                  <a:pt x="0" y="3429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3429000"/>
                </a:lnTo>
                <a:close/>
              </a:path>
            </a:pathLst>
          </a:custGeom>
          <a:solidFill>
            <a:srgbClr val="08213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7887" y="749808"/>
            <a:ext cx="1694687" cy="1560575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457200" y="3886200"/>
            <a:ext cx="9144000" cy="2542540"/>
          </a:xfrm>
          <a:custGeom>
            <a:avLst/>
            <a:gdLst/>
            <a:ahLst/>
            <a:cxnLst/>
            <a:rect l="l" t="t" r="r" b="b"/>
            <a:pathLst>
              <a:path w="9144000" h="2542540">
                <a:moveTo>
                  <a:pt x="0" y="2542032"/>
                </a:moveTo>
                <a:lnTo>
                  <a:pt x="9144000" y="2542032"/>
                </a:lnTo>
                <a:lnTo>
                  <a:pt x="9144000" y="0"/>
                </a:lnTo>
                <a:lnTo>
                  <a:pt x="0" y="0"/>
                </a:lnTo>
                <a:lnTo>
                  <a:pt x="0" y="2542032"/>
                </a:lnTo>
                <a:close/>
              </a:path>
            </a:pathLst>
          </a:custGeom>
          <a:solidFill>
            <a:srgbClr val="0821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57200" y="6510528"/>
            <a:ext cx="2240280" cy="713740"/>
          </a:xfrm>
          <a:custGeom>
            <a:avLst/>
            <a:gdLst/>
            <a:ahLst/>
            <a:cxnLst/>
            <a:rect l="l" t="t" r="r" b="b"/>
            <a:pathLst>
              <a:path w="2240280" h="713740">
                <a:moveTo>
                  <a:pt x="2240280" y="713232"/>
                </a:moveTo>
                <a:lnTo>
                  <a:pt x="0" y="713232"/>
                </a:lnTo>
                <a:lnTo>
                  <a:pt x="0" y="0"/>
                </a:lnTo>
                <a:lnTo>
                  <a:pt x="2240280" y="0"/>
                </a:lnTo>
                <a:lnTo>
                  <a:pt x="2240280" y="713232"/>
                </a:lnTo>
                <a:close/>
              </a:path>
            </a:pathLst>
          </a:custGeom>
          <a:solidFill>
            <a:srgbClr val="2349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816351" y="6501384"/>
            <a:ext cx="6784975" cy="713740"/>
          </a:xfrm>
          <a:custGeom>
            <a:avLst/>
            <a:gdLst/>
            <a:ahLst/>
            <a:cxnLst/>
            <a:rect l="l" t="t" r="r" b="b"/>
            <a:pathLst>
              <a:path w="6784975" h="713740">
                <a:moveTo>
                  <a:pt x="6784848" y="713232"/>
                </a:moveTo>
                <a:lnTo>
                  <a:pt x="0" y="713232"/>
                </a:lnTo>
                <a:lnTo>
                  <a:pt x="0" y="0"/>
                </a:lnTo>
                <a:lnTo>
                  <a:pt x="6784848" y="0"/>
                </a:lnTo>
                <a:lnTo>
                  <a:pt x="6784848" y="713232"/>
                </a:lnTo>
                <a:close/>
              </a:path>
            </a:pathLst>
          </a:custGeom>
          <a:solidFill>
            <a:srgbClr val="2B7C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31644" y="3495629"/>
            <a:ext cx="4195110" cy="1031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17373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400" y="228599"/>
                </a:moveTo>
                <a:lnTo>
                  <a:pt x="0" y="228599"/>
                </a:lnTo>
                <a:lnTo>
                  <a:pt x="0" y="0"/>
                </a:lnTo>
                <a:lnTo>
                  <a:pt x="533400" y="0"/>
                </a:lnTo>
                <a:lnTo>
                  <a:pt x="533400" y="228599"/>
                </a:lnTo>
                <a:close/>
              </a:path>
            </a:pathLst>
          </a:custGeom>
          <a:solidFill>
            <a:srgbClr val="2349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48512" y="1737360"/>
            <a:ext cx="8552815" cy="228600"/>
          </a:xfrm>
          <a:custGeom>
            <a:avLst/>
            <a:gdLst/>
            <a:ahLst/>
            <a:cxnLst/>
            <a:rect l="l" t="t" r="r" b="b"/>
            <a:pathLst>
              <a:path w="8552815" h="228600">
                <a:moveTo>
                  <a:pt x="8552687" y="228599"/>
                </a:moveTo>
                <a:lnTo>
                  <a:pt x="0" y="228599"/>
                </a:lnTo>
                <a:lnTo>
                  <a:pt x="0" y="0"/>
                </a:lnTo>
                <a:lnTo>
                  <a:pt x="8552687" y="0"/>
                </a:lnTo>
                <a:lnTo>
                  <a:pt x="8552687" y="228599"/>
                </a:lnTo>
                <a:close/>
              </a:path>
            </a:pathLst>
          </a:custGeom>
          <a:solidFill>
            <a:srgbClr val="2B7C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9333" y="339428"/>
            <a:ext cx="8059732" cy="1488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8602" y="2277870"/>
            <a:ext cx="7997190" cy="1671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nielit.gov.in/haridwar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2369" rIns="0" bIns="0" rtlCol="0">
            <a:spAutoFit/>
          </a:bodyPr>
          <a:lstStyle/>
          <a:p>
            <a:pPr marL="161290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Accessing</a:t>
            </a:r>
            <a:r>
              <a:rPr spc="-185" dirty="0"/>
              <a:t> </a:t>
            </a:r>
            <a:r>
              <a:rPr spc="-10" dirty="0"/>
              <a:t>e-Governance</a:t>
            </a:r>
            <a:r>
              <a:rPr spc="-150" dirty="0"/>
              <a:t> </a:t>
            </a:r>
            <a:r>
              <a:rPr dirty="0"/>
              <a:t>Services</a:t>
            </a:r>
            <a:r>
              <a:rPr spc="-210" dirty="0"/>
              <a:t> </a:t>
            </a:r>
            <a:r>
              <a:rPr spc="-25" dirty="0"/>
              <a:t>on </a:t>
            </a:r>
            <a:r>
              <a:rPr dirty="0"/>
              <a:t>Mobile</a:t>
            </a:r>
            <a:r>
              <a:rPr spc="-155" dirty="0"/>
              <a:t> </a:t>
            </a:r>
            <a:r>
              <a:rPr dirty="0"/>
              <a:t>Using</a:t>
            </a:r>
            <a:r>
              <a:rPr spc="-114" dirty="0"/>
              <a:t> </a:t>
            </a:r>
            <a:r>
              <a:rPr dirty="0"/>
              <a:t>“UMANG</a:t>
            </a:r>
            <a:r>
              <a:rPr spc="-145" dirty="0"/>
              <a:t> </a:t>
            </a:r>
            <a:r>
              <a:rPr spc="-20" dirty="0"/>
              <a:t>APP”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8591" y="2085878"/>
            <a:ext cx="5299710" cy="4502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105" marR="5715" indent="-320040" algn="just">
              <a:lnSpc>
                <a:spcPct val="100000"/>
              </a:lnSpc>
              <a:spcBef>
                <a:spcPts val="95"/>
              </a:spcBef>
              <a:buClr>
                <a:srgbClr val="234957"/>
              </a:buClr>
              <a:buSzPct val="59375"/>
              <a:buFont typeface="Wingdings"/>
              <a:buChar char=""/>
              <a:tabLst>
                <a:tab pos="332740" algn="l"/>
              </a:tabLst>
            </a:pPr>
            <a:r>
              <a:rPr sz="1600" dirty="0">
                <a:latin typeface="Arial"/>
                <a:cs typeface="Arial"/>
              </a:rPr>
              <a:t>The</a:t>
            </a:r>
            <a:r>
              <a:rPr sz="1600" spc="28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Umang</a:t>
            </a:r>
            <a:r>
              <a:rPr sz="1600" spc="28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app</a:t>
            </a:r>
            <a:r>
              <a:rPr sz="1600" spc="30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is</a:t>
            </a:r>
            <a:r>
              <a:rPr sz="1600" spc="2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29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unified</a:t>
            </a:r>
            <a:r>
              <a:rPr sz="1600" spc="30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application</a:t>
            </a:r>
            <a:r>
              <a:rPr sz="1600" spc="28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that</a:t>
            </a:r>
            <a:r>
              <a:rPr sz="1600" spc="30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can</a:t>
            </a:r>
            <a:r>
              <a:rPr sz="1600" spc="28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be </a:t>
            </a:r>
            <a:r>
              <a:rPr sz="1600" dirty="0">
                <a:latin typeface="Arial"/>
                <a:cs typeface="Arial"/>
              </a:rPr>
              <a:t>used</a:t>
            </a:r>
            <a:r>
              <a:rPr sz="1600" spc="4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4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avail</a:t>
            </a:r>
            <a:r>
              <a:rPr sz="1600" spc="4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4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number</a:t>
            </a:r>
            <a:r>
              <a:rPr sz="1600" spc="4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of</a:t>
            </a:r>
            <a:r>
              <a:rPr sz="1600" spc="43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pan</a:t>
            </a:r>
            <a:r>
              <a:rPr sz="1600" spc="4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India</a:t>
            </a:r>
            <a:r>
              <a:rPr sz="1600" spc="4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e-</a:t>
            </a:r>
            <a:r>
              <a:rPr sz="1600" spc="-10" dirty="0">
                <a:latin typeface="Arial"/>
                <a:cs typeface="Arial"/>
              </a:rPr>
              <a:t>government </a:t>
            </a:r>
            <a:r>
              <a:rPr sz="1600" dirty="0">
                <a:latin typeface="Arial"/>
                <a:cs typeface="Arial"/>
              </a:rPr>
              <a:t>services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such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as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filing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income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tax,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making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Aadhar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and </a:t>
            </a:r>
            <a:r>
              <a:rPr sz="1600" dirty="0">
                <a:latin typeface="Arial"/>
                <a:cs typeface="Arial"/>
              </a:rPr>
              <a:t>provident</a:t>
            </a:r>
            <a:r>
              <a:rPr sz="1600" spc="250" dirty="0">
                <a:latin typeface="Arial"/>
                <a:cs typeface="Arial"/>
              </a:rPr>
              <a:t>  </a:t>
            </a:r>
            <a:r>
              <a:rPr sz="1600" dirty="0">
                <a:latin typeface="Arial"/>
                <a:cs typeface="Arial"/>
              </a:rPr>
              <a:t>fund</a:t>
            </a:r>
            <a:r>
              <a:rPr sz="1600" spc="260" dirty="0">
                <a:latin typeface="Arial"/>
                <a:cs typeface="Arial"/>
              </a:rPr>
              <a:t>  </a:t>
            </a:r>
            <a:r>
              <a:rPr sz="1600" dirty="0">
                <a:latin typeface="Arial"/>
                <a:cs typeface="Arial"/>
              </a:rPr>
              <a:t>queries,</a:t>
            </a:r>
            <a:r>
              <a:rPr sz="1600" spc="254" dirty="0">
                <a:latin typeface="Arial"/>
                <a:cs typeface="Arial"/>
              </a:rPr>
              <a:t>  </a:t>
            </a:r>
            <a:r>
              <a:rPr sz="1600" dirty="0">
                <a:latin typeface="Arial"/>
                <a:cs typeface="Arial"/>
              </a:rPr>
              <a:t>booking</a:t>
            </a:r>
            <a:r>
              <a:rPr sz="1600" spc="254" dirty="0">
                <a:latin typeface="Arial"/>
                <a:cs typeface="Arial"/>
              </a:rPr>
              <a:t> 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254" dirty="0">
                <a:latin typeface="Arial"/>
                <a:cs typeface="Arial"/>
              </a:rPr>
              <a:t>  </a:t>
            </a:r>
            <a:r>
              <a:rPr sz="1600" dirty="0">
                <a:latin typeface="Arial"/>
                <a:cs typeface="Arial"/>
              </a:rPr>
              <a:t>gas</a:t>
            </a:r>
            <a:r>
              <a:rPr sz="1600" spc="250" dirty="0">
                <a:latin typeface="Arial"/>
                <a:cs typeface="Arial"/>
              </a:rPr>
              <a:t>  </a:t>
            </a:r>
            <a:r>
              <a:rPr sz="1600" spc="-10" dirty="0">
                <a:latin typeface="Arial"/>
                <a:cs typeface="Arial"/>
              </a:rPr>
              <a:t>cylinder, </a:t>
            </a:r>
            <a:r>
              <a:rPr sz="1600" dirty="0">
                <a:latin typeface="Arial"/>
                <a:cs typeface="Arial"/>
              </a:rPr>
              <a:t>Passport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Seva,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among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others.</a:t>
            </a:r>
            <a:endParaRPr sz="1600">
              <a:latin typeface="Arial"/>
              <a:cs typeface="Arial"/>
            </a:endParaRPr>
          </a:p>
          <a:p>
            <a:pPr marL="332105" marR="5080" indent="-320040" algn="just">
              <a:lnSpc>
                <a:spcPct val="100000"/>
              </a:lnSpc>
              <a:spcBef>
                <a:spcPts val="695"/>
              </a:spcBef>
              <a:buClr>
                <a:srgbClr val="234957"/>
              </a:buClr>
              <a:buSzPct val="59375"/>
              <a:buFont typeface="Wingdings"/>
              <a:buChar char=""/>
              <a:tabLst>
                <a:tab pos="332740" algn="l"/>
                <a:tab pos="2010410" algn="l"/>
                <a:tab pos="3098800" algn="l"/>
                <a:tab pos="4732655" algn="l"/>
              </a:tabLst>
            </a:pPr>
            <a:r>
              <a:rPr sz="1600" dirty="0">
                <a:latin typeface="Arial"/>
                <a:cs typeface="Arial"/>
              </a:rPr>
              <a:t>The</a:t>
            </a:r>
            <a:r>
              <a:rPr sz="1600" spc="570" dirty="0">
                <a:latin typeface="Arial"/>
                <a:cs typeface="Arial"/>
              </a:rPr>
              <a:t>  </a:t>
            </a:r>
            <a:r>
              <a:rPr sz="1600" dirty="0">
                <a:latin typeface="Arial"/>
                <a:cs typeface="Arial"/>
              </a:rPr>
              <a:t>Unified</a:t>
            </a:r>
            <a:r>
              <a:rPr sz="1600" spc="570" dirty="0">
                <a:latin typeface="Arial"/>
                <a:cs typeface="Arial"/>
              </a:rPr>
              <a:t>  </a:t>
            </a:r>
            <a:r>
              <a:rPr sz="1600" dirty="0">
                <a:latin typeface="Arial"/>
                <a:cs typeface="Arial"/>
              </a:rPr>
              <a:t>Mobile</a:t>
            </a:r>
            <a:r>
              <a:rPr sz="1600" spc="585" dirty="0">
                <a:latin typeface="Arial"/>
                <a:cs typeface="Arial"/>
              </a:rPr>
              <a:t>  </a:t>
            </a:r>
            <a:r>
              <a:rPr sz="1600" dirty="0">
                <a:latin typeface="Arial"/>
                <a:cs typeface="Arial"/>
              </a:rPr>
              <a:t>Application</a:t>
            </a:r>
            <a:r>
              <a:rPr sz="1600" spc="570" dirty="0">
                <a:latin typeface="Arial"/>
                <a:cs typeface="Arial"/>
              </a:rPr>
              <a:t>  </a:t>
            </a:r>
            <a:r>
              <a:rPr sz="1600" dirty="0">
                <a:latin typeface="Arial"/>
                <a:cs typeface="Arial"/>
              </a:rPr>
              <a:t>for</a:t>
            </a:r>
            <a:r>
              <a:rPr sz="1600" spc="570" dirty="0">
                <a:latin typeface="Arial"/>
                <a:cs typeface="Arial"/>
              </a:rPr>
              <a:t>  </a:t>
            </a:r>
            <a:r>
              <a:rPr sz="1600" spc="-10" dirty="0">
                <a:latin typeface="Arial"/>
                <a:cs typeface="Arial"/>
              </a:rPr>
              <a:t>New-</a:t>
            </a:r>
            <a:r>
              <a:rPr sz="1600" spc="-25" dirty="0">
                <a:latin typeface="Arial"/>
                <a:cs typeface="Arial"/>
              </a:rPr>
              <a:t>age </a:t>
            </a:r>
            <a:r>
              <a:rPr sz="1600" dirty="0">
                <a:latin typeface="Arial"/>
                <a:cs typeface="Arial"/>
              </a:rPr>
              <a:t>Governance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(UMANG),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is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Government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of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India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all-</a:t>
            </a:r>
            <a:r>
              <a:rPr sz="1600" spc="-25" dirty="0">
                <a:latin typeface="Arial"/>
                <a:cs typeface="Arial"/>
              </a:rPr>
              <a:t>in- </a:t>
            </a:r>
            <a:r>
              <a:rPr sz="1600" dirty="0">
                <a:latin typeface="Arial"/>
                <a:cs typeface="Arial"/>
              </a:rPr>
              <a:t>one</a:t>
            </a:r>
            <a:r>
              <a:rPr sz="1600" spc="20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single</a:t>
            </a:r>
            <a:r>
              <a:rPr sz="1600" spc="19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unified</a:t>
            </a:r>
            <a:r>
              <a:rPr sz="1600" spc="20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secure</a:t>
            </a:r>
            <a:r>
              <a:rPr sz="1600" spc="2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multi-</a:t>
            </a:r>
            <a:r>
              <a:rPr sz="1600" dirty="0">
                <a:latin typeface="Arial"/>
                <a:cs typeface="Arial"/>
              </a:rPr>
              <a:t>channel</a:t>
            </a:r>
            <a:r>
              <a:rPr sz="1600" spc="19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multi-platform multi-</a:t>
            </a:r>
            <a:r>
              <a:rPr sz="1600" dirty="0">
                <a:latin typeface="Arial"/>
                <a:cs typeface="Arial"/>
              </a:rPr>
              <a:t>lingual</a:t>
            </a:r>
            <a:r>
              <a:rPr sz="1600" spc="140" dirty="0">
                <a:latin typeface="Arial"/>
                <a:cs typeface="Arial"/>
              </a:rPr>
              <a:t>  </a:t>
            </a:r>
            <a:r>
              <a:rPr sz="1600" spc="-10" dirty="0">
                <a:latin typeface="Arial"/>
                <a:cs typeface="Arial"/>
              </a:rPr>
              <a:t>multi-</a:t>
            </a:r>
            <a:r>
              <a:rPr sz="1600" dirty="0">
                <a:latin typeface="Arial"/>
                <a:cs typeface="Arial"/>
              </a:rPr>
              <a:t>service</a:t>
            </a:r>
            <a:r>
              <a:rPr sz="1600" spc="125" dirty="0">
                <a:latin typeface="Arial"/>
                <a:cs typeface="Arial"/>
              </a:rPr>
              <a:t>  </a:t>
            </a:r>
            <a:r>
              <a:rPr sz="1600" dirty="0">
                <a:latin typeface="Arial"/>
                <a:cs typeface="Arial"/>
              </a:rPr>
              <a:t>freeware</a:t>
            </a:r>
            <a:r>
              <a:rPr sz="1600" spc="150" dirty="0">
                <a:latin typeface="Arial"/>
                <a:cs typeface="Arial"/>
              </a:rPr>
              <a:t>  </a:t>
            </a:r>
            <a:r>
              <a:rPr sz="1600" dirty="0">
                <a:latin typeface="Arial"/>
                <a:cs typeface="Arial"/>
              </a:rPr>
              <a:t>mobile</a:t>
            </a:r>
            <a:r>
              <a:rPr sz="1600" spc="125" dirty="0">
                <a:latin typeface="Arial"/>
                <a:cs typeface="Arial"/>
              </a:rPr>
              <a:t>  </a:t>
            </a:r>
            <a:r>
              <a:rPr sz="1600" dirty="0">
                <a:latin typeface="Arial"/>
                <a:cs typeface="Arial"/>
              </a:rPr>
              <a:t>app</a:t>
            </a:r>
            <a:r>
              <a:rPr sz="1600" spc="140" dirty="0">
                <a:latin typeface="Arial"/>
                <a:cs typeface="Arial"/>
              </a:rPr>
              <a:t> 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dirty="0">
                <a:latin typeface="Arial"/>
                <a:cs typeface="Arial"/>
              </a:rPr>
              <a:t>accessing</a:t>
            </a:r>
            <a:r>
              <a:rPr sz="1600" spc="40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over</a:t>
            </a:r>
            <a:r>
              <a:rPr sz="1600" spc="4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1,200</a:t>
            </a:r>
            <a:r>
              <a:rPr sz="1600" spc="40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central</a:t>
            </a:r>
            <a:r>
              <a:rPr sz="1600" spc="40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and</a:t>
            </a:r>
            <a:r>
              <a:rPr sz="1600" spc="39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state</a:t>
            </a:r>
            <a:r>
              <a:rPr sz="1600" spc="409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government services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in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10" dirty="0">
                <a:latin typeface="Arial"/>
                <a:cs typeface="Arial"/>
              </a:rPr>
              <a:t>multiple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10" dirty="0">
                <a:latin typeface="Arial"/>
                <a:cs typeface="Arial"/>
              </a:rPr>
              <a:t>Indian </a:t>
            </a:r>
            <a:r>
              <a:rPr sz="1600" dirty="0">
                <a:latin typeface="Arial"/>
                <a:cs typeface="Arial"/>
              </a:rPr>
              <a:t>languages</a:t>
            </a:r>
            <a:r>
              <a:rPr sz="1600" spc="2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over</a:t>
            </a:r>
            <a:r>
              <a:rPr sz="1600" spc="2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Android,</a:t>
            </a:r>
            <a:r>
              <a:rPr sz="1600" spc="2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iOS,</a:t>
            </a:r>
            <a:r>
              <a:rPr sz="1600" spc="25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Windows</a:t>
            </a:r>
            <a:r>
              <a:rPr sz="1600" spc="2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and</a:t>
            </a:r>
            <a:r>
              <a:rPr sz="1600" spc="229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services </a:t>
            </a:r>
            <a:r>
              <a:rPr sz="1600" dirty="0">
                <a:latin typeface="Arial"/>
                <a:cs typeface="Arial"/>
              </a:rPr>
              <a:t>such</a:t>
            </a:r>
            <a:r>
              <a:rPr sz="1600" spc="4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as</a:t>
            </a:r>
            <a:r>
              <a:rPr sz="1600" spc="4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AADHAR,</a:t>
            </a:r>
            <a:r>
              <a:rPr sz="1600" spc="4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DigiLocker,</a:t>
            </a:r>
            <a:r>
              <a:rPr sz="1600" spc="4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Bharat</a:t>
            </a:r>
            <a:r>
              <a:rPr sz="1600" spc="4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Bill</a:t>
            </a:r>
            <a:r>
              <a:rPr sz="1600" spc="45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Payment </a:t>
            </a:r>
            <a:r>
              <a:rPr sz="1600" dirty="0">
                <a:latin typeface="Arial"/>
                <a:cs typeface="Arial"/>
              </a:rPr>
              <a:t>System,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PAN,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EPFO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services,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PMKVY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services,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AICT </a:t>
            </a:r>
            <a:r>
              <a:rPr sz="1600" dirty="0">
                <a:latin typeface="Arial"/>
                <a:cs typeface="Arial"/>
              </a:rPr>
              <a:t>E,</a:t>
            </a:r>
            <a:r>
              <a:rPr sz="1600" spc="110" dirty="0">
                <a:latin typeface="Arial"/>
                <a:cs typeface="Arial"/>
              </a:rPr>
              <a:t>  </a:t>
            </a:r>
            <a:r>
              <a:rPr sz="1600" dirty="0">
                <a:latin typeface="Arial"/>
                <a:cs typeface="Arial"/>
              </a:rPr>
              <a:t>CBSE,</a:t>
            </a:r>
            <a:r>
              <a:rPr sz="1600" spc="110" dirty="0">
                <a:latin typeface="Arial"/>
                <a:cs typeface="Arial"/>
              </a:rPr>
              <a:t>  </a:t>
            </a:r>
            <a:r>
              <a:rPr sz="1600" dirty="0">
                <a:latin typeface="Arial"/>
                <a:cs typeface="Arial"/>
              </a:rPr>
              <a:t>tax</a:t>
            </a:r>
            <a:r>
              <a:rPr sz="1600" spc="120" dirty="0">
                <a:latin typeface="Arial"/>
                <a:cs typeface="Arial"/>
              </a:rPr>
              <a:t>  </a:t>
            </a:r>
            <a:r>
              <a:rPr sz="1600" dirty="0">
                <a:latin typeface="Arial"/>
                <a:cs typeface="Arial"/>
              </a:rPr>
              <a:t>and</a:t>
            </a:r>
            <a:r>
              <a:rPr sz="1600" spc="114" dirty="0">
                <a:latin typeface="Arial"/>
                <a:cs typeface="Arial"/>
              </a:rPr>
              <a:t>  </a:t>
            </a:r>
            <a:r>
              <a:rPr sz="1600" dirty="0">
                <a:latin typeface="Arial"/>
                <a:cs typeface="Arial"/>
              </a:rPr>
              <a:t>fee</a:t>
            </a:r>
            <a:r>
              <a:rPr sz="1600" spc="114" dirty="0">
                <a:latin typeface="Arial"/>
                <a:cs typeface="Arial"/>
              </a:rPr>
              <a:t>  </a:t>
            </a:r>
            <a:r>
              <a:rPr sz="1600" dirty="0">
                <a:latin typeface="Arial"/>
                <a:cs typeface="Arial"/>
              </a:rPr>
              <a:t>or</a:t>
            </a:r>
            <a:r>
              <a:rPr sz="1600" spc="110" dirty="0">
                <a:latin typeface="Arial"/>
                <a:cs typeface="Arial"/>
              </a:rPr>
              <a:t>  </a:t>
            </a:r>
            <a:r>
              <a:rPr sz="1600" dirty="0">
                <a:latin typeface="Arial"/>
                <a:cs typeface="Arial"/>
              </a:rPr>
              <a:t>utilities</a:t>
            </a:r>
            <a:r>
              <a:rPr sz="1600" spc="120" dirty="0">
                <a:latin typeface="Arial"/>
                <a:cs typeface="Arial"/>
              </a:rPr>
              <a:t>  </a:t>
            </a:r>
            <a:r>
              <a:rPr sz="1600" dirty="0">
                <a:latin typeface="Arial"/>
                <a:cs typeface="Arial"/>
              </a:rPr>
              <a:t>bills</a:t>
            </a:r>
            <a:r>
              <a:rPr sz="1600" spc="110" dirty="0">
                <a:latin typeface="Arial"/>
                <a:cs typeface="Arial"/>
              </a:rPr>
              <a:t>  </a:t>
            </a:r>
            <a:r>
              <a:rPr sz="1600" spc="-10" dirty="0">
                <a:latin typeface="Arial"/>
                <a:cs typeface="Arial"/>
              </a:rPr>
              <a:t>payments, </a:t>
            </a:r>
            <a:r>
              <a:rPr sz="1600" dirty="0">
                <a:latin typeface="Arial"/>
                <a:cs typeface="Arial"/>
              </a:rPr>
              <a:t>education,</a:t>
            </a:r>
            <a:r>
              <a:rPr sz="1600" spc="535" dirty="0">
                <a:latin typeface="Arial"/>
                <a:cs typeface="Arial"/>
              </a:rPr>
              <a:t>  </a:t>
            </a:r>
            <a:r>
              <a:rPr sz="1600" dirty="0">
                <a:latin typeface="Arial"/>
                <a:cs typeface="Arial"/>
              </a:rPr>
              <a:t>job</a:t>
            </a:r>
            <a:r>
              <a:rPr sz="1600" spc="530" dirty="0">
                <a:latin typeface="Arial"/>
                <a:cs typeface="Arial"/>
              </a:rPr>
              <a:t>  </a:t>
            </a:r>
            <a:r>
              <a:rPr sz="1600" dirty="0">
                <a:latin typeface="Arial"/>
                <a:cs typeface="Arial"/>
              </a:rPr>
              <a:t>search,</a:t>
            </a:r>
            <a:r>
              <a:rPr sz="1600" spc="545" dirty="0">
                <a:latin typeface="Arial"/>
                <a:cs typeface="Arial"/>
              </a:rPr>
              <a:t>  </a:t>
            </a:r>
            <a:r>
              <a:rPr sz="1600" dirty="0">
                <a:latin typeface="Arial"/>
                <a:cs typeface="Arial"/>
              </a:rPr>
              <a:t>tax,</a:t>
            </a:r>
            <a:r>
              <a:rPr sz="1600" spc="540" dirty="0">
                <a:latin typeface="Arial"/>
                <a:cs typeface="Arial"/>
              </a:rPr>
              <a:t>  </a:t>
            </a:r>
            <a:r>
              <a:rPr sz="1600" dirty="0">
                <a:latin typeface="Arial"/>
                <a:cs typeface="Arial"/>
              </a:rPr>
              <a:t>business,</a:t>
            </a:r>
            <a:r>
              <a:rPr sz="1600" spc="535" dirty="0">
                <a:latin typeface="Arial"/>
                <a:cs typeface="Arial"/>
              </a:rPr>
              <a:t>  </a:t>
            </a:r>
            <a:r>
              <a:rPr sz="1600" spc="-10" dirty="0">
                <a:latin typeface="Arial"/>
                <a:cs typeface="Arial"/>
              </a:rPr>
              <a:t>health, </a:t>
            </a:r>
            <a:r>
              <a:rPr sz="1600" dirty="0">
                <a:latin typeface="Arial"/>
                <a:cs typeface="Arial"/>
              </a:rPr>
              <a:t>agriculture,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travel,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birth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certificates,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e-</a:t>
            </a:r>
            <a:r>
              <a:rPr sz="1600" dirty="0">
                <a:latin typeface="Arial"/>
                <a:cs typeface="Arial"/>
              </a:rPr>
              <a:t>District,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passport </a:t>
            </a:r>
            <a:r>
              <a:rPr sz="1600" dirty="0">
                <a:latin typeface="Arial"/>
                <a:cs typeface="Arial"/>
              </a:rPr>
              <a:t>and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much</a:t>
            </a:r>
            <a:r>
              <a:rPr sz="1600" spc="-20" dirty="0">
                <a:latin typeface="Arial"/>
                <a:cs typeface="Arial"/>
              </a:rPr>
              <a:t> more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01538" y="6986682"/>
            <a:ext cx="844486" cy="14649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50964" y="2194560"/>
            <a:ext cx="2115312" cy="45415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18" y="801136"/>
            <a:ext cx="31705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Digital</a:t>
            </a:r>
            <a:r>
              <a:rPr sz="4400" spc="-40" dirty="0"/>
              <a:t> </a:t>
            </a:r>
            <a:r>
              <a:rPr sz="4400" spc="-10" dirty="0"/>
              <a:t>Locker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dirty="0"/>
              <a:t>DigiLocker</a:t>
            </a:r>
            <a:r>
              <a:rPr spc="450" dirty="0"/>
              <a:t> </a:t>
            </a:r>
            <a:r>
              <a:rPr dirty="0"/>
              <a:t>is</a:t>
            </a:r>
            <a:r>
              <a:rPr spc="459" dirty="0"/>
              <a:t> </a:t>
            </a:r>
            <a:r>
              <a:rPr dirty="0"/>
              <a:t>an</a:t>
            </a:r>
            <a:r>
              <a:rPr spc="430" dirty="0"/>
              <a:t> </a:t>
            </a:r>
            <a:r>
              <a:rPr dirty="0"/>
              <a:t>online</a:t>
            </a:r>
            <a:r>
              <a:rPr spc="430" dirty="0"/>
              <a:t> </a:t>
            </a:r>
            <a:r>
              <a:rPr dirty="0"/>
              <a:t>service</a:t>
            </a:r>
            <a:r>
              <a:rPr spc="430" dirty="0"/>
              <a:t> </a:t>
            </a:r>
            <a:r>
              <a:rPr dirty="0"/>
              <a:t>provided</a:t>
            </a:r>
            <a:r>
              <a:rPr spc="445" dirty="0"/>
              <a:t> </a:t>
            </a:r>
            <a:r>
              <a:rPr dirty="0"/>
              <a:t>by</a:t>
            </a:r>
            <a:r>
              <a:rPr spc="440" dirty="0"/>
              <a:t> </a:t>
            </a:r>
            <a:r>
              <a:rPr dirty="0"/>
              <a:t>Ministry</a:t>
            </a:r>
            <a:r>
              <a:rPr spc="440" dirty="0"/>
              <a:t> </a:t>
            </a:r>
            <a:r>
              <a:rPr dirty="0"/>
              <a:t>of</a:t>
            </a:r>
            <a:r>
              <a:rPr spc="465" dirty="0"/>
              <a:t> </a:t>
            </a:r>
            <a:r>
              <a:rPr dirty="0"/>
              <a:t>Electronics</a:t>
            </a:r>
            <a:r>
              <a:rPr spc="459" dirty="0"/>
              <a:t> </a:t>
            </a:r>
            <a:r>
              <a:rPr dirty="0"/>
              <a:t>and</a:t>
            </a:r>
            <a:r>
              <a:rPr spc="445" dirty="0"/>
              <a:t> </a:t>
            </a:r>
            <a:r>
              <a:rPr spc="-25" dirty="0"/>
              <a:t>IT </a:t>
            </a:r>
            <a:r>
              <a:rPr dirty="0"/>
              <a:t>(MeitY),</a:t>
            </a:r>
            <a:r>
              <a:rPr spc="630" dirty="0"/>
              <a:t> </a:t>
            </a:r>
            <a:r>
              <a:rPr dirty="0"/>
              <a:t>Government</a:t>
            </a:r>
            <a:r>
              <a:rPr spc="635" dirty="0"/>
              <a:t> </a:t>
            </a:r>
            <a:r>
              <a:rPr dirty="0"/>
              <a:t>of</a:t>
            </a:r>
            <a:r>
              <a:rPr spc="630" dirty="0"/>
              <a:t> </a:t>
            </a:r>
            <a:r>
              <a:rPr dirty="0"/>
              <a:t>India</a:t>
            </a:r>
            <a:r>
              <a:rPr spc="620" dirty="0"/>
              <a:t> </a:t>
            </a:r>
            <a:r>
              <a:rPr dirty="0"/>
              <a:t>under</a:t>
            </a:r>
            <a:r>
              <a:rPr spc="635" dirty="0"/>
              <a:t> </a:t>
            </a:r>
            <a:r>
              <a:rPr dirty="0"/>
              <a:t>its</a:t>
            </a:r>
            <a:r>
              <a:rPr spc="630" dirty="0"/>
              <a:t> </a:t>
            </a:r>
            <a:r>
              <a:rPr dirty="0"/>
              <a:t>Digital</a:t>
            </a:r>
            <a:r>
              <a:rPr spc="620" dirty="0"/>
              <a:t> </a:t>
            </a:r>
            <a:r>
              <a:rPr dirty="0"/>
              <a:t>India</a:t>
            </a:r>
            <a:r>
              <a:rPr spc="635" dirty="0"/>
              <a:t> </a:t>
            </a:r>
            <a:r>
              <a:rPr dirty="0"/>
              <a:t>initiative.</a:t>
            </a:r>
            <a:r>
              <a:rPr spc="630" dirty="0"/>
              <a:t> </a:t>
            </a:r>
            <a:r>
              <a:rPr spc="-10" dirty="0"/>
              <a:t>DigiLocker </a:t>
            </a:r>
            <a:r>
              <a:rPr dirty="0"/>
              <a:t>provides</a:t>
            </a:r>
            <a:r>
              <a:rPr spc="555" dirty="0"/>
              <a:t> </a:t>
            </a:r>
            <a:r>
              <a:rPr dirty="0"/>
              <a:t>an</a:t>
            </a:r>
            <a:r>
              <a:rPr spc="550" dirty="0"/>
              <a:t> </a:t>
            </a:r>
            <a:r>
              <a:rPr dirty="0"/>
              <a:t>account</a:t>
            </a:r>
            <a:r>
              <a:rPr spc="550" dirty="0"/>
              <a:t> </a:t>
            </a:r>
            <a:r>
              <a:rPr dirty="0"/>
              <a:t>in</a:t>
            </a:r>
            <a:r>
              <a:rPr spc="550" dirty="0"/>
              <a:t> </a:t>
            </a:r>
            <a:r>
              <a:rPr dirty="0"/>
              <a:t>cloud</a:t>
            </a:r>
            <a:r>
              <a:rPr spc="545" dirty="0"/>
              <a:t> </a:t>
            </a:r>
            <a:r>
              <a:rPr dirty="0"/>
              <a:t>to</a:t>
            </a:r>
            <a:r>
              <a:rPr spc="550" dirty="0"/>
              <a:t> </a:t>
            </a:r>
            <a:r>
              <a:rPr dirty="0"/>
              <a:t>every</a:t>
            </a:r>
            <a:r>
              <a:rPr spc="525" dirty="0"/>
              <a:t> </a:t>
            </a:r>
            <a:r>
              <a:rPr dirty="0"/>
              <a:t>Indian</a:t>
            </a:r>
            <a:r>
              <a:rPr spc="550" dirty="0"/>
              <a:t> </a:t>
            </a:r>
            <a:r>
              <a:rPr dirty="0"/>
              <a:t>citizen</a:t>
            </a:r>
            <a:r>
              <a:rPr spc="550" dirty="0"/>
              <a:t> </a:t>
            </a:r>
            <a:r>
              <a:rPr dirty="0"/>
              <a:t>to</a:t>
            </a:r>
            <a:r>
              <a:rPr spc="535" dirty="0"/>
              <a:t> </a:t>
            </a:r>
            <a:r>
              <a:rPr dirty="0"/>
              <a:t>access</a:t>
            </a:r>
            <a:r>
              <a:rPr spc="540" dirty="0"/>
              <a:t> </a:t>
            </a:r>
            <a:r>
              <a:rPr spc="-10" dirty="0"/>
              <a:t>authentic </a:t>
            </a:r>
            <a:r>
              <a:rPr dirty="0"/>
              <a:t>documents/certificates</a:t>
            </a:r>
            <a:r>
              <a:rPr spc="185" dirty="0"/>
              <a:t> </a:t>
            </a:r>
            <a:r>
              <a:rPr dirty="0"/>
              <a:t>such</a:t>
            </a:r>
            <a:r>
              <a:rPr spc="195" dirty="0"/>
              <a:t> </a:t>
            </a:r>
            <a:r>
              <a:rPr dirty="0"/>
              <a:t>as</a:t>
            </a:r>
            <a:r>
              <a:rPr spc="190" dirty="0"/>
              <a:t> </a:t>
            </a:r>
            <a:r>
              <a:rPr dirty="0"/>
              <a:t>driving</a:t>
            </a:r>
            <a:r>
              <a:rPr spc="195" dirty="0"/>
              <a:t> </a:t>
            </a:r>
            <a:r>
              <a:rPr dirty="0"/>
              <a:t>license,</a:t>
            </a:r>
            <a:r>
              <a:rPr spc="195" dirty="0"/>
              <a:t> </a:t>
            </a:r>
            <a:r>
              <a:rPr dirty="0"/>
              <a:t>vehicle</a:t>
            </a:r>
            <a:r>
              <a:rPr spc="195" dirty="0"/>
              <a:t> </a:t>
            </a:r>
            <a:r>
              <a:rPr dirty="0"/>
              <a:t>registration,</a:t>
            </a:r>
            <a:r>
              <a:rPr spc="195" dirty="0"/>
              <a:t> </a:t>
            </a:r>
            <a:r>
              <a:rPr spc="-10" dirty="0"/>
              <a:t>academic </a:t>
            </a:r>
            <a:r>
              <a:rPr dirty="0"/>
              <a:t>mark</a:t>
            </a:r>
            <a:r>
              <a:rPr spc="135" dirty="0"/>
              <a:t> </a:t>
            </a:r>
            <a:r>
              <a:rPr dirty="0"/>
              <a:t>list</a:t>
            </a:r>
            <a:r>
              <a:rPr spc="140" dirty="0"/>
              <a:t> </a:t>
            </a:r>
            <a:r>
              <a:rPr dirty="0"/>
              <a:t>in</a:t>
            </a:r>
            <a:r>
              <a:rPr spc="125" dirty="0"/>
              <a:t> </a:t>
            </a:r>
            <a:r>
              <a:rPr dirty="0"/>
              <a:t>digital</a:t>
            </a:r>
            <a:r>
              <a:rPr spc="130" dirty="0"/>
              <a:t> </a:t>
            </a:r>
            <a:r>
              <a:rPr dirty="0"/>
              <a:t>format</a:t>
            </a:r>
            <a:r>
              <a:rPr spc="140" dirty="0"/>
              <a:t> </a:t>
            </a:r>
            <a:r>
              <a:rPr dirty="0"/>
              <a:t>from</a:t>
            </a:r>
            <a:r>
              <a:rPr spc="130" dirty="0"/>
              <a:t> </a:t>
            </a:r>
            <a:r>
              <a:rPr dirty="0"/>
              <a:t>the</a:t>
            </a:r>
            <a:r>
              <a:rPr spc="125" dirty="0"/>
              <a:t> </a:t>
            </a:r>
            <a:r>
              <a:rPr dirty="0"/>
              <a:t>original</a:t>
            </a:r>
            <a:r>
              <a:rPr spc="130" dirty="0"/>
              <a:t> </a:t>
            </a:r>
            <a:r>
              <a:rPr dirty="0"/>
              <a:t>issuers</a:t>
            </a:r>
            <a:r>
              <a:rPr spc="135" dirty="0"/>
              <a:t> </a:t>
            </a:r>
            <a:r>
              <a:rPr dirty="0"/>
              <a:t>of</a:t>
            </a:r>
            <a:r>
              <a:rPr spc="140" dirty="0"/>
              <a:t> </a:t>
            </a:r>
            <a:r>
              <a:rPr dirty="0"/>
              <a:t>these</a:t>
            </a:r>
            <a:r>
              <a:rPr spc="140" dirty="0"/>
              <a:t> </a:t>
            </a:r>
            <a:r>
              <a:rPr dirty="0"/>
              <a:t>certificates.</a:t>
            </a:r>
            <a:r>
              <a:rPr spc="140" dirty="0"/>
              <a:t> </a:t>
            </a:r>
            <a:r>
              <a:rPr dirty="0"/>
              <a:t>It</a:t>
            </a:r>
            <a:r>
              <a:rPr spc="145" dirty="0"/>
              <a:t> </a:t>
            </a:r>
            <a:r>
              <a:rPr spc="-20" dirty="0"/>
              <a:t>also </a:t>
            </a:r>
            <a:r>
              <a:rPr dirty="0"/>
              <a:t>provides</a:t>
            </a:r>
            <a:r>
              <a:rPr spc="340" dirty="0"/>
              <a:t> </a:t>
            </a:r>
            <a:r>
              <a:rPr dirty="0"/>
              <a:t>1GB</a:t>
            </a:r>
            <a:r>
              <a:rPr spc="340" dirty="0"/>
              <a:t> </a:t>
            </a:r>
            <a:r>
              <a:rPr dirty="0"/>
              <a:t>storage</a:t>
            </a:r>
            <a:r>
              <a:rPr spc="340" dirty="0"/>
              <a:t> </a:t>
            </a:r>
            <a:r>
              <a:rPr dirty="0"/>
              <a:t>space</a:t>
            </a:r>
            <a:r>
              <a:rPr spc="355" dirty="0"/>
              <a:t> </a:t>
            </a:r>
            <a:r>
              <a:rPr dirty="0"/>
              <a:t>to</a:t>
            </a:r>
            <a:r>
              <a:rPr spc="335" dirty="0"/>
              <a:t> </a:t>
            </a:r>
            <a:r>
              <a:rPr dirty="0"/>
              <a:t>each</a:t>
            </a:r>
            <a:r>
              <a:rPr spc="330" dirty="0"/>
              <a:t> </a:t>
            </a:r>
            <a:r>
              <a:rPr dirty="0"/>
              <a:t>account</a:t>
            </a:r>
            <a:r>
              <a:rPr spc="350" dirty="0"/>
              <a:t> </a:t>
            </a:r>
            <a:r>
              <a:rPr dirty="0"/>
              <a:t>to</a:t>
            </a:r>
            <a:r>
              <a:rPr spc="335" dirty="0"/>
              <a:t> </a:t>
            </a:r>
            <a:r>
              <a:rPr dirty="0"/>
              <a:t>upload</a:t>
            </a:r>
            <a:r>
              <a:rPr spc="355" dirty="0"/>
              <a:t> </a:t>
            </a:r>
            <a:r>
              <a:rPr dirty="0"/>
              <a:t>scanned</a:t>
            </a:r>
            <a:r>
              <a:rPr spc="335" dirty="0"/>
              <a:t> </a:t>
            </a:r>
            <a:r>
              <a:rPr dirty="0"/>
              <a:t>copies</a:t>
            </a:r>
            <a:r>
              <a:rPr spc="350" dirty="0"/>
              <a:t> </a:t>
            </a:r>
            <a:r>
              <a:rPr spc="-25" dirty="0"/>
              <a:t>of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57200" y="3886200"/>
            <a:ext cx="9144000" cy="3429000"/>
            <a:chOff x="457200" y="3886200"/>
            <a:chExt cx="9144000" cy="3429000"/>
          </a:xfrm>
        </p:grpSpPr>
        <p:sp>
          <p:nvSpPr>
            <p:cNvPr id="5" name="object 5"/>
            <p:cNvSpPr/>
            <p:nvPr/>
          </p:nvSpPr>
          <p:spPr>
            <a:xfrm>
              <a:off x="457200" y="3886200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4000" y="3429000"/>
                  </a:moveTo>
                  <a:lnTo>
                    <a:pt x="0" y="3429000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3429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01538" y="6986683"/>
              <a:ext cx="844486" cy="14649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48597" y="3835493"/>
            <a:ext cx="7994650" cy="211518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800" dirty="0">
                <a:latin typeface="Arial"/>
                <a:cs typeface="Arial"/>
              </a:rPr>
              <a:t>legacy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documents.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800" b="1" dirty="0">
                <a:latin typeface="Arial"/>
                <a:cs typeface="Arial"/>
              </a:rPr>
              <a:t>Structure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Digi </a:t>
            </a:r>
            <a:r>
              <a:rPr sz="1800" b="1" spc="-10" dirty="0">
                <a:latin typeface="Arial"/>
                <a:cs typeface="Arial"/>
              </a:rPr>
              <a:t>Locker</a:t>
            </a:r>
            <a:endParaRPr sz="1800">
              <a:latin typeface="Arial"/>
              <a:cs typeface="Arial"/>
            </a:endParaRPr>
          </a:p>
          <a:p>
            <a:pPr marL="327660">
              <a:lnSpc>
                <a:spcPct val="100000"/>
              </a:lnSpc>
              <a:spcBef>
                <a:spcPts val="705"/>
              </a:spcBef>
            </a:pPr>
            <a:r>
              <a:rPr sz="1800" dirty="0">
                <a:latin typeface="Arial"/>
                <a:cs typeface="Arial"/>
              </a:rPr>
              <a:t>Each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user’s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digital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locker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has 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following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sections.</a:t>
            </a:r>
            <a:endParaRPr sz="1800">
              <a:latin typeface="Arial"/>
              <a:cs typeface="Arial"/>
            </a:endParaRPr>
          </a:p>
          <a:p>
            <a:pPr marL="332105" indent="-320040">
              <a:lnSpc>
                <a:spcPct val="100000"/>
              </a:lnSpc>
              <a:spcBef>
                <a:spcPts val="700"/>
              </a:spcBef>
              <a:buClr>
                <a:srgbClr val="234957"/>
              </a:buClr>
              <a:buSzPct val="58333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1800" i="1" dirty="0">
                <a:latin typeface="Arial"/>
                <a:cs typeface="Arial"/>
              </a:rPr>
              <a:t>My</a:t>
            </a:r>
            <a:r>
              <a:rPr sz="1800" i="1" spc="-3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Certificates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section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two </a:t>
            </a:r>
            <a:r>
              <a:rPr sz="1800" spc="-10" dirty="0">
                <a:latin typeface="Arial"/>
                <a:cs typeface="Arial"/>
              </a:rPr>
              <a:t>subsections:</a:t>
            </a:r>
            <a:endParaRPr sz="1800">
              <a:latin typeface="Arial"/>
              <a:cs typeface="Arial"/>
            </a:endParaRPr>
          </a:p>
          <a:p>
            <a:pPr marL="12700" marR="5080" lvl="1" indent="953769">
              <a:lnSpc>
                <a:spcPct val="100000"/>
              </a:lnSpc>
              <a:spcBef>
                <a:spcPts val="695"/>
              </a:spcBef>
              <a:buAutoNum type="romanLcParenBoth"/>
              <a:tabLst>
                <a:tab pos="1302385" algn="l"/>
                <a:tab pos="1303020" algn="l"/>
                <a:tab pos="2065655" algn="l"/>
                <a:tab pos="3416300" algn="l"/>
                <a:tab pos="3980815" algn="l"/>
                <a:tab pos="4961255" algn="l"/>
                <a:tab pos="5412105" algn="l"/>
                <a:tab pos="6092825" algn="l"/>
                <a:tab pos="6415405" algn="l"/>
                <a:tab pos="6865620" algn="l"/>
              </a:tabLst>
            </a:pPr>
            <a:r>
              <a:rPr sz="1800" i="1" spc="-10" dirty="0">
                <a:latin typeface="Arial"/>
                <a:cs typeface="Arial"/>
              </a:rPr>
              <a:t>Digital</a:t>
            </a:r>
            <a:r>
              <a:rPr sz="1800" i="1" dirty="0">
                <a:latin typeface="Arial"/>
                <a:cs typeface="Arial"/>
              </a:rPr>
              <a:t>	</a:t>
            </a:r>
            <a:r>
              <a:rPr sz="1800" i="1" spc="-10" dirty="0">
                <a:latin typeface="Arial"/>
                <a:cs typeface="Arial"/>
              </a:rPr>
              <a:t>Documents</a:t>
            </a:r>
            <a:r>
              <a:rPr sz="1800" spc="-10" dirty="0">
                <a:latin typeface="Arial"/>
                <a:cs typeface="Arial"/>
              </a:rPr>
              <a:t>: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20" dirty="0">
                <a:latin typeface="Arial"/>
                <a:cs typeface="Arial"/>
              </a:rPr>
              <a:t>This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0" dirty="0">
                <a:latin typeface="Arial"/>
                <a:cs typeface="Arial"/>
              </a:rPr>
              <a:t>contains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25" dirty="0">
                <a:latin typeface="Arial"/>
                <a:cs typeface="Arial"/>
              </a:rPr>
              <a:t>the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0" dirty="0">
                <a:latin typeface="Arial"/>
                <a:cs typeface="Arial"/>
              </a:rPr>
              <a:t>URI's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25" dirty="0">
                <a:latin typeface="Arial"/>
                <a:cs typeface="Arial"/>
              </a:rPr>
              <a:t>of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25" dirty="0">
                <a:latin typeface="Arial"/>
                <a:cs typeface="Arial"/>
              </a:rPr>
              <a:t>the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0" dirty="0">
                <a:latin typeface="Arial"/>
                <a:cs typeface="Arial"/>
              </a:rPr>
              <a:t>documents </a:t>
            </a:r>
            <a:r>
              <a:rPr sz="1800" dirty="0">
                <a:latin typeface="Arial"/>
                <a:cs typeface="Arial"/>
              </a:rPr>
              <a:t>issued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user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government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departments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other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agencies.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597" y="2084320"/>
            <a:ext cx="7994015" cy="1849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54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Arial"/>
                <a:cs typeface="Arial"/>
              </a:rPr>
              <a:t>(ii)</a:t>
            </a:r>
            <a:r>
              <a:rPr sz="1800" i="1" spc="-30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Uploaded</a:t>
            </a:r>
            <a:r>
              <a:rPr sz="1800" b="1" i="1" spc="-4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Documents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This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subsection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lists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all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documents which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are </a:t>
            </a:r>
            <a:r>
              <a:rPr sz="1800" dirty="0">
                <a:latin typeface="Arial"/>
                <a:cs typeface="Arial"/>
              </a:rPr>
              <a:t>uploaded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user.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Each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file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uploaded should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more</a:t>
            </a:r>
            <a:r>
              <a:rPr sz="1800" spc="4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than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10MB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size.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Only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pdf,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jpg,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jpeg,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png,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bmp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gif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file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types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uploaded.</a:t>
            </a:r>
            <a:endParaRPr sz="1800">
              <a:latin typeface="Arial"/>
              <a:cs typeface="Arial"/>
            </a:endParaRPr>
          </a:p>
          <a:p>
            <a:pPr marL="332105" marR="5080" indent="-320040">
              <a:lnSpc>
                <a:spcPct val="100000"/>
              </a:lnSpc>
              <a:spcBef>
                <a:spcPts val="695"/>
              </a:spcBef>
              <a:buClr>
                <a:srgbClr val="234957"/>
              </a:buClr>
              <a:buSzPct val="58333"/>
              <a:buFont typeface="Wingdings"/>
              <a:buChar char=""/>
              <a:tabLst>
                <a:tab pos="332105" algn="l"/>
                <a:tab pos="332740" algn="l"/>
                <a:tab pos="787400" algn="l"/>
                <a:tab pos="1698625" algn="l"/>
                <a:tab pos="2270125" algn="l"/>
                <a:tab pos="3129280" algn="l"/>
                <a:tab pos="4094479" algn="l"/>
                <a:tab pos="4549140" algn="l"/>
                <a:tab pos="5612130" algn="l"/>
                <a:tab pos="6375400" algn="l"/>
                <a:tab pos="6702425" algn="l"/>
                <a:tab pos="7157720" algn="l"/>
                <a:tab pos="7738109" algn="l"/>
              </a:tabLst>
            </a:pPr>
            <a:r>
              <a:rPr sz="1800" b="1" i="1" spc="-25" dirty="0">
                <a:latin typeface="Arial"/>
                <a:cs typeface="Arial"/>
              </a:rPr>
              <a:t>My</a:t>
            </a:r>
            <a:r>
              <a:rPr sz="1800" b="1" i="1" dirty="0">
                <a:latin typeface="Arial"/>
                <a:cs typeface="Arial"/>
              </a:rPr>
              <a:t>	</a:t>
            </a:r>
            <a:r>
              <a:rPr sz="1800" b="1" i="1" spc="-10" dirty="0">
                <a:latin typeface="Arial"/>
                <a:cs typeface="Arial"/>
              </a:rPr>
              <a:t>Profile</a:t>
            </a:r>
            <a:r>
              <a:rPr sz="1800" spc="-10" dirty="0">
                <a:latin typeface="Arial"/>
                <a:cs typeface="Arial"/>
              </a:rPr>
              <a:t>: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20" dirty="0">
                <a:latin typeface="Arial"/>
                <a:cs typeface="Arial"/>
              </a:rPr>
              <a:t>This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0" dirty="0">
                <a:latin typeface="Arial"/>
                <a:cs typeface="Arial"/>
              </a:rPr>
              <a:t>section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0" dirty="0">
                <a:latin typeface="Arial"/>
                <a:cs typeface="Arial"/>
              </a:rPr>
              <a:t>displays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25" dirty="0">
                <a:latin typeface="Arial"/>
                <a:cs typeface="Arial"/>
              </a:rPr>
              <a:t>the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0" dirty="0">
                <a:latin typeface="Arial"/>
                <a:cs typeface="Arial"/>
              </a:rPr>
              <a:t>complete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0" dirty="0">
                <a:latin typeface="Arial"/>
                <a:cs typeface="Arial"/>
              </a:rPr>
              <a:t>profile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25" dirty="0">
                <a:latin typeface="Arial"/>
                <a:cs typeface="Arial"/>
              </a:rPr>
              <a:t>of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25" dirty="0">
                <a:latin typeface="Arial"/>
                <a:cs typeface="Arial"/>
              </a:rPr>
              <a:t>the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20" dirty="0">
                <a:latin typeface="Arial"/>
                <a:cs typeface="Arial"/>
              </a:rPr>
              <a:t>user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25" dirty="0">
                <a:latin typeface="Arial"/>
                <a:cs typeface="Arial"/>
              </a:rPr>
              <a:t>as </a:t>
            </a:r>
            <a:r>
              <a:rPr sz="1800" dirty="0">
                <a:latin typeface="Arial"/>
                <a:cs typeface="Arial"/>
              </a:rPr>
              <a:t>available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UIDAI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database.</a:t>
            </a:r>
            <a:endParaRPr sz="1800">
              <a:latin typeface="Arial"/>
              <a:cs typeface="Arial"/>
            </a:endParaRPr>
          </a:p>
          <a:p>
            <a:pPr marL="332105" indent="-320040">
              <a:lnSpc>
                <a:spcPct val="100000"/>
              </a:lnSpc>
              <a:spcBef>
                <a:spcPts val="705"/>
              </a:spcBef>
              <a:buClr>
                <a:srgbClr val="234957"/>
              </a:buClr>
              <a:buSzPct val="58333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1800" b="1" i="1" dirty="0">
                <a:latin typeface="Arial"/>
                <a:cs typeface="Arial"/>
              </a:rPr>
              <a:t>My</a:t>
            </a:r>
            <a:r>
              <a:rPr sz="1800" b="1" i="1" spc="330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Issuer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3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This</a:t>
            </a:r>
            <a:r>
              <a:rPr sz="1800" spc="3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section</a:t>
            </a:r>
            <a:r>
              <a:rPr sz="1800" spc="3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displays</a:t>
            </a:r>
            <a:r>
              <a:rPr sz="1800" spc="3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3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issuers'</a:t>
            </a:r>
            <a:r>
              <a:rPr sz="1800" spc="3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names</a:t>
            </a:r>
            <a:r>
              <a:rPr sz="1800" spc="3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3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3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number</a:t>
            </a:r>
            <a:r>
              <a:rPr sz="1800" spc="33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of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7200" y="3886200"/>
            <a:ext cx="9144000" cy="3429000"/>
            <a:chOff x="457200" y="3886200"/>
            <a:chExt cx="9144000" cy="3429000"/>
          </a:xfrm>
        </p:grpSpPr>
        <p:sp>
          <p:nvSpPr>
            <p:cNvPr id="4" name="object 4"/>
            <p:cNvSpPr/>
            <p:nvPr/>
          </p:nvSpPr>
          <p:spPr>
            <a:xfrm>
              <a:off x="457200" y="3886200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4000" y="3429000"/>
                  </a:moveTo>
                  <a:lnTo>
                    <a:pt x="0" y="3429000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3429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01538" y="6986683"/>
              <a:ext cx="844486" cy="14649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148597" y="3820195"/>
            <a:ext cx="7995284" cy="166243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32105">
              <a:lnSpc>
                <a:spcPct val="100000"/>
              </a:lnSpc>
              <a:spcBef>
                <a:spcPts val="795"/>
              </a:spcBef>
            </a:pPr>
            <a:r>
              <a:rPr sz="1800" dirty="0">
                <a:latin typeface="Arial"/>
                <a:cs typeface="Arial"/>
              </a:rPr>
              <a:t>documents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issued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user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issuer.</a:t>
            </a:r>
            <a:endParaRPr sz="1800">
              <a:latin typeface="Arial"/>
              <a:cs typeface="Arial"/>
            </a:endParaRPr>
          </a:p>
          <a:p>
            <a:pPr marL="332105" marR="6985" indent="-320040">
              <a:lnSpc>
                <a:spcPct val="100000"/>
              </a:lnSpc>
              <a:spcBef>
                <a:spcPts val="695"/>
              </a:spcBef>
              <a:buClr>
                <a:srgbClr val="234957"/>
              </a:buClr>
              <a:buSzPct val="58333"/>
              <a:buFont typeface="Wingdings"/>
              <a:buChar char=""/>
              <a:tabLst>
                <a:tab pos="332105" algn="l"/>
                <a:tab pos="332740" algn="l"/>
                <a:tab pos="798830" algn="l"/>
                <a:tab pos="2128520" algn="l"/>
                <a:tab pos="2711450" algn="l"/>
                <a:tab pos="3582035" algn="l"/>
                <a:tab pos="4556125" algn="l"/>
                <a:tab pos="5024755" algn="l"/>
                <a:tab pos="6297930" algn="l"/>
                <a:tab pos="7130415" algn="l"/>
                <a:tab pos="7660640" algn="l"/>
              </a:tabLst>
            </a:pPr>
            <a:r>
              <a:rPr sz="1800" b="1" i="1" spc="-25" dirty="0">
                <a:latin typeface="Arial"/>
                <a:cs typeface="Arial"/>
              </a:rPr>
              <a:t>My</a:t>
            </a:r>
            <a:r>
              <a:rPr sz="1800" b="1" i="1" dirty="0">
                <a:latin typeface="Arial"/>
                <a:cs typeface="Arial"/>
              </a:rPr>
              <a:t>	</a:t>
            </a:r>
            <a:r>
              <a:rPr sz="1800" b="1" i="1" spc="-10" dirty="0">
                <a:latin typeface="Arial"/>
                <a:cs typeface="Arial"/>
              </a:rPr>
              <a:t>Requester</a:t>
            </a:r>
            <a:r>
              <a:rPr sz="1800" spc="-10" dirty="0">
                <a:latin typeface="Arial"/>
                <a:cs typeface="Arial"/>
              </a:rPr>
              <a:t>: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20" dirty="0">
                <a:latin typeface="Arial"/>
                <a:cs typeface="Arial"/>
              </a:rPr>
              <a:t>This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0" dirty="0">
                <a:latin typeface="Arial"/>
                <a:cs typeface="Arial"/>
              </a:rPr>
              <a:t>section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0" dirty="0">
                <a:latin typeface="Arial"/>
                <a:cs typeface="Arial"/>
              </a:rPr>
              <a:t>displays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25" dirty="0">
                <a:latin typeface="Arial"/>
                <a:cs typeface="Arial"/>
              </a:rPr>
              <a:t>the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0" dirty="0">
                <a:latin typeface="Arial"/>
                <a:cs typeface="Arial"/>
              </a:rPr>
              <a:t>requesters'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0" dirty="0">
                <a:latin typeface="Arial"/>
                <a:cs typeface="Arial"/>
              </a:rPr>
              <a:t>names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25" dirty="0">
                <a:latin typeface="Arial"/>
                <a:cs typeface="Arial"/>
              </a:rPr>
              <a:t>and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dirty="0">
                <a:latin typeface="Arial"/>
                <a:cs typeface="Arial"/>
              </a:rPr>
              <a:t>number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documents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requested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user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requesters.</a:t>
            </a:r>
            <a:endParaRPr sz="1800">
              <a:latin typeface="Arial"/>
              <a:cs typeface="Arial"/>
            </a:endParaRPr>
          </a:p>
          <a:p>
            <a:pPr marL="332105" marR="5080" indent="-320040">
              <a:lnSpc>
                <a:spcPct val="100000"/>
              </a:lnSpc>
              <a:spcBef>
                <a:spcPts val="695"/>
              </a:spcBef>
              <a:buClr>
                <a:srgbClr val="234957"/>
              </a:buClr>
              <a:buSzPct val="58333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1800" b="1" i="1" dirty="0">
                <a:latin typeface="Arial"/>
                <a:cs typeface="Arial"/>
              </a:rPr>
              <a:t>Directories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3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This</a:t>
            </a:r>
            <a:r>
              <a:rPr sz="1800" spc="3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section</a:t>
            </a:r>
            <a:r>
              <a:rPr sz="1800" spc="3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displays</a:t>
            </a:r>
            <a:r>
              <a:rPr sz="1800" spc="3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3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complete</a:t>
            </a:r>
            <a:r>
              <a:rPr sz="1800" spc="3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list</a:t>
            </a:r>
            <a:r>
              <a:rPr sz="1800" spc="3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3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registered</a:t>
            </a:r>
            <a:r>
              <a:rPr sz="1800" spc="3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issuers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requesters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along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with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their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URLs</a:t>
            </a:r>
            <a:r>
              <a:rPr sz="1800" spc="-1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31644" y="3495629"/>
            <a:ext cx="419417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b="1" dirty="0">
                <a:solidFill>
                  <a:srgbClr val="FFFF00"/>
                </a:solidFill>
                <a:latin typeface="Times New Roman"/>
                <a:cs typeface="Times New Roman"/>
              </a:rPr>
              <a:t>Thank</a:t>
            </a:r>
            <a:r>
              <a:rPr sz="6600" b="1" spc="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6600" b="1" spc="-20" dirty="0">
                <a:solidFill>
                  <a:srgbClr val="FFFF00"/>
                </a:solidFill>
                <a:latin typeface="Times New Roman"/>
                <a:cs typeface="Times New Roman"/>
              </a:rPr>
              <a:t>you!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68187" y="6604556"/>
            <a:ext cx="38049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solidFill>
                  <a:srgbClr val="FFFFFF"/>
                </a:solidFill>
                <a:latin typeface="Tw Cen MT"/>
                <a:cs typeface="Tw Cen MT"/>
                <a:hlinkClick r:id="rId2"/>
              </a:rPr>
              <a:t>www.nielit.gov.in/haridwar</a:t>
            </a:r>
            <a:endParaRPr sz="2800">
              <a:latin typeface="Tw Cen MT"/>
              <a:cs typeface="Tw Cen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1707" y="6626352"/>
            <a:ext cx="1729740" cy="4480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258</Words>
  <Application>Microsoft Office PowerPoint</Application>
  <PresentationFormat>Custom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Times New Roman</vt:lpstr>
      <vt:lpstr>Tw Cen MT</vt:lpstr>
      <vt:lpstr>Wingdings</vt:lpstr>
      <vt:lpstr>Office Theme</vt:lpstr>
      <vt:lpstr>Accessing e-Governance Services on Mobile Using “UMANG APP”</vt:lpstr>
      <vt:lpstr>Digital Locker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CCC_PPT_CH7</dc:title>
  <dc:creator>HP</dc:creator>
  <cp:lastModifiedBy>palak</cp:lastModifiedBy>
  <cp:revision>2</cp:revision>
  <dcterms:created xsi:type="dcterms:W3CDTF">2022-05-08T20:41:10Z</dcterms:created>
  <dcterms:modified xsi:type="dcterms:W3CDTF">2022-05-08T21:01:51Z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2020-12-29T00:00:00Z</vt:filetime>
  </property>
  <property fmtid="{D5CDD505-2E9C-101B-9397-08002B2CF9AE}" pid="3" name="LastSaved">
    <vt:filetime>2022-05-08T00:00:00Z</vt:filetime>
  </property>
</Properties>
</file>