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5388" y="318008"/>
            <a:ext cx="8053222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234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1312" y="1280160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8" y="0"/>
                </a:moveTo>
                <a:lnTo>
                  <a:pt x="0" y="0"/>
                </a:lnTo>
                <a:lnTo>
                  <a:pt x="0" y="228600"/>
                </a:lnTo>
                <a:lnTo>
                  <a:pt x="8552688" y="228600"/>
                </a:lnTo>
                <a:lnTo>
                  <a:pt x="8552688" y="0"/>
                </a:lnTo>
                <a:close/>
              </a:path>
            </a:pathLst>
          </a:custGeom>
          <a:solidFill>
            <a:srgbClr val="2C7B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45230" y="6530474"/>
            <a:ext cx="841781" cy="14244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72817" y="2627198"/>
            <a:ext cx="4198365" cy="1031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8295" y="2884678"/>
            <a:ext cx="8487410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nielit.gov.in/haridwar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971540"/>
          </a:xfrm>
          <a:custGeom>
            <a:avLst/>
            <a:gdLst/>
            <a:ahLst/>
            <a:cxnLst/>
            <a:rect l="l" t="t" r="r" b="b"/>
            <a:pathLst>
              <a:path w="9144000" h="5971540">
                <a:moveTo>
                  <a:pt x="0" y="5971032"/>
                </a:moveTo>
                <a:lnTo>
                  <a:pt x="9144000" y="5971032"/>
                </a:lnTo>
                <a:lnTo>
                  <a:pt x="9144000" y="0"/>
                </a:lnTo>
                <a:lnTo>
                  <a:pt x="0" y="0"/>
                </a:lnTo>
                <a:lnTo>
                  <a:pt x="0" y="5971032"/>
                </a:lnTo>
                <a:close/>
              </a:path>
            </a:pathLst>
          </a:custGeom>
          <a:solidFill>
            <a:srgbClr val="09203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5971031"/>
            <a:ext cx="9144000" cy="887094"/>
            <a:chOff x="0" y="5971031"/>
            <a:chExt cx="9144000" cy="887094"/>
          </a:xfrm>
        </p:grpSpPr>
        <p:sp>
          <p:nvSpPr>
            <p:cNvPr id="4" name="object 4"/>
            <p:cNvSpPr/>
            <p:nvPr/>
          </p:nvSpPr>
          <p:spPr>
            <a:xfrm>
              <a:off x="0" y="5971031"/>
              <a:ext cx="9144000" cy="887094"/>
            </a:xfrm>
            <a:custGeom>
              <a:avLst/>
              <a:gdLst/>
              <a:ahLst/>
              <a:cxnLst/>
              <a:rect l="l" t="t" r="r" b="b"/>
              <a:pathLst>
                <a:path w="9144000" h="887095">
                  <a:moveTo>
                    <a:pt x="9144000" y="0"/>
                  </a:moveTo>
                  <a:lnTo>
                    <a:pt x="0" y="0"/>
                  </a:lnTo>
                  <a:lnTo>
                    <a:pt x="0" y="886968"/>
                  </a:lnTo>
                  <a:lnTo>
                    <a:pt x="9144000" y="88696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053328"/>
              <a:ext cx="2240280" cy="713740"/>
            </a:xfrm>
            <a:custGeom>
              <a:avLst/>
              <a:gdLst/>
              <a:ahLst/>
              <a:cxnLst/>
              <a:rect l="l" t="t" r="r" b="b"/>
              <a:pathLst>
                <a:path w="2240280" h="713740">
                  <a:moveTo>
                    <a:pt x="2240280" y="0"/>
                  </a:moveTo>
                  <a:lnTo>
                    <a:pt x="0" y="0"/>
                  </a:lnTo>
                  <a:lnTo>
                    <a:pt x="0" y="713232"/>
                  </a:lnTo>
                  <a:lnTo>
                    <a:pt x="2240280" y="713232"/>
                  </a:lnTo>
                  <a:lnTo>
                    <a:pt x="2240280" y="0"/>
                  </a:lnTo>
                  <a:close/>
                </a:path>
              </a:pathLst>
            </a:custGeom>
            <a:solidFill>
              <a:srgbClr val="23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59151" y="6044184"/>
              <a:ext cx="6784975" cy="713740"/>
            </a:xfrm>
            <a:custGeom>
              <a:avLst/>
              <a:gdLst/>
              <a:ahLst/>
              <a:cxnLst/>
              <a:rect l="l" t="t" r="r" b="b"/>
              <a:pathLst>
                <a:path w="6784975" h="713740">
                  <a:moveTo>
                    <a:pt x="6784848" y="0"/>
                  </a:moveTo>
                  <a:lnTo>
                    <a:pt x="0" y="0"/>
                  </a:lnTo>
                  <a:lnTo>
                    <a:pt x="0" y="713231"/>
                  </a:lnTo>
                  <a:lnTo>
                    <a:pt x="6784848" y="713231"/>
                  </a:lnTo>
                  <a:lnTo>
                    <a:pt x="6784848" y="0"/>
                  </a:lnTo>
                  <a:close/>
                </a:path>
              </a:pathLst>
            </a:custGeom>
            <a:solidFill>
              <a:srgbClr val="2C7B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127" y="6176759"/>
              <a:ext cx="1753362" cy="47169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8063" y="6172911"/>
              <a:ext cx="1721485" cy="440055"/>
            </a:xfrm>
            <a:custGeom>
              <a:avLst/>
              <a:gdLst/>
              <a:ahLst/>
              <a:cxnLst/>
              <a:rect l="l" t="t" r="r" b="b"/>
              <a:pathLst>
                <a:path w="1721485" h="440054">
                  <a:moveTo>
                    <a:pt x="1620266" y="93433"/>
                  </a:moveTo>
                  <a:lnTo>
                    <a:pt x="1525524" y="93433"/>
                  </a:lnTo>
                  <a:lnTo>
                    <a:pt x="1525524" y="439686"/>
                  </a:lnTo>
                  <a:lnTo>
                    <a:pt x="1620266" y="439686"/>
                  </a:lnTo>
                  <a:lnTo>
                    <a:pt x="1620266" y="93433"/>
                  </a:lnTo>
                  <a:close/>
                </a:path>
                <a:path w="1721485" h="440054">
                  <a:moveTo>
                    <a:pt x="1721104" y="0"/>
                  </a:moveTo>
                  <a:lnTo>
                    <a:pt x="1425448" y="0"/>
                  </a:lnTo>
                  <a:lnTo>
                    <a:pt x="1425448" y="93433"/>
                  </a:lnTo>
                  <a:lnTo>
                    <a:pt x="1721104" y="93433"/>
                  </a:lnTo>
                  <a:lnTo>
                    <a:pt x="1721104" y="0"/>
                  </a:lnTo>
                  <a:close/>
                </a:path>
                <a:path w="1721485" h="440054">
                  <a:moveTo>
                    <a:pt x="1367282" y="0"/>
                  </a:moveTo>
                  <a:lnTo>
                    <a:pt x="1272539" y="0"/>
                  </a:lnTo>
                  <a:lnTo>
                    <a:pt x="1272539" y="439686"/>
                  </a:lnTo>
                  <a:lnTo>
                    <a:pt x="1367282" y="439686"/>
                  </a:lnTo>
                  <a:lnTo>
                    <a:pt x="1367282" y="0"/>
                  </a:lnTo>
                  <a:close/>
                </a:path>
                <a:path w="1721485" h="440054">
                  <a:moveTo>
                    <a:pt x="1080770" y="0"/>
                  </a:moveTo>
                  <a:lnTo>
                    <a:pt x="986624" y="0"/>
                  </a:lnTo>
                  <a:lnTo>
                    <a:pt x="986624" y="439686"/>
                  </a:lnTo>
                  <a:lnTo>
                    <a:pt x="1210310" y="439686"/>
                  </a:lnTo>
                  <a:lnTo>
                    <a:pt x="1210310" y="344919"/>
                  </a:lnTo>
                  <a:lnTo>
                    <a:pt x="1080770" y="344919"/>
                  </a:lnTo>
                  <a:lnTo>
                    <a:pt x="1080770" y="0"/>
                  </a:lnTo>
                  <a:close/>
                </a:path>
                <a:path w="1721485" h="440054">
                  <a:moveTo>
                    <a:pt x="903566" y="0"/>
                  </a:moveTo>
                  <a:lnTo>
                    <a:pt x="656107" y="0"/>
                  </a:lnTo>
                  <a:lnTo>
                    <a:pt x="656107" y="439686"/>
                  </a:lnTo>
                  <a:lnTo>
                    <a:pt x="903566" y="439686"/>
                  </a:lnTo>
                  <a:lnTo>
                    <a:pt x="903566" y="352615"/>
                  </a:lnTo>
                  <a:lnTo>
                    <a:pt x="750874" y="352615"/>
                  </a:lnTo>
                  <a:lnTo>
                    <a:pt x="750874" y="261531"/>
                  </a:lnTo>
                  <a:lnTo>
                    <a:pt x="903566" y="261531"/>
                  </a:lnTo>
                  <a:lnTo>
                    <a:pt x="903566" y="175806"/>
                  </a:lnTo>
                  <a:lnTo>
                    <a:pt x="750874" y="175806"/>
                  </a:lnTo>
                  <a:lnTo>
                    <a:pt x="750874" y="87071"/>
                  </a:lnTo>
                  <a:lnTo>
                    <a:pt x="903566" y="87071"/>
                  </a:lnTo>
                  <a:lnTo>
                    <a:pt x="903566" y="0"/>
                  </a:lnTo>
                  <a:close/>
                </a:path>
                <a:path w="1721485" h="440054">
                  <a:moveTo>
                    <a:pt x="567207" y="0"/>
                  </a:moveTo>
                  <a:lnTo>
                    <a:pt x="472440" y="0"/>
                  </a:lnTo>
                  <a:lnTo>
                    <a:pt x="472440" y="439686"/>
                  </a:lnTo>
                  <a:lnTo>
                    <a:pt x="567207" y="439686"/>
                  </a:lnTo>
                  <a:lnTo>
                    <a:pt x="567207" y="0"/>
                  </a:lnTo>
                  <a:close/>
                </a:path>
                <a:path w="1721485" h="440054">
                  <a:moveTo>
                    <a:pt x="93700" y="0"/>
                  </a:moveTo>
                  <a:lnTo>
                    <a:pt x="0" y="0"/>
                  </a:lnTo>
                  <a:lnTo>
                    <a:pt x="0" y="439686"/>
                  </a:lnTo>
                  <a:lnTo>
                    <a:pt x="94767" y="439686"/>
                  </a:lnTo>
                  <a:lnTo>
                    <a:pt x="94767" y="155041"/>
                  </a:lnTo>
                  <a:lnTo>
                    <a:pt x="204321" y="155041"/>
                  </a:lnTo>
                  <a:lnTo>
                    <a:pt x="93700" y="0"/>
                  </a:lnTo>
                  <a:close/>
                </a:path>
                <a:path w="1721485" h="440054">
                  <a:moveTo>
                    <a:pt x="204321" y="155041"/>
                  </a:moveTo>
                  <a:lnTo>
                    <a:pt x="94767" y="155041"/>
                  </a:lnTo>
                  <a:lnTo>
                    <a:pt x="295795" y="439686"/>
                  </a:lnTo>
                  <a:lnTo>
                    <a:pt x="388099" y="439686"/>
                  </a:lnTo>
                  <a:lnTo>
                    <a:pt x="388099" y="282625"/>
                  </a:lnTo>
                  <a:lnTo>
                    <a:pt x="295351" y="282625"/>
                  </a:lnTo>
                  <a:lnTo>
                    <a:pt x="204321" y="155041"/>
                  </a:lnTo>
                  <a:close/>
                </a:path>
                <a:path w="1721485" h="440054">
                  <a:moveTo>
                    <a:pt x="388099" y="0"/>
                  </a:moveTo>
                  <a:lnTo>
                    <a:pt x="295351" y="0"/>
                  </a:lnTo>
                  <a:lnTo>
                    <a:pt x="295351" y="282625"/>
                  </a:lnTo>
                  <a:lnTo>
                    <a:pt x="388099" y="282625"/>
                  </a:lnTo>
                  <a:lnTo>
                    <a:pt x="3880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8063" y="6172911"/>
              <a:ext cx="1721485" cy="440055"/>
            </a:xfrm>
            <a:custGeom>
              <a:avLst/>
              <a:gdLst/>
              <a:ahLst/>
              <a:cxnLst/>
              <a:rect l="l" t="t" r="r" b="b"/>
              <a:pathLst>
                <a:path w="1721485" h="440054">
                  <a:moveTo>
                    <a:pt x="1425448" y="0"/>
                  </a:moveTo>
                  <a:lnTo>
                    <a:pt x="1721104" y="0"/>
                  </a:lnTo>
                  <a:lnTo>
                    <a:pt x="1721104" y="93433"/>
                  </a:lnTo>
                  <a:lnTo>
                    <a:pt x="1620266" y="93433"/>
                  </a:lnTo>
                  <a:lnTo>
                    <a:pt x="1620266" y="439686"/>
                  </a:lnTo>
                  <a:lnTo>
                    <a:pt x="1525524" y="439686"/>
                  </a:lnTo>
                  <a:lnTo>
                    <a:pt x="1525524" y="93433"/>
                  </a:lnTo>
                  <a:lnTo>
                    <a:pt x="1425448" y="93433"/>
                  </a:lnTo>
                  <a:lnTo>
                    <a:pt x="1425448" y="0"/>
                  </a:lnTo>
                  <a:close/>
                </a:path>
                <a:path w="1721485" h="440054">
                  <a:moveTo>
                    <a:pt x="1272539" y="0"/>
                  </a:moveTo>
                  <a:lnTo>
                    <a:pt x="1367282" y="0"/>
                  </a:lnTo>
                  <a:lnTo>
                    <a:pt x="1367282" y="439686"/>
                  </a:lnTo>
                  <a:lnTo>
                    <a:pt x="1272539" y="439686"/>
                  </a:lnTo>
                  <a:lnTo>
                    <a:pt x="1272539" y="0"/>
                  </a:lnTo>
                  <a:close/>
                </a:path>
                <a:path w="1721485" h="440054">
                  <a:moveTo>
                    <a:pt x="986624" y="0"/>
                  </a:moveTo>
                  <a:lnTo>
                    <a:pt x="1080770" y="0"/>
                  </a:lnTo>
                  <a:lnTo>
                    <a:pt x="1080770" y="344919"/>
                  </a:lnTo>
                  <a:lnTo>
                    <a:pt x="1210310" y="344919"/>
                  </a:lnTo>
                  <a:lnTo>
                    <a:pt x="1210310" y="439686"/>
                  </a:lnTo>
                  <a:lnTo>
                    <a:pt x="986624" y="439686"/>
                  </a:lnTo>
                  <a:lnTo>
                    <a:pt x="986624" y="0"/>
                  </a:lnTo>
                  <a:close/>
                </a:path>
                <a:path w="1721485" h="440054">
                  <a:moveTo>
                    <a:pt x="656107" y="0"/>
                  </a:moveTo>
                  <a:lnTo>
                    <a:pt x="903566" y="0"/>
                  </a:lnTo>
                  <a:lnTo>
                    <a:pt x="903566" y="87071"/>
                  </a:lnTo>
                  <a:lnTo>
                    <a:pt x="750874" y="87071"/>
                  </a:lnTo>
                  <a:lnTo>
                    <a:pt x="750874" y="175806"/>
                  </a:lnTo>
                  <a:lnTo>
                    <a:pt x="903566" y="175806"/>
                  </a:lnTo>
                  <a:lnTo>
                    <a:pt x="903566" y="261531"/>
                  </a:lnTo>
                  <a:lnTo>
                    <a:pt x="750874" y="261531"/>
                  </a:lnTo>
                  <a:lnTo>
                    <a:pt x="750874" y="352615"/>
                  </a:lnTo>
                  <a:lnTo>
                    <a:pt x="903566" y="352615"/>
                  </a:lnTo>
                  <a:lnTo>
                    <a:pt x="903566" y="439686"/>
                  </a:lnTo>
                  <a:lnTo>
                    <a:pt x="656107" y="439686"/>
                  </a:lnTo>
                  <a:lnTo>
                    <a:pt x="656107" y="0"/>
                  </a:lnTo>
                  <a:close/>
                </a:path>
                <a:path w="1721485" h="440054">
                  <a:moveTo>
                    <a:pt x="472440" y="0"/>
                  </a:moveTo>
                  <a:lnTo>
                    <a:pt x="567207" y="0"/>
                  </a:lnTo>
                  <a:lnTo>
                    <a:pt x="567207" y="439686"/>
                  </a:lnTo>
                  <a:lnTo>
                    <a:pt x="472440" y="439686"/>
                  </a:lnTo>
                  <a:lnTo>
                    <a:pt x="472440" y="0"/>
                  </a:lnTo>
                  <a:close/>
                </a:path>
                <a:path w="1721485" h="440054">
                  <a:moveTo>
                    <a:pt x="0" y="0"/>
                  </a:moveTo>
                  <a:lnTo>
                    <a:pt x="93700" y="0"/>
                  </a:lnTo>
                  <a:lnTo>
                    <a:pt x="295351" y="282625"/>
                  </a:lnTo>
                  <a:lnTo>
                    <a:pt x="295351" y="0"/>
                  </a:lnTo>
                  <a:lnTo>
                    <a:pt x="388099" y="0"/>
                  </a:lnTo>
                  <a:lnTo>
                    <a:pt x="388099" y="439686"/>
                  </a:lnTo>
                  <a:lnTo>
                    <a:pt x="295795" y="439686"/>
                  </a:lnTo>
                  <a:lnTo>
                    <a:pt x="94767" y="155041"/>
                  </a:lnTo>
                  <a:lnTo>
                    <a:pt x="94767" y="439686"/>
                  </a:lnTo>
                  <a:lnTo>
                    <a:pt x="0" y="43968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103370" y="6167729"/>
            <a:ext cx="420243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-20" dirty="0" smtClean="0">
                <a:solidFill>
                  <a:srgbClr val="FFFFFF"/>
                </a:solidFill>
                <a:latin typeface="Tw Cen MT"/>
                <a:cs typeface="Tw Cen MT"/>
              </a:rPr>
              <a:t>Presented By: </a:t>
            </a:r>
            <a:r>
              <a:rPr lang="en-IN" sz="2400" spc="-20" dirty="0" smtClean="0">
                <a:solidFill>
                  <a:srgbClr val="FFFFFF"/>
                </a:solidFill>
                <a:latin typeface="Tw Cen MT"/>
                <a:cs typeface="Tw Cen MT"/>
              </a:rPr>
              <a:t>Anjali </a:t>
            </a:r>
            <a:r>
              <a:rPr lang="en-IN" sz="2400" spc="-20" dirty="0" err="1" smtClean="0">
                <a:solidFill>
                  <a:srgbClr val="FFFFFF"/>
                </a:solidFill>
                <a:latin typeface="Tw Cen MT"/>
                <a:cs typeface="Tw Cen MT"/>
              </a:rPr>
              <a:t>Dhingan</a:t>
            </a:r>
            <a:endParaRPr sz="2400" dirty="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413763" y="2822194"/>
            <a:ext cx="62299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latin typeface="Trebuchet MS"/>
                <a:cs typeface="Trebuchet MS"/>
              </a:rPr>
              <a:t>TOPIC:</a:t>
            </a:r>
            <a:r>
              <a:rPr sz="3200" b="0" spc="-130" dirty="0">
                <a:latin typeface="Trebuchet MS"/>
                <a:cs typeface="Trebuchet MS"/>
              </a:rPr>
              <a:t> </a:t>
            </a:r>
            <a:r>
              <a:rPr sz="3200" b="0" dirty="0">
                <a:latin typeface="Trebuchet MS"/>
                <a:cs typeface="Trebuchet MS"/>
              </a:rPr>
              <a:t>Digital</a:t>
            </a:r>
            <a:r>
              <a:rPr sz="3200" b="0" spc="-80" dirty="0">
                <a:latin typeface="Trebuchet MS"/>
                <a:cs typeface="Trebuchet MS"/>
              </a:rPr>
              <a:t> </a:t>
            </a:r>
            <a:r>
              <a:rPr sz="3200" b="0" spc="-20" dirty="0">
                <a:latin typeface="Trebuchet MS"/>
                <a:cs typeface="Trebuchet MS"/>
              </a:rPr>
              <a:t>Payment</a:t>
            </a:r>
            <a:r>
              <a:rPr sz="3200" b="0" spc="-220" dirty="0">
                <a:latin typeface="Trebuchet MS"/>
                <a:cs typeface="Trebuchet MS"/>
              </a:rPr>
              <a:t> </a:t>
            </a:r>
            <a:r>
              <a:rPr sz="3200" b="0" spc="-10" dirty="0">
                <a:latin typeface="Trebuchet MS"/>
                <a:cs typeface="Trebuchet MS"/>
              </a:rPr>
              <a:t>Awareness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81355" y="289559"/>
            <a:ext cx="1672589" cy="2373630"/>
            <a:chOff x="181355" y="289559"/>
            <a:chExt cx="1672589" cy="237363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355" y="1456943"/>
              <a:ext cx="1672589" cy="120624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6595" y="289559"/>
              <a:ext cx="1644396" cy="1178052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1524001" y="3581400"/>
            <a:ext cx="6119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FF00"/>
                </a:solidFill>
              </a:rPr>
              <a:t>COURSE:</a:t>
            </a:r>
            <a:r>
              <a:rPr lang="en-IN" dirty="0" smtClean="0">
                <a:solidFill>
                  <a:schemeClr val="bg1"/>
                </a:solidFill>
              </a:rPr>
              <a:t> CCC Concepts</a:t>
            </a:r>
            <a:r>
              <a:rPr lang="en-IN" dirty="0" smtClean="0">
                <a:solidFill>
                  <a:srgbClr val="FFFF00"/>
                </a:solidFill>
              </a:rPr>
              <a:t> </a:t>
            </a:r>
          </a:p>
          <a:p>
            <a:endParaRPr lang="en-IN" dirty="0">
              <a:solidFill>
                <a:srgbClr val="FFFF00"/>
              </a:solidFill>
            </a:endParaRPr>
          </a:p>
          <a:p>
            <a:r>
              <a:rPr lang="en-IN" dirty="0" smtClean="0">
                <a:solidFill>
                  <a:srgbClr val="FFFF00"/>
                </a:solidFill>
              </a:rPr>
              <a:t>DAY</a:t>
            </a:r>
            <a:r>
              <a:rPr lang="en-IN" smtClean="0">
                <a:solidFill>
                  <a:srgbClr val="FFFF00"/>
                </a:solidFill>
              </a:rPr>
              <a:t>: 43</a:t>
            </a:r>
            <a:endParaRPr lang="en-IN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1461977"/>
            <a:ext cx="8630285" cy="441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6985" indent="-457200" algn="just">
              <a:lnSpc>
                <a:spcPct val="150100"/>
              </a:lnSpc>
              <a:spcBef>
                <a:spcPts val="100"/>
              </a:spcBef>
              <a:buFont typeface="Wingdings"/>
              <a:buChar char="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Log</a:t>
            </a:r>
            <a:r>
              <a:rPr sz="2400" spc="20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out</a:t>
            </a:r>
            <a:r>
              <a:rPr sz="2400" spc="20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20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your</a:t>
            </a:r>
            <a:r>
              <a:rPr sz="2400" spc="204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Internet</a:t>
            </a:r>
            <a:r>
              <a:rPr sz="2400" spc="21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Banking</a:t>
            </a:r>
            <a:r>
              <a:rPr sz="2400" spc="20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account</a:t>
            </a:r>
            <a:r>
              <a:rPr sz="2400" spc="204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0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minute</a:t>
            </a:r>
            <a:r>
              <a:rPr sz="2400" spc="195" dirty="0">
                <a:latin typeface="Times New Roman"/>
                <a:cs typeface="Times New Roman"/>
              </a:rPr>
              <a:t>  </a:t>
            </a:r>
            <a:r>
              <a:rPr sz="2400" spc="-25" dirty="0">
                <a:latin typeface="Times New Roman"/>
                <a:cs typeface="Times New Roman"/>
              </a:rPr>
              <a:t>you </a:t>
            </a:r>
            <a:r>
              <a:rPr sz="2400" dirty="0">
                <a:latin typeface="Times New Roman"/>
                <a:cs typeface="Times New Roman"/>
              </a:rPr>
              <a:t>complete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transactions;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close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window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without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logging </a:t>
            </a:r>
            <a:r>
              <a:rPr sz="2400" spc="-25" dirty="0">
                <a:latin typeface="Times New Roman"/>
                <a:cs typeface="Times New Roman"/>
              </a:rPr>
              <a:t>off</a:t>
            </a:r>
            <a:endParaRPr sz="2400">
              <a:latin typeface="Times New Roman"/>
              <a:cs typeface="Times New Roman"/>
            </a:endParaRPr>
          </a:p>
          <a:p>
            <a:pPr marL="469900" marR="8890" indent="-457200" algn="just">
              <a:lnSpc>
                <a:spcPct val="150000"/>
              </a:lnSpc>
              <a:spcBef>
                <a:spcPts val="5"/>
              </a:spcBef>
              <a:buFont typeface="Wingdings"/>
              <a:buChar char="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Avoid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Internet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Banking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unsecured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Wi-</a:t>
            </a:r>
            <a:r>
              <a:rPr sz="2400" dirty="0">
                <a:latin typeface="Times New Roman"/>
                <a:cs typeface="Times New Roman"/>
              </a:rPr>
              <a:t>Fi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networks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such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railway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stations,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airports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cybercafés</a:t>
            </a:r>
            <a:endParaRPr sz="2400">
              <a:latin typeface="Times New Roman"/>
              <a:cs typeface="Times New Roman"/>
            </a:endParaRPr>
          </a:p>
          <a:p>
            <a:pPr marL="469900" indent="-457200" algn="just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Install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authentic</a:t>
            </a:r>
            <a:r>
              <a:rPr sz="2400" spc="3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security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programmes</a:t>
            </a:r>
            <a:r>
              <a:rPr sz="2400" spc="3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guard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your</a:t>
            </a:r>
            <a:r>
              <a:rPr sz="2400" spc="3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account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against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hackers,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virus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attacks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malware</a:t>
            </a:r>
            <a:endParaRPr sz="2400">
              <a:latin typeface="Times New Roman"/>
              <a:cs typeface="Times New Roman"/>
            </a:endParaRPr>
          </a:p>
          <a:p>
            <a:pPr marL="469900" indent="-457200" algn="just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Update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security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programme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antivirus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regularly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4131" y="232917"/>
            <a:ext cx="31292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Few</a:t>
            </a:r>
            <a:r>
              <a:rPr sz="4000" b="0" spc="-114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Useful</a:t>
            </a:r>
            <a:r>
              <a:rPr sz="4000" b="0" spc="-11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spc="-20" dirty="0">
                <a:solidFill>
                  <a:srgbClr val="09203A"/>
                </a:solidFill>
                <a:latin typeface="Tw Cen MT"/>
                <a:cs typeface="Tw Cen MT"/>
              </a:rPr>
              <a:t>Tips</a:t>
            </a:r>
            <a:endParaRPr sz="40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17373"/>
            <a:ext cx="31292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Few</a:t>
            </a:r>
            <a:r>
              <a:rPr sz="4000" b="0" spc="-114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Useful</a:t>
            </a:r>
            <a:r>
              <a:rPr sz="4000" b="0" spc="-11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spc="-20" dirty="0">
                <a:solidFill>
                  <a:srgbClr val="09203A"/>
                </a:solidFill>
                <a:latin typeface="Tw Cen MT"/>
                <a:cs typeface="Tw Cen MT"/>
              </a:rPr>
              <a:t>Tips</a:t>
            </a:r>
            <a:endParaRPr sz="40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1718817"/>
            <a:ext cx="8700135" cy="4583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0"/>
              </a:spcBef>
              <a:buClr>
                <a:srgbClr val="234957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dirty="0">
                <a:latin typeface="Times New Roman"/>
                <a:cs typeface="Times New Roman"/>
              </a:rPr>
              <a:t>Install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suitable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firewall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protect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your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computer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laptop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its </a:t>
            </a:r>
            <a:r>
              <a:rPr sz="2400" spc="-10" dirty="0">
                <a:latin typeface="Times New Roman"/>
                <a:cs typeface="Times New Roman"/>
              </a:rPr>
              <a:t>contents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34957"/>
              </a:buClr>
              <a:buFont typeface="Wingdings"/>
              <a:buChar char=""/>
            </a:pPr>
            <a:endParaRPr sz="3700">
              <a:latin typeface="Times New Roman"/>
              <a:cs typeface="Times New Roman"/>
            </a:endParaRPr>
          </a:p>
          <a:p>
            <a:pPr marL="332740" marR="6985" indent="-320040">
              <a:lnSpc>
                <a:spcPct val="100000"/>
              </a:lnSpc>
              <a:buClr>
                <a:srgbClr val="234957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dirty="0">
                <a:latin typeface="Times New Roman"/>
                <a:cs typeface="Times New Roman"/>
              </a:rPr>
              <a:t>Never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remote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access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your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anyone;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even </a:t>
            </a:r>
            <a:r>
              <a:rPr sz="2400" dirty="0">
                <a:latin typeface="Times New Roman"/>
                <a:cs typeface="Times New Roman"/>
              </a:rPr>
              <a:t>family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members,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still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vulnerable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hacking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34957"/>
              </a:buClr>
              <a:buFont typeface="Wingdings"/>
              <a:buChar char=""/>
            </a:pPr>
            <a:endParaRPr sz="3700">
              <a:latin typeface="Times New Roman"/>
              <a:cs typeface="Times New Roman"/>
            </a:endParaRPr>
          </a:p>
          <a:p>
            <a:pPr marL="332740" marR="6985" indent="-320040">
              <a:lnSpc>
                <a:spcPct val="100000"/>
              </a:lnSpc>
              <a:buClr>
                <a:srgbClr val="234957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dirty="0">
                <a:latin typeface="Times New Roman"/>
                <a:cs typeface="Times New Roman"/>
              </a:rPr>
              <a:t>Disable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‘File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Printing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Sharing’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command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operating system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34957"/>
              </a:buClr>
              <a:buFont typeface="Wingdings"/>
              <a:buChar char=""/>
            </a:pPr>
            <a:endParaRPr sz="3700">
              <a:latin typeface="Times New Roman"/>
              <a:cs typeface="Times New Roman"/>
            </a:endParaRPr>
          </a:p>
          <a:p>
            <a:pPr marL="332740" marR="7620" indent="-320040">
              <a:lnSpc>
                <a:spcPct val="100000"/>
              </a:lnSpc>
              <a:buClr>
                <a:srgbClr val="234957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dirty="0">
                <a:latin typeface="Times New Roman"/>
                <a:cs typeface="Times New Roman"/>
              </a:rPr>
              <a:t>Always</a:t>
            </a:r>
            <a:r>
              <a:rPr sz="2400" spc="3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</a:t>
            </a:r>
            <a:r>
              <a:rPr sz="2400" spc="3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off</a:t>
            </a:r>
            <a:r>
              <a:rPr sz="2400" spc="3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your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PC</a:t>
            </a:r>
            <a:r>
              <a:rPr sz="2400" spc="3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3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laptop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3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use;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don’t</a:t>
            </a:r>
            <a:r>
              <a:rPr sz="2400" spc="3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keep</a:t>
            </a:r>
            <a:r>
              <a:rPr sz="2400" spc="3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it </a:t>
            </a:r>
            <a:r>
              <a:rPr sz="2400" dirty="0">
                <a:latin typeface="Times New Roman"/>
                <a:cs typeface="Times New Roman"/>
              </a:rPr>
              <a:t>lying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around 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trust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stranger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183337"/>
            <a:ext cx="3132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Few</a:t>
            </a:r>
            <a:r>
              <a:rPr sz="4000" b="0" spc="-11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Useful</a:t>
            </a:r>
            <a:r>
              <a:rPr sz="4000" b="0" spc="-10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spc="-20" dirty="0">
                <a:solidFill>
                  <a:srgbClr val="09203A"/>
                </a:solidFill>
                <a:latin typeface="Tw Cen MT"/>
                <a:cs typeface="Tw Cen MT"/>
              </a:rPr>
              <a:t>Tips</a:t>
            </a:r>
            <a:endParaRPr sz="40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200" y="1786839"/>
            <a:ext cx="73209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2400" dirty="0">
                <a:latin typeface="Times New Roman"/>
                <a:cs typeface="Times New Roman"/>
              </a:rPr>
              <a:t>Never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save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your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mobile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banking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log-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password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phone;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memorize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91093" y="1786839"/>
            <a:ext cx="8229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5080" indent="-457834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471805" algn="l"/>
                <a:tab pos="472440" algn="l"/>
              </a:tabLst>
            </a:pPr>
            <a:r>
              <a:rPr dirty="0"/>
              <a:t>Never</a:t>
            </a:r>
            <a:r>
              <a:rPr spc="330" dirty="0"/>
              <a:t> </a:t>
            </a:r>
            <a:r>
              <a:rPr dirty="0"/>
              <a:t>leave</a:t>
            </a:r>
            <a:r>
              <a:rPr spc="320" dirty="0"/>
              <a:t> </a:t>
            </a:r>
            <a:r>
              <a:rPr dirty="0"/>
              <a:t>your</a:t>
            </a:r>
            <a:r>
              <a:rPr spc="330" dirty="0"/>
              <a:t> </a:t>
            </a:r>
            <a:r>
              <a:rPr dirty="0"/>
              <a:t>handset</a:t>
            </a:r>
            <a:r>
              <a:rPr spc="330" dirty="0"/>
              <a:t> </a:t>
            </a:r>
            <a:r>
              <a:rPr dirty="0"/>
              <a:t>unattended</a:t>
            </a:r>
            <a:r>
              <a:rPr spc="325" dirty="0"/>
              <a:t> </a:t>
            </a:r>
            <a:r>
              <a:rPr dirty="0"/>
              <a:t>and</a:t>
            </a:r>
            <a:r>
              <a:rPr spc="325" dirty="0"/>
              <a:t> </a:t>
            </a:r>
            <a:r>
              <a:rPr dirty="0"/>
              <a:t>logged</a:t>
            </a:r>
            <a:r>
              <a:rPr spc="320" dirty="0"/>
              <a:t> </a:t>
            </a:r>
            <a:r>
              <a:rPr dirty="0"/>
              <a:t>into</a:t>
            </a:r>
            <a:r>
              <a:rPr spc="330" dirty="0"/>
              <a:t> </a:t>
            </a:r>
            <a:r>
              <a:rPr dirty="0"/>
              <a:t>a</a:t>
            </a:r>
            <a:r>
              <a:rPr spc="330" dirty="0"/>
              <a:t> </a:t>
            </a:r>
            <a:r>
              <a:rPr spc="-10" dirty="0"/>
              <a:t>mobile </a:t>
            </a:r>
            <a:r>
              <a:rPr dirty="0"/>
              <a:t>banking</a:t>
            </a:r>
            <a:r>
              <a:rPr spc="-15" dirty="0"/>
              <a:t> </a:t>
            </a:r>
            <a:r>
              <a:rPr spc="-25" dirty="0"/>
              <a:t>app</a:t>
            </a:r>
          </a:p>
          <a:p>
            <a:pPr marL="1270">
              <a:lnSpc>
                <a:spcPct val="100000"/>
              </a:lnSpc>
              <a:spcBef>
                <a:spcPts val="5"/>
              </a:spcBef>
              <a:buFont typeface="Wingdings"/>
              <a:buChar char=""/>
            </a:pPr>
            <a:endParaRPr sz="2500"/>
          </a:p>
          <a:p>
            <a:pPr marL="471170" indent="-457834">
              <a:lnSpc>
                <a:spcPct val="100000"/>
              </a:lnSpc>
              <a:buFont typeface="Wingdings"/>
              <a:buChar char=""/>
              <a:tabLst>
                <a:tab pos="471805" algn="l"/>
                <a:tab pos="472440" algn="l"/>
              </a:tabLst>
            </a:pPr>
            <a:r>
              <a:rPr dirty="0"/>
              <a:t>Always</a:t>
            </a:r>
            <a:r>
              <a:rPr spc="-10" dirty="0"/>
              <a:t> </a:t>
            </a:r>
            <a:r>
              <a:rPr dirty="0"/>
              <a:t>lock</a:t>
            </a:r>
            <a:r>
              <a:rPr spc="-15" dirty="0"/>
              <a:t> </a:t>
            </a:r>
            <a:r>
              <a:rPr dirty="0"/>
              <a:t>your</a:t>
            </a:r>
            <a:r>
              <a:rPr spc="-5" dirty="0"/>
              <a:t> </a:t>
            </a:r>
            <a:r>
              <a:rPr dirty="0"/>
              <a:t>phone</a:t>
            </a:r>
            <a:r>
              <a:rPr spc="-20" dirty="0"/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dirty="0"/>
              <a:t>prevent</a:t>
            </a:r>
            <a:r>
              <a:rPr spc="-3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25" dirty="0"/>
              <a:t>use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0200" y="4714113"/>
            <a:ext cx="7382509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2400" dirty="0">
                <a:latin typeface="Times New Roman"/>
                <a:cs typeface="Times New Roman"/>
              </a:rPr>
              <a:t>Notify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bank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mobile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lost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stolen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"/>
            </a:pPr>
            <a:endParaRPr sz="2500">
              <a:latin typeface="Times New Roman"/>
              <a:cs typeface="Times New Roman"/>
            </a:endParaRPr>
          </a:p>
          <a:p>
            <a:pPr marL="469900" marR="98425" indent="-457834">
              <a:lnSpc>
                <a:spcPct val="100000"/>
              </a:lnSpc>
              <a:buFont typeface="Wingdings"/>
              <a:buChar char=""/>
              <a:tabLst>
                <a:tab pos="469900" algn="l"/>
                <a:tab pos="470534" algn="l"/>
                <a:tab pos="1626235" algn="l"/>
                <a:tab pos="2273300" algn="l"/>
                <a:tab pos="3394710" algn="l"/>
                <a:tab pos="4653915" algn="l"/>
                <a:tab pos="5368290" algn="l"/>
                <a:tab pos="5899150" algn="l"/>
                <a:tab pos="6615430" algn="l"/>
              </a:tabLst>
            </a:pPr>
            <a:r>
              <a:rPr sz="2400" spc="-10" dirty="0">
                <a:latin typeface="Times New Roman"/>
                <a:cs typeface="Times New Roman"/>
              </a:rPr>
              <a:t>Update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mobile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banking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app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when </a:t>
            </a:r>
            <a:r>
              <a:rPr sz="2400" dirty="0">
                <a:latin typeface="Times New Roman"/>
                <a:cs typeface="Times New Roman"/>
              </a:rPr>
              <a:t>version/upgrade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released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69173" y="5445658"/>
            <a:ext cx="944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4180" algn="l"/>
              </a:tabLst>
            </a:pPr>
            <a:r>
              <a:rPr sz="2400" spc="-5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new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651" y="132334"/>
            <a:ext cx="31318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Few</a:t>
            </a:r>
            <a:r>
              <a:rPr sz="4000" b="0" spc="-105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Useful</a:t>
            </a:r>
            <a:r>
              <a:rPr sz="4000" b="0" spc="-10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spc="-20" dirty="0">
                <a:solidFill>
                  <a:srgbClr val="09203A"/>
                </a:solidFill>
                <a:latin typeface="Tw Cen MT"/>
                <a:cs typeface="Tw Cen MT"/>
              </a:rPr>
              <a:t>Tips</a:t>
            </a:r>
            <a:endParaRPr sz="40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2651" y="1751202"/>
            <a:ext cx="8485505" cy="4796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68960" indent="-556260">
              <a:lnSpc>
                <a:spcPct val="100000"/>
              </a:lnSpc>
              <a:spcBef>
                <a:spcPts val="105"/>
              </a:spcBef>
              <a:buSzPct val="107692"/>
              <a:buFont typeface="Wingdings"/>
              <a:buChar char=""/>
              <a:tabLst>
                <a:tab pos="568325" algn="l"/>
                <a:tab pos="568960" algn="l"/>
              </a:tabLst>
            </a:pPr>
            <a:r>
              <a:rPr sz="2600" dirty="0">
                <a:latin typeface="Times New Roman"/>
                <a:cs typeface="Times New Roman"/>
              </a:rPr>
              <a:t>Update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your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phone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with latest security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patches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"/>
            </a:pPr>
            <a:endParaRPr sz="28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551815" algn="l"/>
                <a:tab pos="552450" algn="l"/>
                <a:tab pos="1556385" algn="l"/>
                <a:tab pos="3056255" algn="l"/>
                <a:tab pos="3859529" algn="l"/>
                <a:tab pos="4699635" algn="l"/>
                <a:tab pos="6751320" algn="l"/>
                <a:tab pos="7424420" algn="l"/>
              </a:tabLst>
            </a:pPr>
            <a:r>
              <a:rPr dirty="0"/>
              <a:t>	</a:t>
            </a:r>
            <a:r>
              <a:rPr sz="2600" spc="-10" dirty="0">
                <a:latin typeface="Times New Roman"/>
                <a:cs typeface="Times New Roman"/>
              </a:rPr>
              <a:t>Never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download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0" dirty="0">
                <a:latin typeface="Times New Roman"/>
                <a:cs typeface="Times New Roman"/>
              </a:rPr>
              <a:t>apps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0" dirty="0">
                <a:latin typeface="Times New Roman"/>
                <a:cs typeface="Times New Roman"/>
              </a:rPr>
              <a:t>from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untrustworthy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Times New Roman"/>
                <a:cs typeface="Times New Roman"/>
              </a:rPr>
              <a:t>and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dubious sources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"/>
            </a:pPr>
            <a:endParaRPr sz="2700">
              <a:latin typeface="Times New Roman"/>
              <a:cs typeface="Times New Roman"/>
            </a:endParaRPr>
          </a:p>
          <a:p>
            <a:pPr marL="533400" indent="-521334">
              <a:lnSpc>
                <a:spcPct val="100000"/>
              </a:lnSpc>
              <a:buFont typeface="Wingdings"/>
              <a:buChar char=""/>
              <a:tabLst>
                <a:tab pos="533400" algn="l"/>
                <a:tab pos="534035" algn="l"/>
              </a:tabLst>
            </a:pPr>
            <a:r>
              <a:rPr sz="2600" dirty="0">
                <a:latin typeface="Times New Roman"/>
                <a:cs typeface="Times New Roman"/>
              </a:rPr>
              <a:t>Always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log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out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your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banking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app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after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using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it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"/>
            </a:pPr>
            <a:endParaRPr sz="2700">
              <a:latin typeface="Times New Roman"/>
              <a:cs typeface="Times New Roman"/>
            </a:endParaRPr>
          </a:p>
          <a:p>
            <a:pPr marL="469900" marR="7620" indent="-457200">
              <a:lnSpc>
                <a:spcPct val="100000"/>
              </a:lnSpc>
              <a:buFont typeface="Wingdings"/>
              <a:buChar char=""/>
              <a:tabLst>
                <a:tab pos="469265" algn="l"/>
                <a:tab pos="469900" algn="l"/>
                <a:tab pos="1372235" algn="l"/>
                <a:tab pos="1887220" algn="l"/>
                <a:tab pos="2550160" algn="l"/>
                <a:tab pos="3086735" algn="l"/>
                <a:tab pos="3897629" algn="l"/>
                <a:tab pos="5127625" algn="l"/>
                <a:tab pos="6339205" algn="l"/>
                <a:tab pos="7022465" algn="l"/>
              </a:tabLst>
            </a:pPr>
            <a:r>
              <a:rPr sz="2600" spc="-20" dirty="0">
                <a:latin typeface="Times New Roman"/>
                <a:cs typeface="Times New Roman"/>
              </a:rPr>
              <a:t>Keep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Times New Roman"/>
                <a:cs typeface="Times New Roman"/>
              </a:rPr>
              <a:t>an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Times New Roman"/>
                <a:cs typeface="Times New Roman"/>
              </a:rPr>
              <a:t>eye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Times New Roman"/>
                <a:cs typeface="Times New Roman"/>
              </a:rPr>
              <a:t>on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0" dirty="0">
                <a:latin typeface="Times New Roman"/>
                <a:cs typeface="Times New Roman"/>
              </a:rPr>
              <a:t>your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account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balance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Times New Roman"/>
                <a:cs typeface="Times New Roman"/>
              </a:rPr>
              <a:t>and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transaction </a:t>
            </a:r>
            <a:r>
              <a:rPr sz="2600" dirty="0">
                <a:latin typeface="Times New Roman"/>
                <a:cs typeface="Times New Roman"/>
              </a:rPr>
              <a:t>history</a:t>
            </a:r>
            <a:r>
              <a:rPr sz="2600" spc="-10" dirty="0">
                <a:latin typeface="Times New Roman"/>
                <a:cs typeface="Times New Roman"/>
              </a:rPr>
              <a:t> regularly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"/>
            </a:pPr>
            <a:endParaRPr sz="27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Font typeface="Wingdings"/>
              <a:buChar char=""/>
              <a:tabLst>
                <a:tab pos="469265" algn="l"/>
                <a:tab pos="469900" algn="l"/>
                <a:tab pos="828040" algn="l"/>
                <a:tab pos="1463675" algn="l"/>
                <a:tab pos="2573020" algn="l"/>
                <a:tab pos="4435475" algn="l"/>
                <a:tab pos="6150610" algn="l"/>
                <a:tab pos="6619875" algn="l"/>
                <a:tab pos="7363459" algn="l"/>
              </a:tabLst>
            </a:pPr>
            <a:r>
              <a:rPr sz="2600" spc="-25" dirty="0">
                <a:latin typeface="Times New Roman"/>
                <a:cs typeface="Times New Roman"/>
              </a:rPr>
              <a:t>If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Times New Roman"/>
                <a:cs typeface="Times New Roman"/>
              </a:rPr>
              <a:t>you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suspect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unauthorized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transactions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Times New Roman"/>
                <a:cs typeface="Times New Roman"/>
              </a:rPr>
              <a:t>on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0" dirty="0">
                <a:latin typeface="Times New Roman"/>
                <a:cs typeface="Times New Roman"/>
              </a:rPr>
              <a:t>your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account, </a:t>
            </a:r>
            <a:r>
              <a:rPr sz="2600" dirty="0">
                <a:latin typeface="Times New Roman"/>
                <a:cs typeface="Times New Roman"/>
              </a:rPr>
              <a:t>report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it to your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bank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immediately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971540"/>
          </a:xfrm>
          <a:custGeom>
            <a:avLst/>
            <a:gdLst/>
            <a:ahLst/>
            <a:cxnLst/>
            <a:rect l="l" t="t" r="r" b="b"/>
            <a:pathLst>
              <a:path w="9144000" h="5971540">
                <a:moveTo>
                  <a:pt x="0" y="5971032"/>
                </a:moveTo>
                <a:lnTo>
                  <a:pt x="9144000" y="5971032"/>
                </a:lnTo>
                <a:lnTo>
                  <a:pt x="9144000" y="0"/>
                </a:lnTo>
                <a:lnTo>
                  <a:pt x="0" y="0"/>
                </a:lnTo>
                <a:lnTo>
                  <a:pt x="0" y="5971032"/>
                </a:lnTo>
                <a:close/>
              </a:path>
            </a:pathLst>
          </a:custGeom>
          <a:solidFill>
            <a:srgbClr val="09203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5971031"/>
            <a:ext cx="9144000" cy="887094"/>
            <a:chOff x="0" y="5971031"/>
            <a:chExt cx="9144000" cy="887094"/>
          </a:xfrm>
        </p:grpSpPr>
        <p:sp>
          <p:nvSpPr>
            <p:cNvPr id="4" name="object 4"/>
            <p:cNvSpPr/>
            <p:nvPr/>
          </p:nvSpPr>
          <p:spPr>
            <a:xfrm>
              <a:off x="0" y="5971031"/>
              <a:ext cx="9144000" cy="887094"/>
            </a:xfrm>
            <a:custGeom>
              <a:avLst/>
              <a:gdLst/>
              <a:ahLst/>
              <a:cxnLst/>
              <a:rect l="l" t="t" r="r" b="b"/>
              <a:pathLst>
                <a:path w="9144000" h="887095">
                  <a:moveTo>
                    <a:pt x="9144000" y="0"/>
                  </a:moveTo>
                  <a:lnTo>
                    <a:pt x="0" y="0"/>
                  </a:lnTo>
                  <a:lnTo>
                    <a:pt x="0" y="886968"/>
                  </a:lnTo>
                  <a:lnTo>
                    <a:pt x="9144000" y="88696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053328"/>
              <a:ext cx="2240280" cy="713740"/>
            </a:xfrm>
            <a:custGeom>
              <a:avLst/>
              <a:gdLst/>
              <a:ahLst/>
              <a:cxnLst/>
              <a:rect l="l" t="t" r="r" b="b"/>
              <a:pathLst>
                <a:path w="2240280" h="713740">
                  <a:moveTo>
                    <a:pt x="2240280" y="0"/>
                  </a:moveTo>
                  <a:lnTo>
                    <a:pt x="0" y="0"/>
                  </a:lnTo>
                  <a:lnTo>
                    <a:pt x="0" y="713232"/>
                  </a:lnTo>
                  <a:lnTo>
                    <a:pt x="2240280" y="713232"/>
                  </a:lnTo>
                  <a:lnTo>
                    <a:pt x="2240280" y="0"/>
                  </a:lnTo>
                  <a:close/>
                </a:path>
              </a:pathLst>
            </a:custGeom>
            <a:solidFill>
              <a:srgbClr val="23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59151" y="6044184"/>
              <a:ext cx="6784975" cy="713740"/>
            </a:xfrm>
            <a:custGeom>
              <a:avLst/>
              <a:gdLst/>
              <a:ahLst/>
              <a:cxnLst/>
              <a:rect l="l" t="t" r="r" b="b"/>
              <a:pathLst>
                <a:path w="6784975" h="713740">
                  <a:moveTo>
                    <a:pt x="6784848" y="0"/>
                  </a:moveTo>
                  <a:lnTo>
                    <a:pt x="0" y="0"/>
                  </a:lnTo>
                  <a:lnTo>
                    <a:pt x="0" y="713231"/>
                  </a:lnTo>
                  <a:lnTo>
                    <a:pt x="6784848" y="713231"/>
                  </a:lnTo>
                  <a:lnTo>
                    <a:pt x="6784848" y="0"/>
                  </a:lnTo>
                  <a:close/>
                </a:path>
              </a:pathLst>
            </a:custGeom>
            <a:solidFill>
              <a:srgbClr val="2C7B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Thank </a:t>
            </a:r>
            <a:r>
              <a:rPr spc="-20" dirty="0"/>
              <a:t>you!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812285" y="6148527"/>
            <a:ext cx="38023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FFFFFF"/>
                </a:solidFill>
                <a:latin typeface="Tw Cen MT"/>
                <a:cs typeface="Tw Cen MT"/>
                <a:hlinkClick r:id="rId2"/>
              </a:rPr>
              <a:t>www.nielit.gov.in/haridwar</a:t>
            </a:r>
            <a:endParaRPr sz="2800">
              <a:latin typeface="Tw Cen MT"/>
              <a:cs typeface="Tw Cen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53491" y="6168339"/>
            <a:ext cx="1762125" cy="480695"/>
            <a:chOff x="253491" y="6168339"/>
            <a:chExt cx="1762125" cy="48069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127" y="6176759"/>
              <a:ext cx="1753362" cy="47169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58063" y="6172911"/>
              <a:ext cx="1721485" cy="440055"/>
            </a:xfrm>
            <a:custGeom>
              <a:avLst/>
              <a:gdLst/>
              <a:ahLst/>
              <a:cxnLst/>
              <a:rect l="l" t="t" r="r" b="b"/>
              <a:pathLst>
                <a:path w="1721485" h="440054">
                  <a:moveTo>
                    <a:pt x="1620266" y="93433"/>
                  </a:moveTo>
                  <a:lnTo>
                    <a:pt x="1525524" y="93433"/>
                  </a:lnTo>
                  <a:lnTo>
                    <a:pt x="1525524" y="439686"/>
                  </a:lnTo>
                  <a:lnTo>
                    <a:pt x="1620266" y="439686"/>
                  </a:lnTo>
                  <a:lnTo>
                    <a:pt x="1620266" y="93433"/>
                  </a:lnTo>
                  <a:close/>
                </a:path>
                <a:path w="1721485" h="440054">
                  <a:moveTo>
                    <a:pt x="1721104" y="0"/>
                  </a:moveTo>
                  <a:lnTo>
                    <a:pt x="1425448" y="0"/>
                  </a:lnTo>
                  <a:lnTo>
                    <a:pt x="1425448" y="93433"/>
                  </a:lnTo>
                  <a:lnTo>
                    <a:pt x="1721104" y="93433"/>
                  </a:lnTo>
                  <a:lnTo>
                    <a:pt x="1721104" y="0"/>
                  </a:lnTo>
                  <a:close/>
                </a:path>
                <a:path w="1721485" h="440054">
                  <a:moveTo>
                    <a:pt x="1367282" y="0"/>
                  </a:moveTo>
                  <a:lnTo>
                    <a:pt x="1272539" y="0"/>
                  </a:lnTo>
                  <a:lnTo>
                    <a:pt x="1272539" y="439686"/>
                  </a:lnTo>
                  <a:lnTo>
                    <a:pt x="1367282" y="439686"/>
                  </a:lnTo>
                  <a:lnTo>
                    <a:pt x="1367282" y="0"/>
                  </a:lnTo>
                  <a:close/>
                </a:path>
                <a:path w="1721485" h="440054">
                  <a:moveTo>
                    <a:pt x="1080770" y="0"/>
                  </a:moveTo>
                  <a:lnTo>
                    <a:pt x="986624" y="0"/>
                  </a:lnTo>
                  <a:lnTo>
                    <a:pt x="986624" y="439686"/>
                  </a:lnTo>
                  <a:lnTo>
                    <a:pt x="1210310" y="439686"/>
                  </a:lnTo>
                  <a:lnTo>
                    <a:pt x="1210310" y="344919"/>
                  </a:lnTo>
                  <a:lnTo>
                    <a:pt x="1080770" y="344919"/>
                  </a:lnTo>
                  <a:lnTo>
                    <a:pt x="1080770" y="0"/>
                  </a:lnTo>
                  <a:close/>
                </a:path>
                <a:path w="1721485" h="440054">
                  <a:moveTo>
                    <a:pt x="903566" y="0"/>
                  </a:moveTo>
                  <a:lnTo>
                    <a:pt x="656107" y="0"/>
                  </a:lnTo>
                  <a:lnTo>
                    <a:pt x="656107" y="439686"/>
                  </a:lnTo>
                  <a:lnTo>
                    <a:pt x="903566" y="439686"/>
                  </a:lnTo>
                  <a:lnTo>
                    <a:pt x="903566" y="352615"/>
                  </a:lnTo>
                  <a:lnTo>
                    <a:pt x="750874" y="352615"/>
                  </a:lnTo>
                  <a:lnTo>
                    <a:pt x="750874" y="261531"/>
                  </a:lnTo>
                  <a:lnTo>
                    <a:pt x="903566" y="261531"/>
                  </a:lnTo>
                  <a:lnTo>
                    <a:pt x="903566" y="175806"/>
                  </a:lnTo>
                  <a:lnTo>
                    <a:pt x="750874" y="175806"/>
                  </a:lnTo>
                  <a:lnTo>
                    <a:pt x="750874" y="87071"/>
                  </a:lnTo>
                  <a:lnTo>
                    <a:pt x="903566" y="87071"/>
                  </a:lnTo>
                  <a:lnTo>
                    <a:pt x="903566" y="0"/>
                  </a:lnTo>
                  <a:close/>
                </a:path>
                <a:path w="1721485" h="440054">
                  <a:moveTo>
                    <a:pt x="567207" y="0"/>
                  </a:moveTo>
                  <a:lnTo>
                    <a:pt x="472440" y="0"/>
                  </a:lnTo>
                  <a:lnTo>
                    <a:pt x="472440" y="439686"/>
                  </a:lnTo>
                  <a:lnTo>
                    <a:pt x="567207" y="439686"/>
                  </a:lnTo>
                  <a:lnTo>
                    <a:pt x="567207" y="0"/>
                  </a:lnTo>
                  <a:close/>
                </a:path>
                <a:path w="1721485" h="440054">
                  <a:moveTo>
                    <a:pt x="93700" y="0"/>
                  </a:moveTo>
                  <a:lnTo>
                    <a:pt x="0" y="0"/>
                  </a:lnTo>
                  <a:lnTo>
                    <a:pt x="0" y="439686"/>
                  </a:lnTo>
                  <a:lnTo>
                    <a:pt x="94767" y="439686"/>
                  </a:lnTo>
                  <a:lnTo>
                    <a:pt x="94767" y="155041"/>
                  </a:lnTo>
                  <a:lnTo>
                    <a:pt x="204321" y="155041"/>
                  </a:lnTo>
                  <a:lnTo>
                    <a:pt x="93700" y="0"/>
                  </a:lnTo>
                  <a:close/>
                </a:path>
                <a:path w="1721485" h="440054">
                  <a:moveTo>
                    <a:pt x="204321" y="155041"/>
                  </a:moveTo>
                  <a:lnTo>
                    <a:pt x="94767" y="155041"/>
                  </a:lnTo>
                  <a:lnTo>
                    <a:pt x="295795" y="439686"/>
                  </a:lnTo>
                  <a:lnTo>
                    <a:pt x="388099" y="439686"/>
                  </a:lnTo>
                  <a:lnTo>
                    <a:pt x="388099" y="282625"/>
                  </a:lnTo>
                  <a:lnTo>
                    <a:pt x="295351" y="282625"/>
                  </a:lnTo>
                  <a:lnTo>
                    <a:pt x="204321" y="155041"/>
                  </a:lnTo>
                  <a:close/>
                </a:path>
                <a:path w="1721485" h="440054">
                  <a:moveTo>
                    <a:pt x="388099" y="0"/>
                  </a:moveTo>
                  <a:lnTo>
                    <a:pt x="295351" y="0"/>
                  </a:lnTo>
                  <a:lnTo>
                    <a:pt x="295351" y="282625"/>
                  </a:lnTo>
                  <a:lnTo>
                    <a:pt x="388099" y="282625"/>
                  </a:lnTo>
                  <a:lnTo>
                    <a:pt x="3880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8063" y="6172911"/>
              <a:ext cx="1721485" cy="440055"/>
            </a:xfrm>
            <a:custGeom>
              <a:avLst/>
              <a:gdLst/>
              <a:ahLst/>
              <a:cxnLst/>
              <a:rect l="l" t="t" r="r" b="b"/>
              <a:pathLst>
                <a:path w="1721485" h="440054">
                  <a:moveTo>
                    <a:pt x="1425448" y="0"/>
                  </a:moveTo>
                  <a:lnTo>
                    <a:pt x="1721104" y="0"/>
                  </a:lnTo>
                  <a:lnTo>
                    <a:pt x="1721104" y="93433"/>
                  </a:lnTo>
                  <a:lnTo>
                    <a:pt x="1620266" y="93433"/>
                  </a:lnTo>
                  <a:lnTo>
                    <a:pt x="1620266" y="439686"/>
                  </a:lnTo>
                  <a:lnTo>
                    <a:pt x="1525524" y="439686"/>
                  </a:lnTo>
                  <a:lnTo>
                    <a:pt x="1525524" y="93433"/>
                  </a:lnTo>
                  <a:lnTo>
                    <a:pt x="1425448" y="93433"/>
                  </a:lnTo>
                  <a:lnTo>
                    <a:pt x="1425448" y="0"/>
                  </a:lnTo>
                  <a:close/>
                </a:path>
                <a:path w="1721485" h="440054">
                  <a:moveTo>
                    <a:pt x="1272539" y="0"/>
                  </a:moveTo>
                  <a:lnTo>
                    <a:pt x="1367282" y="0"/>
                  </a:lnTo>
                  <a:lnTo>
                    <a:pt x="1367282" y="439686"/>
                  </a:lnTo>
                  <a:lnTo>
                    <a:pt x="1272539" y="439686"/>
                  </a:lnTo>
                  <a:lnTo>
                    <a:pt x="1272539" y="0"/>
                  </a:lnTo>
                  <a:close/>
                </a:path>
                <a:path w="1721485" h="440054">
                  <a:moveTo>
                    <a:pt x="986624" y="0"/>
                  </a:moveTo>
                  <a:lnTo>
                    <a:pt x="1080770" y="0"/>
                  </a:lnTo>
                  <a:lnTo>
                    <a:pt x="1080770" y="344919"/>
                  </a:lnTo>
                  <a:lnTo>
                    <a:pt x="1210310" y="344919"/>
                  </a:lnTo>
                  <a:lnTo>
                    <a:pt x="1210310" y="439686"/>
                  </a:lnTo>
                  <a:lnTo>
                    <a:pt x="986624" y="439686"/>
                  </a:lnTo>
                  <a:lnTo>
                    <a:pt x="986624" y="0"/>
                  </a:lnTo>
                  <a:close/>
                </a:path>
                <a:path w="1721485" h="440054">
                  <a:moveTo>
                    <a:pt x="656107" y="0"/>
                  </a:moveTo>
                  <a:lnTo>
                    <a:pt x="903566" y="0"/>
                  </a:lnTo>
                  <a:lnTo>
                    <a:pt x="903566" y="87071"/>
                  </a:lnTo>
                  <a:lnTo>
                    <a:pt x="750874" y="87071"/>
                  </a:lnTo>
                  <a:lnTo>
                    <a:pt x="750874" y="175806"/>
                  </a:lnTo>
                  <a:lnTo>
                    <a:pt x="903566" y="175806"/>
                  </a:lnTo>
                  <a:lnTo>
                    <a:pt x="903566" y="261531"/>
                  </a:lnTo>
                  <a:lnTo>
                    <a:pt x="750874" y="261531"/>
                  </a:lnTo>
                  <a:lnTo>
                    <a:pt x="750874" y="352615"/>
                  </a:lnTo>
                  <a:lnTo>
                    <a:pt x="903566" y="352615"/>
                  </a:lnTo>
                  <a:lnTo>
                    <a:pt x="903566" y="439686"/>
                  </a:lnTo>
                  <a:lnTo>
                    <a:pt x="656107" y="439686"/>
                  </a:lnTo>
                  <a:lnTo>
                    <a:pt x="656107" y="0"/>
                  </a:lnTo>
                  <a:close/>
                </a:path>
                <a:path w="1721485" h="440054">
                  <a:moveTo>
                    <a:pt x="472440" y="0"/>
                  </a:moveTo>
                  <a:lnTo>
                    <a:pt x="567207" y="0"/>
                  </a:lnTo>
                  <a:lnTo>
                    <a:pt x="567207" y="439686"/>
                  </a:lnTo>
                  <a:lnTo>
                    <a:pt x="472440" y="439686"/>
                  </a:lnTo>
                  <a:lnTo>
                    <a:pt x="472440" y="0"/>
                  </a:lnTo>
                  <a:close/>
                </a:path>
                <a:path w="1721485" h="440054">
                  <a:moveTo>
                    <a:pt x="0" y="0"/>
                  </a:moveTo>
                  <a:lnTo>
                    <a:pt x="93700" y="0"/>
                  </a:lnTo>
                  <a:lnTo>
                    <a:pt x="295351" y="282625"/>
                  </a:lnTo>
                  <a:lnTo>
                    <a:pt x="295351" y="0"/>
                  </a:lnTo>
                  <a:lnTo>
                    <a:pt x="388099" y="0"/>
                  </a:lnTo>
                  <a:lnTo>
                    <a:pt x="388099" y="439686"/>
                  </a:lnTo>
                  <a:lnTo>
                    <a:pt x="295795" y="439686"/>
                  </a:lnTo>
                  <a:lnTo>
                    <a:pt x="94767" y="155041"/>
                  </a:lnTo>
                  <a:lnTo>
                    <a:pt x="94767" y="439686"/>
                  </a:lnTo>
                  <a:lnTo>
                    <a:pt x="0" y="43968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81355" y="289559"/>
            <a:ext cx="1672589" cy="2373630"/>
            <a:chOff x="181355" y="289559"/>
            <a:chExt cx="1672589" cy="237363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355" y="1456943"/>
              <a:ext cx="1672589" cy="120624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595" y="289559"/>
              <a:ext cx="1644396" cy="11780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269" y="2401061"/>
            <a:ext cx="6376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26589" algn="l"/>
                <a:tab pos="4441190" algn="l"/>
              </a:tabLst>
            </a:pPr>
            <a:r>
              <a:rPr sz="4000" spc="-10" dirty="0">
                <a:solidFill>
                  <a:srgbClr val="09203A"/>
                </a:solidFill>
                <a:latin typeface="Tw Cen MT"/>
                <a:cs typeface="Tw Cen MT"/>
              </a:rPr>
              <a:t>DIGITAL</a:t>
            </a:r>
            <a:r>
              <a:rPr sz="4000" dirty="0">
                <a:solidFill>
                  <a:srgbClr val="09203A"/>
                </a:solidFill>
                <a:latin typeface="Tw Cen MT"/>
                <a:cs typeface="Tw Cen MT"/>
              </a:rPr>
              <a:t>	</a:t>
            </a:r>
            <a:r>
              <a:rPr sz="4000" spc="-10" dirty="0">
                <a:solidFill>
                  <a:srgbClr val="09203A"/>
                </a:solidFill>
                <a:latin typeface="Tw Cen MT"/>
                <a:cs typeface="Tw Cen MT"/>
              </a:rPr>
              <a:t>FINANCIAL</a:t>
            </a:r>
            <a:r>
              <a:rPr sz="4000" dirty="0">
                <a:solidFill>
                  <a:srgbClr val="09203A"/>
                </a:solidFill>
                <a:latin typeface="Tw Cen MT"/>
                <a:cs typeface="Tw Cen MT"/>
              </a:rPr>
              <a:t>	</a:t>
            </a:r>
            <a:r>
              <a:rPr sz="4000" spc="-10" dirty="0">
                <a:solidFill>
                  <a:srgbClr val="09203A"/>
                </a:solidFill>
                <a:latin typeface="Tw Cen MT"/>
                <a:cs typeface="Tw Cen MT"/>
              </a:rPr>
              <a:t>SERVICES</a:t>
            </a:r>
            <a:endParaRPr sz="4000">
              <a:latin typeface="Tw Cen MT"/>
              <a:cs typeface="Tw Cen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9696" y="4573523"/>
            <a:ext cx="2196083" cy="18211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9955" y="3934967"/>
            <a:ext cx="3060192" cy="19171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5388" y="318008"/>
            <a:ext cx="37865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09203A"/>
                </a:solidFill>
                <a:latin typeface="Tw Cen MT"/>
                <a:cs typeface="Tw Cen MT"/>
              </a:rPr>
              <a:t>Safety</a:t>
            </a:r>
            <a:r>
              <a:rPr sz="4000" spc="-105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spc="-10" dirty="0">
                <a:solidFill>
                  <a:srgbClr val="09203A"/>
                </a:solidFill>
                <a:latin typeface="Tw Cen MT"/>
                <a:cs typeface="Tw Cen MT"/>
              </a:rPr>
              <a:t>Precautions</a:t>
            </a:r>
            <a:endParaRPr sz="40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143713"/>
            <a:ext cx="6053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09345" algn="l"/>
                <a:tab pos="5257165" algn="l"/>
              </a:tabLst>
            </a:pPr>
            <a:r>
              <a:rPr sz="4000" b="0" spc="-20" dirty="0">
                <a:solidFill>
                  <a:srgbClr val="09203A"/>
                </a:solidFill>
                <a:latin typeface="Tw Cen MT"/>
                <a:cs typeface="Tw Cen MT"/>
              </a:rPr>
              <a:t>Safe</a:t>
            </a: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	and</a:t>
            </a:r>
            <a:r>
              <a:rPr sz="4000" b="0" spc="-85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Secure</a:t>
            </a:r>
            <a:r>
              <a:rPr sz="4000" b="0" spc="-7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spc="-10" dirty="0">
                <a:solidFill>
                  <a:srgbClr val="09203A"/>
                </a:solidFill>
                <a:latin typeface="Tw Cen MT"/>
                <a:cs typeface="Tw Cen MT"/>
              </a:rPr>
              <a:t>Banking</a:t>
            </a: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	</a:t>
            </a:r>
            <a:r>
              <a:rPr sz="4000" b="0" spc="-20" dirty="0">
                <a:solidFill>
                  <a:srgbClr val="09203A"/>
                </a:solidFill>
                <a:latin typeface="Tw Cen MT"/>
                <a:cs typeface="Tw Cen MT"/>
              </a:rPr>
              <a:t>Tips</a:t>
            </a:r>
            <a:endParaRPr sz="40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4403" y="1411195"/>
            <a:ext cx="8401050" cy="487997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465"/>
              </a:spcBef>
              <a:buClr>
                <a:srgbClr val="234957"/>
              </a:buClr>
              <a:buSzPct val="58928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sz="2800" dirty="0">
                <a:latin typeface="Times New Roman"/>
                <a:cs typeface="Times New Roman"/>
              </a:rPr>
              <a:t>Always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genuine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anti-</a:t>
            </a:r>
            <a:r>
              <a:rPr sz="2800" dirty="0">
                <a:latin typeface="Times New Roman"/>
                <a:cs typeface="Times New Roman"/>
              </a:rPr>
              <a:t>virus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software</a:t>
            </a:r>
            <a:endParaRPr sz="28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1365"/>
              </a:spcBef>
              <a:buClr>
                <a:srgbClr val="234957"/>
              </a:buClr>
              <a:buSzPct val="58928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sz="2800" spc="-30" dirty="0">
                <a:latin typeface="Times New Roman"/>
                <a:cs typeface="Times New Roman"/>
              </a:rPr>
              <a:t>Avoid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using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public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Wi-</a:t>
            </a:r>
            <a:r>
              <a:rPr sz="2800" dirty="0">
                <a:latin typeface="Times New Roman"/>
                <a:cs typeface="Times New Roman"/>
              </a:rPr>
              <a:t>Fi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VPN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Software</a:t>
            </a:r>
            <a:endParaRPr sz="28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1385"/>
              </a:spcBef>
              <a:buClr>
                <a:srgbClr val="234957"/>
              </a:buClr>
              <a:buSzPct val="58928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sz="2800" dirty="0">
                <a:latin typeface="Times New Roman"/>
                <a:cs typeface="Times New Roman"/>
              </a:rPr>
              <a:t>Check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latest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updates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Operating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System</a:t>
            </a:r>
            <a:endParaRPr sz="2800">
              <a:latin typeface="Times New Roman"/>
              <a:cs typeface="Times New Roman"/>
            </a:endParaRPr>
          </a:p>
          <a:p>
            <a:pPr marL="332105" marR="424815" indent="-320040">
              <a:lnSpc>
                <a:spcPct val="120100"/>
              </a:lnSpc>
              <a:spcBef>
                <a:spcPts val="690"/>
              </a:spcBef>
              <a:buClr>
                <a:srgbClr val="234957"/>
              </a:buClr>
              <a:buSzPct val="58928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sz="2800" dirty="0">
                <a:latin typeface="Times New Roman"/>
                <a:cs typeface="Times New Roman"/>
              </a:rPr>
              <a:t>Change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your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password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regularly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ensure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it’s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strong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one</a:t>
            </a:r>
            <a:endParaRPr sz="28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1370"/>
              </a:spcBef>
              <a:buClr>
                <a:srgbClr val="234957"/>
              </a:buClr>
              <a:buSzPct val="58928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sz="2800" dirty="0">
                <a:latin typeface="Times New Roman"/>
                <a:cs typeface="Times New Roman"/>
              </a:rPr>
              <a:t>Don’t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public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computers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login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net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banking</a:t>
            </a:r>
            <a:endParaRPr sz="2800">
              <a:latin typeface="Times New Roman"/>
              <a:cs typeface="Times New Roman"/>
            </a:endParaRPr>
          </a:p>
          <a:p>
            <a:pPr marL="332105" marR="5080" indent="-320040">
              <a:lnSpc>
                <a:spcPct val="150000"/>
              </a:lnSpc>
              <a:spcBef>
                <a:spcPts val="455"/>
              </a:spcBef>
              <a:buClr>
                <a:srgbClr val="234957"/>
              </a:buClr>
              <a:buSzPct val="58928"/>
              <a:buFont typeface="Wingdings"/>
              <a:buChar char=""/>
              <a:tabLst>
                <a:tab pos="332105" algn="l"/>
                <a:tab pos="332740" algn="l"/>
                <a:tab pos="1407795" algn="l"/>
              </a:tabLst>
            </a:pPr>
            <a:r>
              <a:rPr sz="2800" spc="-20" dirty="0">
                <a:latin typeface="Times New Roman"/>
                <a:cs typeface="Times New Roman"/>
              </a:rPr>
              <a:t>Be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Aware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skimming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(where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fraudsters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install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device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-25" dirty="0">
                <a:latin typeface="Times New Roman"/>
                <a:cs typeface="Times New Roman"/>
              </a:rPr>
              <a:t> top</a:t>
            </a:r>
            <a:r>
              <a:rPr sz="2800" dirty="0">
                <a:latin typeface="Times New Roman"/>
                <a:cs typeface="Times New Roman"/>
              </a:rPr>
              <a:t>	of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card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reader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in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Times New Roman"/>
                <a:cs typeface="Times New Roman"/>
              </a:rPr>
              <a:t>ATM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machine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263779"/>
            <a:ext cx="6051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Safe</a:t>
            </a:r>
            <a:r>
              <a:rPr sz="4000" b="0" spc="-85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and</a:t>
            </a:r>
            <a:r>
              <a:rPr sz="4000" b="0" spc="-85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Secure</a:t>
            </a:r>
            <a:r>
              <a:rPr sz="4000" b="0" spc="-85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Banking</a:t>
            </a:r>
            <a:r>
              <a:rPr sz="4000" b="0" spc="-95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spc="-20" dirty="0">
                <a:solidFill>
                  <a:srgbClr val="09203A"/>
                </a:solidFill>
                <a:latin typeface="Tw Cen MT"/>
                <a:cs typeface="Tw Cen MT"/>
              </a:rPr>
              <a:t>Tips</a:t>
            </a:r>
            <a:endParaRPr sz="40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4403" y="1815210"/>
            <a:ext cx="8466455" cy="3580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234957"/>
              </a:buClr>
              <a:buSzPct val="60416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sz="2400" dirty="0">
                <a:latin typeface="Times New Roman"/>
                <a:cs typeface="Times New Roman"/>
              </a:rPr>
              <a:t>Always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check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last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log-in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login</a:t>
            </a:r>
            <a:r>
              <a:rPr sz="2400" spc="-20" dirty="0">
                <a:latin typeface="Times New Roman"/>
                <a:cs typeface="Times New Roman"/>
              </a:rPr>
              <a:t> page</a:t>
            </a:r>
            <a:endParaRPr sz="24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2135"/>
              </a:spcBef>
              <a:buClr>
                <a:srgbClr val="234957"/>
              </a:buClr>
              <a:buSzPct val="60416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sz="2400" dirty="0">
                <a:latin typeface="Times New Roman"/>
                <a:cs typeface="Times New Roman"/>
              </a:rPr>
              <a:t>Never store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User-</a:t>
            </a:r>
            <a:r>
              <a:rPr sz="2400" dirty="0">
                <a:latin typeface="Times New Roman"/>
                <a:cs typeface="Times New Roman"/>
              </a:rPr>
              <a:t>id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Password in written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somewhere</a:t>
            </a:r>
            <a:endParaRPr sz="24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2150"/>
              </a:spcBef>
              <a:buClr>
                <a:srgbClr val="234957"/>
              </a:buClr>
              <a:buSzPct val="60416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sz="2400" spc="-20" dirty="0">
                <a:latin typeface="Times New Roman"/>
                <a:cs typeface="Times New Roman"/>
              </a:rPr>
              <a:t>Avoid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Signing-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banking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account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via phishing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mailers</a:t>
            </a:r>
            <a:endParaRPr sz="24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2135"/>
              </a:spcBef>
              <a:buClr>
                <a:srgbClr val="234957"/>
              </a:buClr>
              <a:buSzPct val="60416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sz="2400" dirty="0">
                <a:latin typeface="Times New Roman"/>
                <a:cs typeface="Times New Roman"/>
              </a:rPr>
              <a:t>Don’t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share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OTP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email</a:t>
            </a:r>
            <a:endParaRPr sz="24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2140"/>
              </a:spcBef>
              <a:buClr>
                <a:srgbClr val="234957"/>
              </a:buClr>
              <a:buSzPct val="60416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official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bank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Google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store</a:t>
            </a:r>
            <a:endParaRPr sz="24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2150"/>
              </a:spcBef>
              <a:buClr>
                <a:srgbClr val="234957"/>
              </a:buClr>
              <a:buSzPct val="60416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sz="2400" dirty="0">
                <a:latin typeface="Times New Roman"/>
                <a:cs typeface="Times New Roman"/>
              </a:rPr>
              <a:t>Ensure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correct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URL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https:\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 other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tracking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cookies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01139"/>
            <a:ext cx="9143999" cy="53568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7637"/>
            <a:ext cx="19043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9203A"/>
                </a:solidFill>
                <a:latin typeface="Tw Cen MT"/>
                <a:cs typeface="Tw Cen MT"/>
              </a:rPr>
              <a:t>Skimming</a:t>
            </a:r>
            <a:endParaRPr sz="40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25298"/>
            <a:ext cx="1618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9203A"/>
                </a:solidFill>
                <a:latin typeface="Tw Cen MT"/>
                <a:cs typeface="Tw Cen MT"/>
              </a:rPr>
              <a:t>Phishing</a:t>
            </a:r>
            <a:endParaRPr sz="40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741" y="1703324"/>
            <a:ext cx="809307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Phishing</a:t>
            </a:r>
            <a:r>
              <a:rPr sz="3200" spc="430" dirty="0">
                <a:latin typeface="Times New Roman"/>
                <a:cs typeface="Times New Roman"/>
              </a:rPr>
              <a:t> 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440" dirty="0">
                <a:latin typeface="Times New Roman"/>
                <a:cs typeface="Times New Roman"/>
              </a:rPr>
              <a:t> 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445" dirty="0">
                <a:latin typeface="Times New Roman"/>
                <a:cs typeface="Times New Roman"/>
              </a:rPr>
              <a:t>  </a:t>
            </a:r>
            <a:r>
              <a:rPr sz="3200" dirty="0">
                <a:latin typeface="Times New Roman"/>
                <a:cs typeface="Times New Roman"/>
              </a:rPr>
              <a:t>attempt</a:t>
            </a:r>
            <a:r>
              <a:rPr sz="3200" spc="440" dirty="0">
                <a:latin typeface="Times New Roman"/>
                <a:cs typeface="Times New Roman"/>
              </a:rPr>
              <a:t> 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440" dirty="0">
                <a:latin typeface="Times New Roman"/>
                <a:cs typeface="Times New Roman"/>
              </a:rPr>
              <a:t>  </a:t>
            </a:r>
            <a:r>
              <a:rPr sz="3200" dirty="0">
                <a:latin typeface="Times New Roman"/>
                <a:cs typeface="Times New Roman"/>
              </a:rPr>
              <a:t>obtain</a:t>
            </a:r>
            <a:r>
              <a:rPr sz="3200" spc="450" dirty="0">
                <a:latin typeface="Times New Roman"/>
                <a:cs typeface="Times New Roman"/>
              </a:rPr>
              <a:t>  </a:t>
            </a:r>
            <a:r>
              <a:rPr sz="3200" spc="-10" dirty="0">
                <a:latin typeface="Times New Roman"/>
                <a:cs typeface="Times New Roman"/>
              </a:rPr>
              <a:t>sensitive </a:t>
            </a:r>
            <a:r>
              <a:rPr sz="3200" dirty="0">
                <a:latin typeface="Times New Roman"/>
                <a:cs typeface="Times New Roman"/>
              </a:rPr>
              <a:t>information</a:t>
            </a:r>
            <a:r>
              <a:rPr sz="3200" spc="620" dirty="0">
                <a:latin typeface="Times New Roman"/>
                <a:cs typeface="Times New Roman"/>
              </a:rPr>
              <a:t>  </a:t>
            </a:r>
            <a:r>
              <a:rPr sz="3200" dirty="0">
                <a:latin typeface="Times New Roman"/>
                <a:cs typeface="Times New Roman"/>
              </a:rPr>
              <a:t>such</a:t>
            </a:r>
            <a:r>
              <a:rPr sz="3200" spc="610" dirty="0">
                <a:latin typeface="Times New Roman"/>
                <a:cs typeface="Times New Roman"/>
              </a:rPr>
              <a:t>  </a:t>
            </a:r>
            <a:r>
              <a:rPr sz="3200" dirty="0">
                <a:latin typeface="Times New Roman"/>
                <a:cs typeface="Times New Roman"/>
              </a:rPr>
              <a:t>as</a:t>
            </a:r>
            <a:r>
              <a:rPr sz="3200" spc="615" dirty="0">
                <a:latin typeface="Times New Roman"/>
                <a:cs typeface="Times New Roman"/>
              </a:rPr>
              <a:t>  </a:t>
            </a:r>
            <a:r>
              <a:rPr sz="3200" dirty="0">
                <a:latin typeface="Times New Roman"/>
                <a:cs typeface="Times New Roman"/>
              </a:rPr>
              <a:t>usernames,</a:t>
            </a:r>
            <a:r>
              <a:rPr sz="3200" spc="615" dirty="0">
                <a:latin typeface="Times New Roman"/>
                <a:cs typeface="Times New Roman"/>
              </a:rPr>
              <a:t>  </a:t>
            </a:r>
            <a:r>
              <a:rPr sz="3200" spc="-10" dirty="0">
                <a:latin typeface="Times New Roman"/>
                <a:cs typeface="Times New Roman"/>
              </a:rPr>
              <a:t>passwords,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4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credit/debit</a:t>
            </a:r>
            <a:r>
              <a:rPr sz="3200" spc="4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card</a:t>
            </a:r>
            <a:r>
              <a:rPr sz="3200" spc="4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details</a:t>
            </a:r>
            <a:r>
              <a:rPr sz="3200" spc="4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(and</a:t>
            </a:r>
            <a:r>
              <a:rPr sz="3200" spc="4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money),</a:t>
            </a:r>
            <a:r>
              <a:rPr sz="3200" spc="45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often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741" y="3166618"/>
            <a:ext cx="24282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33755" algn="l"/>
              </a:tabLst>
            </a:pPr>
            <a:r>
              <a:rPr sz="3200" spc="-25" dirty="0">
                <a:latin typeface="Times New Roman"/>
                <a:cs typeface="Times New Roman"/>
              </a:rPr>
              <a:t>for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malicious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3061" y="3166618"/>
            <a:ext cx="148526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3843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Times New Roman"/>
                <a:cs typeface="Times New Roman"/>
              </a:rPr>
              <a:t>reasons, entity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30317" y="3166618"/>
            <a:ext cx="380936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40335">
              <a:lnSpc>
                <a:spcPct val="100000"/>
              </a:lnSpc>
              <a:spcBef>
                <a:spcPts val="105"/>
              </a:spcBef>
              <a:tabLst>
                <a:tab pos="907415" algn="l"/>
                <a:tab pos="1068705" algn="l"/>
                <a:tab pos="2927985" algn="l"/>
                <a:tab pos="3615690" algn="l"/>
              </a:tabLst>
            </a:pPr>
            <a:r>
              <a:rPr sz="3200" spc="-25" dirty="0">
                <a:latin typeface="Times New Roman"/>
                <a:cs typeface="Times New Roman"/>
              </a:rPr>
              <a:t>by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disguising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as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50" dirty="0">
                <a:latin typeface="Times New Roman"/>
                <a:cs typeface="Times New Roman"/>
              </a:rPr>
              <a:t>a </a:t>
            </a:r>
            <a:r>
              <a:rPr sz="3200" spc="-2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		</a:t>
            </a:r>
            <a:r>
              <a:rPr sz="3200" spc="-25" dirty="0">
                <a:latin typeface="Times New Roman"/>
                <a:cs typeface="Times New Roman"/>
              </a:rPr>
              <a:t>an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0145" y="3653993"/>
            <a:ext cx="16300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Times New Roman"/>
                <a:cs typeface="Times New Roman"/>
              </a:rPr>
              <a:t>electronic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741" y="3653993"/>
            <a:ext cx="2559685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Times New Roman"/>
                <a:cs typeface="Times New Roman"/>
              </a:rPr>
              <a:t>trustworthy communication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343916"/>
            <a:ext cx="26841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Using</a:t>
            </a:r>
            <a:r>
              <a:rPr sz="4000" b="0" spc="-95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spc="-10" dirty="0">
                <a:solidFill>
                  <a:srgbClr val="09203A"/>
                </a:solidFill>
                <a:latin typeface="Tw Cen MT"/>
                <a:cs typeface="Tw Cen MT"/>
              </a:rPr>
              <a:t>Botnets</a:t>
            </a:r>
            <a:endParaRPr sz="40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1964" y="1908174"/>
            <a:ext cx="8485505" cy="3253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5080" indent="-320040" algn="just">
              <a:lnSpc>
                <a:spcPct val="100000"/>
              </a:lnSpc>
              <a:spcBef>
                <a:spcPts val="95"/>
              </a:spcBef>
              <a:buClr>
                <a:srgbClr val="234957"/>
              </a:buClr>
              <a:buSzPct val="58928"/>
              <a:buFont typeface="Wingdings"/>
              <a:buChar char=""/>
              <a:tabLst>
                <a:tab pos="332740" algn="l"/>
              </a:tabLst>
            </a:pPr>
            <a:r>
              <a:rPr sz="2800" dirty="0">
                <a:latin typeface="Times New Roman"/>
                <a:cs typeface="Times New Roman"/>
              </a:rPr>
              <a:t>Botnets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computers infected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 worms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 Trojans </a:t>
            </a:r>
            <a:r>
              <a:rPr sz="2800" spc="-2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taken</a:t>
            </a:r>
            <a:r>
              <a:rPr sz="2800" spc="16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over</a:t>
            </a:r>
            <a:r>
              <a:rPr sz="2800" spc="16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surreptitiously</a:t>
            </a:r>
            <a:r>
              <a:rPr sz="2800" spc="17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(secretly)</a:t>
            </a:r>
            <a:r>
              <a:rPr sz="2800" spc="17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6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hackers</a:t>
            </a:r>
            <a:r>
              <a:rPr sz="2800" spc="16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brought</a:t>
            </a:r>
            <a:r>
              <a:rPr sz="2800" spc="5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into</a:t>
            </a:r>
            <a:r>
              <a:rPr sz="2800" spc="5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networks</a:t>
            </a:r>
            <a:r>
              <a:rPr sz="2800" spc="50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send</a:t>
            </a:r>
            <a:r>
              <a:rPr sz="2800" spc="4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spam,</a:t>
            </a:r>
            <a:r>
              <a:rPr sz="2800" spc="5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more</a:t>
            </a:r>
            <a:r>
              <a:rPr sz="2800" spc="5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viruses,</a:t>
            </a:r>
            <a:r>
              <a:rPr sz="2800" spc="50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or </a:t>
            </a:r>
            <a:r>
              <a:rPr sz="2800" dirty="0">
                <a:latin typeface="Times New Roman"/>
                <a:cs typeface="Times New Roman"/>
              </a:rPr>
              <a:t>launch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denial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service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attacks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34957"/>
              </a:buClr>
              <a:buFont typeface="Wingdings"/>
              <a:buChar char=""/>
            </a:pPr>
            <a:endParaRPr sz="41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234957"/>
              </a:buClr>
              <a:buSzPct val="58928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sz="2800" dirty="0">
                <a:latin typeface="Times New Roman"/>
                <a:cs typeface="Times New Roman"/>
              </a:rPr>
              <a:t>Remotely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controlled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attacker.</a:t>
            </a:r>
            <a:endParaRPr sz="2800">
              <a:latin typeface="Times New Roman"/>
              <a:cs typeface="Times New Roman"/>
            </a:endParaRPr>
          </a:p>
          <a:p>
            <a:pPr marL="936625" lvl="1" indent="-239395">
              <a:lnSpc>
                <a:spcPct val="100000"/>
              </a:lnSpc>
              <a:spcBef>
                <a:spcPts val="505"/>
              </a:spcBef>
              <a:buClr>
                <a:srgbClr val="234957"/>
              </a:buClr>
              <a:buSzPct val="71428"/>
              <a:buFont typeface="Wingdings"/>
              <a:buChar char=""/>
              <a:tabLst>
                <a:tab pos="937260" algn="l"/>
              </a:tabLst>
            </a:pPr>
            <a:r>
              <a:rPr sz="2800" dirty="0">
                <a:latin typeface="Times New Roman"/>
                <a:cs typeface="Times New Roman"/>
              </a:rPr>
              <a:t>SQL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Injection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attacks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2520" y="4326634"/>
            <a:ext cx="3921252" cy="2430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473" y="149098"/>
            <a:ext cx="22980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30" dirty="0">
                <a:solidFill>
                  <a:srgbClr val="09203A"/>
                </a:solidFill>
                <a:latin typeface="Tw Cen MT"/>
                <a:cs typeface="Tw Cen MT"/>
              </a:rPr>
              <a:t>Keyloggers</a:t>
            </a:r>
            <a:endParaRPr sz="4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303" y="1539621"/>
            <a:ext cx="8341995" cy="2764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105" marR="5080" indent="-320040" algn="just">
              <a:lnSpc>
                <a:spcPct val="100000"/>
              </a:lnSpc>
              <a:spcBef>
                <a:spcPts val="95"/>
              </a:spcBef>
              <a:buClr>
                <a:srgbClr val="234957"/>
              </a:buClr>
              <a:buSzPct val="58928"/>
              <a:buFont typeface="Wingdings"/>
              <a:buChar char=""/>
              <a:tabLst>
                <a:tab pos="332740" algn="l"/>
              </a:tabLst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4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keylogger</a:t>
            </a:r>
            <a:r>
              <a:rPr sz="2800" spc="5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(short</a:t>
            </a:r>
            <a:r>
              <a:rPr sz="2800" spc="5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5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keystroke</a:t>
            </a:r>
            <a:r>
              <a:rPr sz="2800" spc="56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logger</a:t>
            </a:r>
            <a:r>
              <a:rPr sz="2800" dirty="0">
                <a:latin typeface="Times New Roman"/>
                <a:cs typeface="Times New Roman"/>
              </a:rPr>
              <a:t>)</a:t>
            </a:r>
            <a:r>
              <a:rPr sz="2800" spc="5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5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software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40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tracks</a:t>
            </a:r>
            <a:r>
              <a:rPr sz="2800" spc="4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4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logs</a:t>
            </a:r>
            <a:r>
              <a:rPr sz="2800" spc="4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4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keys</a:t>
            </a:r>
            <a:r>
              <a:rPr sz="2800" b="1" spc="4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struck</a:t>
            </a:r>
            <a:r>
              <a:rPr sz="2800" spc="4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4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your</a:t>
            </a:r>
            <a:r>
              <a:rPr sz="2800" spc="4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keyboard, </a:t>
            </a:r>
            <a:r>
              <a:rPr sz="2800" dirty="0">
                <a:latin typeface="Times New Roman"/>
                <a:cs typeface="Times New Roman"/>
              </a:rPr>
              <a:t>typically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 covert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manner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you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don't know </a:t>
            </a:r>
            <a:r>
              <a:rPr sz="2800" spc="-20" dirty="0">
                <a:latin typeface="Times New Roman"/>
                <a:cs typeface="Times New Roman"/>
              </a:rPr>
              <a:t>that </a:t>
            </a:r>
            <a:r>
              <a:rPr sz="2800" dirty="0">
                <a:latin typeface="Times New Roman"/>
                <a:cs typeface="Times New Roman"/>
              </a:rPr>
              <a:t>your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actions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being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monitored</a:t>
            </a:r>
            <a:endParaRPr sz="2800">
              <a:latin typeface="Times New Roman"/>
              <a:cs typeface="Times New Roman"/>
            </a:endParaRPr>
          </a:p>
          <a:p>
            <a:pPr marL="332740" indent="-320040" algn="just">
              <a:lnSpc>
                <a:spcPct val="100000"/>
              </a:lnSpc>
              <a:spcBef>
                <a:spcPts val="710"/>
              </a:spcBef>
              <a:buClr>
                <a:srgbClr val="234957"/>
              </a:buClr>
              <a:buSzPct val="58928"/>
              <a:buFont typeface="Wingdings"/>
              <a:buChar char=""/>
              <a:tabLst>
                <a:tab pos="332740" algn="l"/>
              </a:tabLst>
            </a:pPr>
            <a:r>
              <a:rPr sz="2800" dirty="0">
                <a:latin typeface="Times New Roman"/>
                <a:cs typeface="Times New Roman"/>
              </a:rPr>
              <a:t>Modified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extract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personal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information</a:t>
            </a:r>
            <a:endParaRPr sz="2800">
              <a:latin typeface="Times New Roman"/>
              <a:cs typeface="Times New Roman"/>
            </a:endParaRPr>
          </a:p>
          <a:p>
            <a:pPr marL="332740" indent="-320040" algn="just">
              <a:lnSpc>
                <a:spcPct val="100000"/>
              </a:lnSpc>
              <a:spcBef>
                <a:spcPts val="700"/>
              </a:spcBef>
              <a:buClr>
                <a:srgbClr val="234957"/>
              </a:buClr>
              <a:buSzPct val="58928"/>
              <a:buFont typeface="Wingdings"/>
              <a:buChar char=""/>
              <a:tabLst>
                <a:tab pos="332740" algn="l"/>
              </a:tabLst>
            </a:pPr>
            <a:r>
              <a:rPr sz="2800" dirty="0">
                <a:latin typeface="Times New Roman"/>
                <a:cs typeface="Times New Roman"/>
              </a:rPr>
              <a:t>Keyloggers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designed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monitor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all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key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strokes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714" y="1833117"/>
            <a:ext cx="8415655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power-</a:t>
            </a:r>
            <a:r>
              <a:rPr sz="2400" dirty="0">
                <a:latin typeface="Times New Roman"/>
                <a:cs typeface="Times New Roman"/>
              </a:rPr>
              <a:t>on/access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password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your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computer,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laptop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mobile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well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screensaver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password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else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can </a:t>
            </a:r>
            <a:r>
              <a:rPr sz="2400" dirty="0">
                <a:latin typeface="Times New Roman"/>
                <a:cs typeface="Times New Roman"/>
              </a:rPr>
              <a:t>access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without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consent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"/>
            </a:pPr>
            <a:endParaRPr sz="2500">
              <a:latin typeface="Times New Roman"/>
              <a:cs typeface="Times New Roman"/>
            </a:endParaRPr>
          </a:p>
          <a:p>
            <a:pPr marL="508000" indent="-495300">
              <a:lnSpc>
                <a:spcPct val="100000"/>
              </a:lnSpc>
              <a:buFont typeface="Wingdings"/>
              <a:buChar char=""/>
              <a:tabLst>
                <a:tab pos="507365" algn="l"/>
                <a:tab pos="508000" algn="l"/>
              </a:tabLst>
            </a:pP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passwords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security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settings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regularly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"/>
            </a:pPr>
            <a:endParaRPr sz="2500">
              <a:latin typeface="Times New Roman"/>
              <a:cs typeface="Times New Roman"/>
            </a:endParaRPr>
          </a:p>
          <a:p>
            <a:pPr marL="490855" indent="-478790">
              <a:lnSpc>
                <a:spcPct val="100000"/>
              </a:lnSpc>
              <a:buFont typeface="Wingdings"/>
              <a:buChar char=""/>
              <a:tabLst>
                <a:tab pos="490855" algn="l"/>
                <a:tab pos="491490" algn="l"/>
              </a:tabLst>
            </a:pPr>
            <a:r>
              <a:rPr sz="2400" dirty="0">
                <a:latin typeface="Times New Roman"/>
                <a:cs typeface="Times New Roman"/>
              </a:rPr>
              <a:t>Always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visit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bank’s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secure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Internet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Banking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site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directly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"/>
            </a:pPr>
            <a:endParaRPr sz="2500">
              <a:latin typeface="Times New Roman"/>
              <a:cs typeface="Times New Roman"/>
            </a:endParaRPr>
          </a:p>
          <a:p>
            <a:pPr marL="490855" indent="-478790">
              <a:lnSpc>
                <a:spcPct val="100000"/>
              </a:lnSpc>
              <a:buFont typeface="Wingdings"/>
              <a:buChar char=""/>
              <a:tabLst>
                <a:tab pos="490855" algn="l"/>
                <a:tab pos="491490" algn="l"/>
              </a:tabLst>
            </a:pPr>
            <a:r>
              <a:rPr sz="2400" spc="-10" dirty="0">
                <a:latin typeface="Times New Roman"/>
                <a:cs typeface="Times New Roman"/>
              </a:rPr>
              <a:t>Avoid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accessing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site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third-party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email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"/>
            </a:pPr>
            <a:endParaRPr sz="2500">
              <a:latin typeface="Times New Roman"/>
              <a:cs typeface="Times New Roman"/>
            </a:endParaRPr>
          </a:p>
          <a:p>
            <a:pPr marL="501650" indent="-489584">
              <a:lnSpc>
                <a:spcPct val="100000"/>
              </a:lnSpc>
              <a:buFont typeface="Wingdings"/>
              <a:buChar char=""/>
              <a:tabLst>
                <a:tab pos="501650" algn="l"/>
                <a:tab pos="502284" algn="l"/>
              </a:tabLst>
            </a:pPr>
            <a:r>
              <a:rPr sz="2400" spc="-40" dirty="0">
                <a:latin typeface="Times New Roman"/>
                <a:cs typeface="Times New Roman"/>
              </a:rPr>
              <a:t>Verify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domain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name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before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try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596" y="240868"/>
            <a:ext cx="3130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61390" algn="l"/>
                <a:tab pos="2334260" algn="l"/>
              </a:tabLst>
            </a:pPr>
            <a:r>
              <a:rPr sz="4000" b="0" spc="-25" dirty="0">
                <a:solidFill>
                  <a:srgbClr val="09203A"/>
                </a:solidFill>
                <a:latin typeface="Tw Cen MT"/>
                <a:cs typeface="Tw Cen MT"/>
              </a:rPr>
              <a:t>Few</a:t>
            </a: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	</a:t>
            </a:r>
            <a:r>
              <a:rPr sz="4000" b="0" spc="-10" dirty="0">
                <a:solidFill>
                  <a:srgbClr val="09203A"/>
                </a:solidFill>
                <a:latin typeface="Tw Cen MT"/>
                <a:cs typeface="Tw Cen MT"/>
              </a:rPr>
              <a:t>Useful</a:t>
            </a: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	</a:t>
            </a:r>
            <a:r>
              <a:rPr sz="4000" b="0" spc="-20" dirty="0">
                <a:solidFill>
                  <a:srgbClr val="09203A"/>
                </a:solidFill>
                <a:latin typeface="Tw Cen MT"/>
                <a:cs typeface="Tw Cen MT"/>
              </a:rPr>
              <a:t>Tips</a:t>
            </a:r>
            <a:endParaRPr sz="40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539</Words>
  <Application>Microsoft Office PowerPoint</Application>
  <PresentationFormat>On-screen Show (4:3)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Times New Roman</vt:lpstr>
      <vt:lpstr>Trebuchet MS</vt:lpstr>
      <vt:lpstr>Tw Cen MT</vt:lpstr>
      <vt:lpstr>Wingdings</vt:lpstr>
      <vt:lpstr>Office Theme</vt:lpstr>
      <vt:lpstr>TOPIC: Digital Payment Awareness</vt:lpstr>
      <vt:lpstr>PowerPoint Presentation</vt:lpstr>
      <vt:lpstr>Safe and Secure Banking Tips</vt:lpstr>
      <vt:lpstr>Safe and Secure Banking Tips</vt:lpstr>
      <vt:lpstr>Skimming</vt:lpstr>
      <vt:lpstr>Phishing</vt:lpstr>
      <vt:lpstr>Using Botnets</vt:lpstr>
      <vt:lpstr>Keyloggers</vt:lpstr>
      <vt:lpstr>Few Useful Tips</vt:lpstr>
      <vt:lpstr>Few Useful Tips</vt:lpstr>
      <vt:lpstr>Few Useful Tips</vt:lpstr>
      <vt:lpstr>Few Useful Tips</vt:lpstr>
      <vt:lpstr>Few Useful Tips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NIELIT HARIDWAR</dc:creator>
  <cp:lastModifiedBy>NIELIT</cp:lastModifiedBy>
  <cp:revision>6</cp:revision>
  <dcterms:created xsi:type="dcterms:W3CDTF">2022-05-08T20:55:12Z</dcterms:created>
  <dcterms:modified xsi:type="dcterms:W3CDTF">2023-06-12T11:26:56Z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2022-05-08T00:00:00Z</vt:filetime>
  </property>
</Properties>
</file>