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7"/>
  </p:notesMasterIdLst>
  <p:sldIdLst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73EB1-742F-4ED4-8A85-967CAD4D7D52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2E5C4-30C2-4FC9-BD41-FF8CE0BD0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9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17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49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61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5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6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12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94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4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1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13"/>
            <a:ext cx="2946400" cy="365125"/>
          </a:xfrm>
        </p:spPr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9" y="6248218"/>
            <a:ext cx="743131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45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13"/>
            <a:ext cx="6096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9"/>
            <a:ext cx="2946400" cy="365125"/>
          </a:xfrm>
        </p:spPr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6" y="6248214"/>
            <a:ext cx="743131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5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55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131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77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57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621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1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2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10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788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  <a:prstGeom prst="rect">
            <a:avLst/>
          </a:prstGeo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45FAE0E4-BBD8-46A5-9277-9C68245CD35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3200" b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11"/>
            <a:ext cx="3556000" cy="365125"/>
          </a:xfrm>
        </p:spPr>
        <p:txBody>
          <a:bodyPr rtlCol="0"/>
          <a:lstStyle/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17"/>
            <a:ext cx="6096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1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7" y="624821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109" y="6440447"/>
            <a:ext cx="1281129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7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8CBA9-7F77-4494-B0CC-197A407E842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5" y="6248213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3FADA8-1265-4BE5-8B0E-03171E30C31A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106" y="6440447"/>
            <a:ext cx="1281129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5500" dirty="0" smtClean="0">
                <a:latin typeface="Aachen-Bold" pitchFamily="2" charset="0"/>
              </a:rPr>
              <a:t> </a:t>
            </a:r>
            <a:endParaRPr lang="en-IN" sz="5500" dirty="0">
              <a:latin typeface="Aachen-Bol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1892" y="6050037"/>
            <a:ext cx="4146858" cy="685800"/>
          </a:xfrm>
        </p:spPr>
        <p:txBody>
          <a:bodyPr>
            <a:normAutofit/>
          </a:bodyPr>
          <a:lstStyle/>
          <a:p>
            <a:r>
              <a:rPr lang="en-IN" dirty="0" smtClean="0"/>
              <a:t>Presented By: Shruti Dubey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8587" y="2548257"/>
            <a:ext cx="8298775" cy="3000126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800" dirty="0"/>
          </a:p>
          <a:p>
            <a:r>
              <a:rPr lang="en-US" sz="1800" dirty="0">
                <a:solidFill>
                  <a:srgbClr val="FFFF00"/>
                </a:solidFill>
              </a:rPr>
              <a:t>COURSE:</a:t>
            </a:r>
            <a:r>
              <a:rPr lang="en-US" sz="1800" dirty="0"/>
              <a:t> CCC Concepts</a:t>
            </a:r>
            <a:endParaRPr lang="en-IN" sz="1800" dirty="0"/>
          </a:p>
          <a:p>
            <a:endParaRPr lang="en-IN" sz="1800" dirty="0"/>
          </a:p>
          <a:p>
            <a:r>
              <a:rPr lang="en-US" sz="1800" dirty="0">
                <a:solidFill>
                  <a:srgbClr val="FFFF00"/>
                </a:solidFill>
              </a:rPr>
              <a:t>CHAPTER: </a:t>
            </a:r>
            <a:r>
              <a:rPr lang="en-US" sz="1800" dirty="0" smtClean="0">
                <a:solidFill>
                  <a:srgbClr val="FFFF00"/>
                </a:solidFill>
              </a:rPr>
              <a:t>09 </a:t>
            </a:r>
            <a:r>
              <a:rPr lang="en-US" sz="1800" dirty="0" smtClean="0"/>
              <a:t>(</a:t>
            </a:r>
            <a:r>
              <a:rPr lang="en-IN" sz="1800" dirty="0"/>
              <a:t>Overview on Futuristic IT Technology &amp; Cyber </a:t>
            </a:r>
            <a:r>
              <a:rPr lang="en-IN" sz="1800" dirty="0"/>
              <a:t>Security) </a:t>
            </a:r>
            <a:r>
              <a:rPr lang="en-US" sz="1800" dirty="0"/>
              <a:t>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solidFill>
                  <a:srgbClr val="FFFF00"/>
                </a:solidFill>
              </a:rPr>
              <a:t>DAY:  </a:t>
            </a:r>
            <a:r>
              <a:rPr lang="en-US" sz="1800" dirty="0" smtClean="0"/>
              <a:t>44</a:t>
            </a:r>
            <a:endParaRPr lang="en-IN" sz="1800" dirty="0"/>
          </a:p>
          <a:p>
            <a:endParaRPr lang="en-US" sz="1600" cap="none" baseline="30000" dirty="0">
              <a:solidFill>
                <a:srgbClr val="FFFF00"/>
              </a:solidFill>
              <a:latin typeface="Trebuchet MS"/>
              <a:cs typeface="Trebuchet M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E5AFD9E-F4A2-4A84-8A6E-45978934CD5E}"/>
              </a:ext>
            </a:extLst>
          </p:cNvPr>
          <p:cNvSpPr/>
          <p:nvPr/>
        </p:nvSpPr>
        <p:spPr>
          <a:xfrm>
            <a:off x="118798" y="5919172"/>
            <a:ext cx="1978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342190-62C6-4FD4-B62E-A7A1F393BFAE}"/>
              </a:ext>
            </a:extLst>
          </p:cNvPr>
          <p:cNvSpPr/>
          <p:nvPr/>
        </p:nvSpPr>
        <p:spPr>
          <a:xfrm>
            <a:off x="5004257" y="6150016"/>
            <a:ext cx="40777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D6AB187-6CE5-4F7A-B9DE-DED37A7555B9}"/>
              </a:ext>
            </a:extLst>
          </p:cNvPr>
          <p:cNvSpPr/>
          <p:nvPr/>
        </p:nvSpPr>
        <p:spPr>
          <a:xfrm>
            <a:off x="2109243" y="1891441"/>
            <a:ext cx="95903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aseline="30000" dirty="0" smtClean="0">
                <a:solidFill>
                  <a:srgbClr val="FFFF00"/>
                </a:solidFill>
                <a:latin typeface="Trebuchet MS"/>
                <a:cs typeface="Trebuchet MS"/>
              </a:rPr>
              <a:t>TOPIC: </a:t>
            </a:r>
            <a:endParaRPr lang="en-IN" sz="4800" baseline="30000" dirty="0">
              <a:solidFill>
                <a:schemeClr val="accent2">
                  <a:lumMod val="20000"/>
                  <a:lumOff val="8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9" y="289977"/>
            <a:ext cx="1645179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3431224" y="1886538"/>
            <a:ext cx="7098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aseline="30000" dirty="0" smtClean="0">
                <a:latin typeface="Trebuchet MS"/>
                <a:cs typeface="Trebuchet MS"/>
              </a:rPr>
              <a:t>Overview on Futuristic IT Technology &amp;</a:t>
            </a:r>
            <a:r>
              <a:rPr lang="en-IN" sz="4800" dirty="0">
                <a:latin typeface="Trebuchet MS"/>
                <a:cs typeface="Trebuchet MS"/>
              </a:rPr>
              <a:t> </a:t>
            </a:r>
            <a:r>
              <a:rPr lang="en-IN" sz="4800" baseline="30000" dirty="0">
                <a:latin typeface="Trebuchet MS"/>
                <a:cs typeface="Trebuchet MS"/>
              </a:rPr>
              <a:t>Cyber Security</a:t>
            </a:r>
          </a:p>
        </p:txBody>
      </p:sp>
    </p:spTree>
    <p:extLst>
      <p:ext uri="{BB962C8B-B14F-4D97-AF65-F5344CB8AC3E}">
        <p14:creationId xmlns:p14="http://schemas.microsoft.com/office/powerpoint/2010/main" val="947470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99670" y="1368322"/>
            <a:ext cx="11201871" cy="5048285"/>
          </a:xfrm>
        </p:spPr>
        <p:txBody>
          <a:bodyPr>
            <a:noAutofit/>
          </a:bodyPr>
          <a:lstStyle>
            <a:extLst/>
          </a:lstStyle>
          <a:p>
            <a:pPr algn="just">
              <a:buNone/>
            </a:pPr>
            <a:r>
              <a:rPr lang="en-US" sz="2667" b="1" u="sng" dirty="0">
                <a:latin typeface="Times New Roman" pitchFamily="18" charset="0"/>
              </a:rPr>
              <a:t>IoT in agriculture</a:t>
            </a:r>
            <a:endParaRPr lang="en-US" sz="2667" u="sng" dirty="0">
              <a:latin typeface="Times New Roman" pitchFamily="18" charset="0"/>
            </a:endParaRPr>
          </a:p>
          <a:p>
            <a:pPr marL="831830" indent="-425440" algn="just"/>
            <a:r>
              <a:rPr lang="en-US" sz="2667" dirty="0">
                <a:latin typeface="Times New Roman" pitchFamily="18" charset="0"/>
              </a:rPr>
              <a:t>In agriculture using of the IoT technology in order to make smarter decisions, reduce costs, and boost productions of crops. </a:t>
            </a:r>
          </a:p>
          <a:p>
            <a:pPr marL="831830" indent="-425440" algn="just"/>
            <a:r>
              <a:rPr lang="en-US" sz="2667" dirty="0">
                <a:latin typeface="Times New Roman" pitchFamily="18" charset="0"/>
              </a:rPr>
              <a:t>Applications of IoT in Agricultural systems are very useful for the formers. It helps in checking of soil moisture, nutrient and PH levels in the field. </a:t>
            </a:r>
          </a:p>
          <a:p>
            <a:pPr marL="831830" indent="-425440" algn="just"/>
            <a:r>
              <a:rPr lang="en-US" sz="2667" dirty="0">
                <a:latin typeface="Times New Roman" pitchFamily="18" charset="0"/>
              </a:rPr>
              <a:t>It also helps in weather forecasting, water requirement for crops etc. </a:t>
            </a:r>
          </a:p>
          <a:p>
            <a:pPr marL="831830" indent="-425440" algn="just"/>
            <a:r>
              <a:rPr lang="en-US" sz="2667" dirty="0">
                <a:latin typeface="Times New Roman" pitchFamily="18" charset="0"/>
              </a:rPr>
              <a:t>A system is built for monitoring the crop field with the help of sensors (light, humidity, temperature, soil moisture, etc.) </a:t>
            </a:r>
          </a:p>
          <a:p>
            <a:pPr marL="831830" indent="-425440" algn="just"/>
            <a:r>
              <a:rPr lang="en-US" sz="2667" dirty="0">
                <a:latin typeface="Times New Roman" pitchFamily="18" charset="0"/>
              </a:rPr>
              <a:t>The real-time data about the soil and crop status is being monitored by the farmer like the farmer gets a notification about watering the crops etc.  </a:t>
            </a:r>
          </a:p>
          <a:p>
            <a:pPr algn="just">
              <a:buNone/>
            </a:pPr>
            <a:r>
              <a:rPr lang="en-US" sz="2667" dirty="0">
                <a:latin typeface="Times New Roman" pitchFamily="18" charset="0"/>
              </a:rPr>
              <a:t> </a:t>
            </a:r>
          </a:p>
          <a:p>
            <a:pPr algn="just"/>
            <a:endParaRPr lang="en-US" sz="2667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65005" y="478472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Some real world Example of IoT Application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411867"/>
            <a:ext cx="11239579" cy="3054359"/>
          </a:xfrm>
        </p:spPr>
        <p:txBody>
          <a:bodyPr>
            <a:noAutofit/>
          </a:bodyPr>
          <a:lstStyle>
            <a:extLst/>
          </a:lstStyle>
          <a:p>
            <a:pPr>
              <a:spcBef>
                <a:spcPts val="0"/>
              </a:spcBef>
              <a:buNone/>
            </a:pPr>
            <a:r>
              <a:rPr lang="en-US" sz="2667" b="1" u="sng" dirty="0">
                <a:latin typeface="Times New Roman" pitchFamily="18" charset="0"/>
              </a:rPr>
              <a:t>IoT in Healthcare</a:t>
            </a:r>
            <a:endParaRPr lang="en-US" sz="2667" u="sng" dirty="0">
              <a:latin typeface="Times New Roman" pitchFamily="18" charset="0"/>
            </a:endParaRPr>
          </a:p>
          <a:p>
            <a:pPr marL="908028" indent="-425440" algn="just">
              <a:spcBef>
                <a:spcPts val="0"/>
              </a:spcBef>
            </a:pPr>
            <a:r>
              <a:rPr lang="en-US" sz="2667" dirty="0">
                <a:latin typeface="Times New Roman" pitchFamily="18" charset="0"/>
              </a:rPr>
              <a:t>The internet of things has numerous applications in healthcare, from remote monitoring to smart sensors and medical device integration. </a:t>
            </a:r>
          </a:p>
          <a:p>
            <a:pPr marL="908028" indent="-425440" algn="just">
              <a:spcBef>
                <a:spcPts val="0"/>
              </a:spcBef>
            </a:pPr>
            <a:r>
              <a:rPr lang="en-US" sz="2667" dirty="0">
                <a:latin typeface="Times New Roman" pitchFamily="18" charset="0"/>
              </a:rPr>
              <a:t>The body functions monitoring sensors are connected to the network to update the doctor or the hospital about the patient’s real-time status like heart beat status or liver functioning etc. </a:t>
            </a:r>
          </a:p>
          <a:p>
            <a:pPr marL="908028" indent="-425440" algn="just">
              <a:spcBef>
                <a:spcPts val="0"/>
              </a:spcBef>
            </a:pPr>
            <a:r>
              <a:rPr lang="en-US" sz="2667" dirty="0">
                <a:latin typeface="Times New Roman" pitchFamily="18" charset="0"/>
              </a:rPr>
              <a:t>Also in the critical situations an ambulance can be called automatically.  </a:t>
            </a:r>
          </a:p>
          <a:p>
            <a:pPr>
              <a:spcBef>
                <a:spcPts val="0"/>
              </a:spcBef>
              <a:buNone/>
            </a:pPr>
            <a:r>
              <a:rPr lang="en-US" sz="2667" dirty="0">
                <a:latin typeface="Times New Roman" pitchFamily="18" charset="0"/>
              </a:rPr>
              <a:t> </a:t>
            </a:r>
          </a:p>
          <a:p>
            <a:pPr>
              <a:spcBef>
                <a:spcPts val="0"/>
              </a:spcBef>
            </a:pPr>
            <a:endParaRPr lang="en-US" sz="2667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1200" y="60071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Some real world Example of IoT Application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5" name="Picture 4" descr="C:\Users\sandeep\Desktop\ccc_course_content\1 XwK6DWEpLkul8anBS5XWBQ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86" y="4416343"/>
            <a:ext cx="4476781" cy="2266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4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54697" y="1425880"/>
            <a:ext cx="11321859" cy="1720849"/>
          </a:xfrm>
        </p:spPr>
        <p:txBody>
          <a:bodyPr>
            <a:noAutofit/>
          </a:bodyPr>
          <a:lstStyle>
            <a:extLst/>
          </a:lstStyle>
          <a:p>
            <a:pPr algn="just">
              <a:lnSpc>
                <a:spcPts val="2933"/>
              </a:lnSpc>
              <a:spcBef>
                <a:spcPts val="0"/>
              </a:spcBef>
            </a:pPr>
            <a:r>
              <a:rPr lang="en-US" sz="2667" dirty="0">
                <a:latin typeface="Times New Roman" pitchFamily="18" charset="0"/>
              </a:rPr>
              <a:t>Big data is a term, used to refer </a:t>
            </a:r>
            <a:r>
              <a:rPr lang="en-US" sz="2667" b="1" i="1" dirty="0">
                <a:latin typeface="Times New Roman" pitchFamily="18" charset="0"/>
              </a:rPr>
              <a:t>data sets</a:t>
            </a:r>
            <a:r>
              <a:rPr lang="en-US" sz="2667" dirty="0">
                <a:latin typeface="Times New Roman" pitchFamily="18" charset="0"/>
              </a:rPr>
              <a:t> that are </a:t>
            </a:r>
            <a:r>
              <a:rPr lang="en-US" sz="2667" b="1" i="1" dirty="0">
                <a:latin typeface="Times New Roman" pitchFamily="18" charset="0"/>
              </a:rPr>
              <a:t>too large or complex.</a:t>
            </a:r>
            <a:r>
              <a:rPr lang="en-US" sz="2667" b="1" dirty="0">
                <a:latin typeface="Times New Roman" pitchFamily="18" charset="0"/>
              </a:rPr>
              <a:t> </a:t>
            </a:r>
          </a:p>
          <a:p>
            <a:pPr algn="just">
              <a:lnSpc>
                <a:spcPts val="2933"/>
              </a:lnSpc>
              <a:spcBef>
                <a:spcPts val="0"/>
              </a:spcBef>
            </a:pPr>
            <a:r>
              <a:rPr lang="en-US" sz="2667" dirty="0">
                <a:latin typeface="Times New Roman" pitchFamily="18" charset="0"/>
              </a:rPr>
              <a:t>For processing of this type of data sets use special type of application software. Big data was originally associated with three key concepts: </a:t>
            </a:r>
            <a:r>
              <a:rPr lang="en-US" sz="2667" b="1" i="1" dirty="0">
                <a:latin typeface="Times New Roman" pitchFamily="18" charset="0"/>
              </a:rPr>
              <a:t>Volume, Variety and Velocity.</a:t>
            </a:r>
            <a:endParaRPr lang="en-US" sz="2667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794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Big Data Analytics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6" name="Picture 5" descr="big dat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682" y="3108960"/>
            <a:ext cx="7805671" cy="35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826728" y="1428736"/>
            <a:ext cx="11239579" cy="4095779"/>
          </a:xfrm>
        </p:spPr>
        <p:txBody>
          <a:bodyPr>
            <a:noAutofit/>
          </a:bodyPr>
          <a:lstStyle>
            <a:extLst/>
          </a:lstStyle>
          <a:p>
            <a:pPr lvl="0">
              <a:lnSpc>
                <a:spcPct val="150000"/>
              </a:lnSpc>
            </a:pPr>
            <a:r>
              <a:rPr lang="en-US" sz="2667" dirty="0">
                <a:latin typeface="Times New Roman" pitchFamily="18" charset="0"/>
              </a:rPr>
              <a:t>Structure Vs Unstructured Data</a:t>
            </a:r>
          </a:p>
          <a:p>
            <a:pPr lvl="0">
              <a:lnSpc>
                <a:spcPct val="150000"/>
              </a:lnSpc>
            </a:pPr>
            <a:r>
              <a:rPr lang="en-US" sz="2667" dirty="0">
                <a:latin typeface="Times New Roman" pitchFamily="18" charset="0"/>
              </a:rPr>
              <a:t>Data Gathering and processing</a:t>
            </a:r>
          </a:p>
          <a:p>
            <a:pPr lvl="0">
              <a:lnSpc>
                <a:spcPct val="150000"/>
              </a:lnSpc>
            </a:pPr>
            <a:r>
              <a:rPr lang="en-US" sz="2667" dirty="0">
                <a:latin typeface="Times New Roman" pitchFamily="18" charset="0"/>
              </a:rPr>
              <a:t>Model development</a:t>
            </a:r>
          </a:p>
          <a:p>
            <a:pPr lvl="0">
              <a:lnSpc>
                <a:spcPct val="150000"/>
              </a:lnSpc>
            </a:pPr>
            <a:r>
              <a:rPr lang="en-US" sz="2667" dirty="0">
                <a:latin typeface="Times New Roman" pitchFamily="18" charset="0"/>
              </a:rPr>
              <a:t>Model Testing on Random Sample</a:t>
            </a:r>
          </a:p>
          <a:p>
            <a:pPr lvl="0">
              <a:lnSpc>
                <a:spcPct val="150000"/>
              </a:lnSpc>
            </a:pPr>
            <a:r>
              <a:rPr lang="en-US" sz="2667" dirty="0">
                <a:latin typeface="Times New Roman" pitchFamily="18" charset="0"/>
              </a:rPr>
              <a:t>Implementation 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667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Big Data Analytics Process for an Industry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4375" y="1549125"/>
            <a:ext cx="5524539" cy="4381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73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1419389" y="1467640"/>
            <a:ext cx="8591227" cy="379321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Bef>
                <a:spcPts val="563"/>
              </a:spcBef>
            </a:pPr>
            <a:r>
              <a:rPr lang="en-US" altLang="en-US" sz="66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  <a:r>
              <a:rPr lang="en-US" altLang="en-US" sz="6600" b="1" cap="none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6600" b="1" cap="none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cap="none" spc="-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cap="none" spc="-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i="1" cap="none" spc="-1" dirty="0" smtClean="0">
                <a:latin typeface="Times New Roman" pitchFamily="18" charset="0"/>
                <a:cs typeface="Times New Roman" pitchFamily="18" charset="0"/>
              </a:rPr>
              <a:t>If you have any query, please contact:</a:t>
            </a:r>
            <a:br>
              <a:rPr lang="en-US" sz="2400" b="1" i="1" cap="none" spc="-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i="1" cap="none" spc="-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i="1" cap="none" spc="-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7" name="Subtitle 1">
            <a:extLst>
              <a:ext uri="{FF2B5EF4-FFF2-40B4-BE49-F238E27FC236}">
                <a16:creationId xmlns="" xmlns:a16="http://schemas.microsoft.com/office/drawing/2014/main" id="{F9AB6E13-48C6-4D3E-9066-E2E195A3C24F}"/>
              </a:ext>
            </a:extLst>
          </p:cNvPr>
          <p:cNvSpPr txBox="1">
            <a:spLocks/>
          </p:cNvSpPr>
          <p:nvPr/>
        </p:nvSpPr>
        <p:spPr>
          <a:xfrm>
            <a:off x="3505199" y="591747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www.nielit.gov.in/haridwar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7E40157-61B8-4CCD-B7B0-5D57F435A471}"/>
              </a:ext>
            </a:extLst>
          </p:cNvPr>
          <p:cNvSpPr/>
          <p:nvPr/>
        </p:nvSpPr>
        <p:spPr>
          <a:xfrm>
            <a:off x="430180" y="5988697"/>
            <a:ext cx="1978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3727CFD-315C-4855-9D6C-30BBA5AC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09" y="157427"/>
            <a:ext cx="1645179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59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213" y="1416168"/>
            <a:ext cx="6096000" cy="52609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78355" indent="-478355">
              <a:spcBef>
                <a:spcPts val="2133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  <a:hlinkClick r:id="rId3" action="ppaction://hlinksldjump"/>
              </a:rPr>
              <a:t>Introduction to Futureskills</a:t>
            </a:r>
            <a:endParaRPr lang="en-US" sz="2667" dirty="0">
              <a:latin typeface="Times New Roman" pitchFamily="18" charset="0"/>
            </a:endParaRPr>
          </a:p>
          <a:p>
            <a:pPr marL="478355" indent="-478355">
              <a:spcBef>
                <a:spcPts val="2133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  <a:hlinkClick r:id="rId4" action="ppaction://hlinksldjump"/>
              </a:rPr>
              <a:t>Internet of Things (IoT)</a:t>
            </a:r>
            <a:endParaRPr lang="en-US" sz="2667" dirty="0">
              <a:latin typeface="Times New Roman" pitchFamily="18" charset="0"/>
            </a:endParaRPr>
          </a:p>
          <a:p>
            <a:pPr marL="478355" indent="-478355">
              <a:spcBef>
                <a:spcPts val="2133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  <a:hlinkClick r:id="rId5" action="ppaction://hlinksldjump"/>
              </a:rPr>
              <a:t>Big Data Analytics</a:t>
            </a:r>
            <a:endParaRPr lang="en-US" sz="2667" dirty="0">
              <a:latin typeface="Times New Roman" pitchFamily="18" charset="0"/>
            </a:endParaRPr>
          </a:p>
          <a:p>
            <a:pPr marL="478355" indent="-478355">
              <a:spcBef>
                <a:spcPts val="2133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  <a:hlinkClick r:id="rId6" action="ppaction://hlinksldjump"/>
              </a:rPr>
              <a:t>Cloud Computing</a:t>
            </a:r>
            <a:endParaRPr lang="en-US" sz="2667" dirty="0">
              <a:latin typeface="Times New Roman" pitchFamily="18" charset="0"/>
            </a:endParaRPr>
          </a:p>
          <a:p>
            <a:pPr marL="478355" indent="-478355">
              <a:spcBef>
                <a:spcPts val="2133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  <a:hlinkClick r:id="" action="ppaction://noaction"/>
              </a:rPr>
              <a:t>Virtual Reality</a:t>
            </a:r>
            <a:endParaRPr lang="en-US" sz="2667" dirty="0">
              <a:latin typeface="Times New Roman" pitchFamily="18" charset="0"/>
            </a:endParaRPr>
          </a:p>
          <a:p>
            <a:pPr marL="478355" indent="-478355">
              <a:spcBef>
                <a:spcPts val="2133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  <a:hlinkClick r:id="" action="ppaction://noaction"/>
              </a:rPr>
              <a:t>Artificial Intelligence</a:t>
            </a:r>
            <a:endParaRPr lang="en-US" sz="2667" dirty="0">
              <a:latin typeface="Times New Roman" pitchFamily="18" charset="0"/>
            </a:endParaRPr>
          </a:p>
          <a:p>
            <a:pPr marL="478355" indent="-478355">
              <a:spcBef>
                <a:spcPts val="2133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  <a:hlinkClick r:id="" action="ppaction://noaction"/>
              </a:rPr>
              <a:t>Social &amp; Mobile</a:t>
            </a:r>
            <a:endParaRPr lang="en-US" sz="2667" dirty="0">
              <a:latin typeface="Times New Roman" pitchFamily="18" charset="0"/>
            </a:endParaRPr>
          </a:p>
          <a:p>
            <a:pPr marL="478355" indent="-478355">
              <a:spcBef>
                <a:spcPts val="2133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67" dirty="0" err="1">
                <a:latin typeface="Times New Roman" pitchFamily="18" charset="0"/>
                <a:hlinkClick r:id="" action="ppaction://noaction"/>
              </a:rPr>
              <a:t>Blockchain</a:t>
            </a:r>
            <a:r>
              <a:rPr lang="en-US" sz="2667" dirty="0">
                <a:latin typeface="Times New Roman" pitchFamily="18" charset="0"/>
                <a:hlinkClick r:id="" action="ppaction://noaction"/>
              </a:rPr>
              <a:t> Technology</a:t>
            </a:r>
            <a:endParaRPr lang="en-US" sz="2667" dirty="0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33511" y="1459179"/>
            <a:ext cx="6096000" cy="48120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78355" indent="-478355">
              <a:spcBef>
                <a:spcPts val="24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  <a:hlinkClick r:id="" action="ppaction://noaction"/>
              </a:rPr>
              <a:t>3D Printing/ Additive Manufacturing</a:t>
            </a:r>
            <a:endParaRPr lang="en-US" sz="2667" dirty="0">
              <a:latin typeface="Times New Roman" pitchFamily="18" charset="0"/>
            </a:endParaRPr>
          </a:p>
          <a:p>
            <a:pPr marL="478355" indent="-478355">
              <a:spcBef>
                <a:spcPts val="24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  <a:hlinkClick r:id="" action="ppaction://noaction"/>
              </a:rPr>
              <a:t>Robotics Process Automation</a:t>
            </a:r>
            <a:endParaRPr lang="en-US" sz="2667" dirty="0">
              <a:latin typeface="Times New Roman" pitchFamily="18" charset="0"/>
            </a:endParaRPr>
          </a:p>
          <a:p>
            <a:pPr marL="478355" indent="-478355">
              <a:spcBef>
                <a:spcPts val="24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  <a:hlinkClick r:id="" action="ppaction://noaction"/>
              </a:rPr>
              <a:t>Cyber World </a:t>
            </a:r>
            <a:endParaRPr lang="en-US" sz="2667" dirty="0">
              <a:latin typeface="Times New Roman" pitchFamily="18" charset="0"/>
            </a:endParaRPr>
          </a:p>
          <a:p>
            <a:pPr marL="478355" indent="-478355">
              <a:spcBef>
                <a:spcPts val="24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  <a:hlinkClick r:id="" action="ppaction://noaction"/>
              </a:rPr>
              <a:t>Need of  Cyber Security</a:t>
            </a:r>
            <a:endParaRPr lang="en-US" sz="2667" dirty="0">
              <a:latin typeface="Times New Roman" pitchFamily="18" charset="0"/>
            </a:endParaRPr>
          </a:p>
          <a:p>
            <a:pPr marL="478355" indent="-478355">
              <a:spcBef>
                <a:spcPts val="24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  <a:hlinkClick r:id="" action="ppaction://noaction"/>
              </a:rPr>
              <a:t>Securing PC</a:t>
            </a:r>
            <a:endParaRPr lang="en-US" sz="2667" dirty="0">
              <a:latin typeface="Times New Roman" pitchFamily="18" charset="0"/>
            </a:endParaRPr>
          </a:p>
          <a:p>
            <a:pPr marL="478355" indent="-478355">
              <a:spcBef>
                <a:spcPts val="24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  <a:hlinkClick r:id="" action="ppaction://noaction"/>
              </a:rPr>
              <a:t>Securing Smart Phone</a:t>
            </a:r>
            <a:endParaRPr lang="en-US" sz="2667" dirty="0">
              <a:latin typeface="Times New Roman" pitchFamily="18" charset="0"/>
            </a:endParaRPr>
          </a:p>
          <a:p>
            <a:pPr marL="478355" indent="-478355">
              <a:spcBef>
                <a:spcPts val="24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  <a:hlinkClick r:id="" action="ppaction://noaction"/>
              </a:rPr>
              <a:t>Summary</a:t>
            </a:r>
            <a:endParaRPr lang="en-US" sz="2667" dirty="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200" y="459904"/>
            <a:ext cx="7380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3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812240" y="1391027"/>
            <a:ext cx="11239579" cy="5466972"/>
          </a:xfrm>
        </p:spPr>
        <p:txBody>
          <a:bodyPr>
            <a:noAutofit/>
          </a:bodyPr>
          <a:lstStyle>
            <a:extLst/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b="1" dirty="0" err="1">
                <a:latin typeface="Times New Roman" pitchFamily="18" charset="0"/>
              </a:rPr>
              <a:t>FutureSkills</a:t>
            </a:r>
            <a:r>
              <a:rPr lang="en-US" sz="2667" dirty="0">
                <a:latin typeface="Times New Roman" pitchFamily="18" charset="0"/>
              </a:rPr>
              <a:t> is an initiative aimed at enabling India to be accelerated on a journey to build its skills and become a global hub for talent in emerging (latest) technologies in-line with the Digital India initiative of Govt. of India.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itchFamily="18" charset="0"/>
              </a:rPr>
              <a:t>The </a:t>
            </a:r>
            <a:r>
              <a:rPr lang="en-US" sz="2667" dirty="0" err="1">
                <a:latin typeface="Times New Roman" pitchFamily="18" charset="0"/>
              </a:rPr>
              <a:t>FutureSkills</a:t>
            </a:r>
            <a:r>
              <a:rPr lang="en-US" sz="2667" dirty="0">
                <a:latin typeface="Times New Roman" pitchFamily="18" charset="0"/>
              </a:rPr>
              <a:t> platform was launched by the </a:t>
            </a:r>
            <a:r>
              <a:rPr lang="en-US" sz="2667" dirty="0" err="1">
                <a:latin typeface="Times New Roman" pitchFamily="18" charset="0"/>
              </a:rPr>
              <a:t>Hon’ble</a:t>
            </a:r>
            <a:r>
              <a:rPr lang="en-US" sz="2667" dirty="0">
                <a:latin typeface="Times New Roman" pitchFamily="18" charset="0"/>
              </a:rPr>
              <a:t> Prime Minister of India on 19</a:t>
            </a:r>
            <a:r>
              <a:rPr lang="en-US" sz="2667" baseline="30000" dirty="0">
                <a:latin typeface="Times New Roman" pitchFamily="18" charset="0"/>
              </a:rPr>
              <a:t>th</a:t>
            </a:r>
            <a:r>
              <a:rPr lang="en-US" sz="2667" dirty="0">
                <a:latin typeface="Times New Roman" pitchFamily="18" charset="0"/>
              </a:rPr>
              <a:t>February 2018 at World Congress of Information Technology, Hyderabad in the presence of senior industry leaders and government officials to </a:t>
            </a:r>
            <a:r>
              <a:rPr lang="en-US" sz="2667" i="1" dirty="0" err="1">
                <a:latin typeface="Times New Roman" pitchFamily="18" charset="0"/>
              </a:rPr>
              <a:t>Upskill</a:t>
            </a:r>
            <a:r>
              <a:rPr lang="en-US" sz="2667" i="1" dirty="0">
                <a:latin typeface="Times New Roman" pitchFamily="18" charset="0"/>
              </a:rPr>
              <a:t> Technology Professionals in India</a:t>
            </a:r>
            <a:r>
              <a:rPr lang="en-US" sz="2667" dirty="0">
                <a:latin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67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728663"/>
            <a:ext cx="10871200" cy="795337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Introduction to Futureskills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812240" y="1391027"/>
            <a:ext cx="11239579" cy="5466972"/>
          </a:xfrm>
        </p:spPr>
        <p:txBody>
          <a:bodyPr>
            <a:noAutofit/>
          </a:bodyPr>
          <a:lstStyle>
            <a:extLst/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 err="1">
                <a:latin typeface="Times New Roman" pitchFamily="18" charset="0"/>
              </a:rPr>
              <a:t>FutureSkills</a:t>
            </a:r>
            <a:r>
              <a:rPr lang="en-US" sz="2667" dirty="0">
                <a:latin typeface="Times New Roman" pitchFamily="18" charset="0"/>
              </a:rPr>
              <a:t> is a new age learning experience platform from NASSCOM (National Association of Software and Services Companies) for building skills in ten futuristic technology areas.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itchFamily="18" charset="0"/>
              </a:rPr>
              <a:t>These technologies  are Robotics Process Automation(RPA), Artificial Intelligence (AI), Internet of Things (IoT), Cyber Security, </a:t>
            </a:r>
            <a:r>
              <a:rPr lang="en-US" sz="2667" dirty="0" err="1">
                <a:latin typeface="Times New Roman" pitchFamily="18" charset="0"/>
              </a:rPr>
              <a:t>Blockchain</a:t>
            </a:r>
            <a:r>
              <a:rPr lang="en-US" sz="2667" dirty="0">
                <a:latin typeface="Times New Roman" pitchFamily="18" charset="0"/>
              </a:rPr>
              <a:t>, Virtual Reality (VR), Social &amp; Mobile, Big Data Analytics, Cloud Computing and 3D Printing.</a:t>
            </a:r>
          </a:p>
          <a:p>
            <a:pPr algn="just">
              <a:lnSpc>
                <a:spcPts val="2933"/>
              </a:lnSpc>
              <a:spcBef>
                <a:spcPts val="0"/>
              </a:spcBef>
            </a:pPr>
            <a:endParaRPr lang="en-US" sz="2667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728663"/>
            <a:ext cx="10871200" cy="795337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Introduction to Futureskills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99671" y="1238236"/>
            <a:ext cx="11144328" cy="5517249"/>
          </a:xfrm>
        </p:spPr>
        <p:txBody>
          <a:bodyPr>
            <a:noAutofit/>
          </a:bodyPr>
          <a:lstStyle>
            <a:extLst/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667" dirty="0">
                <a:latin typeface="Times New Roman" pitchFamily="18" charset="0"/>
              </a:rPr>
              <a:t>The IT-</a:t>
            </a:r>
            <a:r>
              <a:rPr lang="en-US" sz="2667" dirty="0" err="1">
                <a:latin typeface="Times New Roman" pitchFamily="18" charset="0"/>
              </a:rPr>
              <a:t>ITeS</a:t>
            </a:r>
            <a:r>
              <a:rPr lang="en-US" sz="2667" dirty="0">
                <a:latin typeface="Times New Roman" pitchFamily="18" charset="0"/>
              </a:rPr>
              <a:t> industry requires a massive manpower in the area of emerging technologies which are changing the future of work.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667" dirty="0">
                <a:latin typeface="Times New Roman" pitchFamily="18" charset="0"/>
              </a:rPr>
              <a:t>It is estimated that out of about 45 </a:t>
            </a:r>
            <a:r>
              <a:rPr lang="en-US" sz="2667" dirty="0" err="1">
                <a:latin typeface="Times New Roman" pitchFamily="18" charset="0"/>
              </a:rPr>
              <a:t>lakhs</a:t>
            </a:r>
            <a:r>
              <a:rPr lang="en-US" sz="2667" dirty="0">
                <a:latin typeface="Times New Roman" pitchFamily="18" charset="0"/>
              </a:rPr>
              <a:t> people employed in the IT industry as on date and about 15-20 </a:t>
            </a:r>
            <a:r>
              <a:rPr lang="en-US" sz="2667" dirty="0" err="1">
                <a:latin typeface="Times New Roman" pitchFamily="18" charset="0"/>
              </a:rPr>
              <a:t>lakhs</a:t>
            </a:r>
            <a:r>
              <a:rPr lang="en-US" sz="2667" dirty="0">
                <a:latin typeface="Times New Roman" pitchFamily="18" charset="0"/>
              </a:rPr>
              <a:t> peoples are expected to require </a:t>
            </a:r>
            <a:r>
              <a:rPr lang="en-US" sz="2667" b="1" dirty="0" err="1">
                <a:latin typeface="Times New Roman" pitchFamily="18" charset="0"/>
              </a:rPr>
              <a:t>Reskilling</a:t>
            </a:r>
            <a:r>
              <a:rPr lang="en-US" sz="2667" dirty="0">
                <a:latin typeface="Times New Roman" pitchFamily="18" charset="0"/>
              </a:rPr>
              <a:t> (</a:t>
            </a:r>
            <a:r>
              <a:rPr lang="en-US" sz="2667" dirty="0" err="1">
                <a:latin typeface="Times New Roman" pitchFamily="18" charset="0"/>
              </a:rPr>
              <a:t>upskilling</a:t>
            </a:r>
            <a:r>
              <a:rPr lang="en-US" sz="2667" dirty="0">
                <a:latin typeface="Times New Roman" pitchFamily="18" charset="0"/>
              </a:rPr>
              <a:t>) in the next 4-5 years.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667" dirty="0">
                <a:latin typeface="Times New Roman" pitchFamily="18" charset="0"/>
              </a:rPr>
              <a:t>The problem is too large to be handled alone and needs a collaborative industry level response. This industry driven learning eco-system is </a:t>
            </a:r>
            <a:r>
              <a:rPr lang="en-US" sz="2667" dirty="0" err="1">
                <a:latin typeface="Times New Roman" pitchFamily="18" charset="0"/>
              </a:rPr>
              <a:t>FutureSkills</a:t>
            </a:r>
            <a:r>
              <a:rPr lang="en-US" sz="2667" dirty="0">
                <a:latin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679450"/>
            <a:ext cx="10871200" cy="793750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Why Futureskills?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829044" y="1340097"/>
            <a:ext cx="4509185" cy="4667283"/>
          </a:xfrm>
        </p:spPr>
        <p:txBody>
          <a:bodyPr>
            <a:noAutofit/>
          </a:bodyPr>
          <a:lstStyle>
            <a:extLst/>
          </a:lstStyle>
          <a:p>
            <a:pPr>
              <a:lnSpc>
                <a:spcPct val="150000"/>
              </a:lnSpc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Internet of Things (IoT)</a:t>
            </a:r>
          </a:p>
          <a:p>
            <a:pPr>
              <a:lnSpc>
                <a:spcPct val="150000"/>
              </a:lnSpc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Virtual Reality</a:t>
            </a:r>
          </a:p>
          <a:p>
            <a:pPr>
              <a:lnSpc>
                <a:spcPct val="150000"/>
              </a:lnSpc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Big Data Analytics</a:t>
            </a:r>
          </a:p>
          <a:p>
            <a:pPr>
              <a:lnSpc>
                <a:spcPct val="150000"/>
              </a:lnSpc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3D Printing</a:t>
            </a:r>
          </a:p>
          <a:p>
            <a:pPr>
              <a:lnSpc>
                <a:spcPct val="150000"/>
              </a:lnSpc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Cloud Computing</a:t>
            </a:r>
          </a:p>
        </p:txBody>
      </p:sp>
      <p:sp>
        <p:nvSpPr>
          <p:cNvPr id="5" name="Rectangle 2"/>
          <p:cNvSpPr>
            <a:spLocks noGrp="1"/>
          </p:cNvSpPr>
          <p:nvPr>
            <p:ph sz="quarter" idx="14"/>
          </p:nvPr>
        </p:nvSpPr>
        <p:spPr>
          <a:xfrm>
            <a:off x="5930896" y="1333485"/>
            <a:ext cx="5143536" cy="4667283"/>
          </a:xfrm>
        </p:spPr>
        <p:txBody>
          <a:bodyPr>
            <a:noAutofit/>
          </a:bodyPr>
          <a:lstStyle>
            <a:extLst/>
          </a:lstStyle>
          <a:p>
            <a:pPr>
              <a:lnSpc>
                <a:spcPct val="150000"/>
              </a:lnSpc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Cyber Security</a:t>
            </a:r>
          </a:p>
          <a:p>
            <a:pPr>
              <a:lnSpc>
                <a:spcPct val="150000"/>
              </a:lnSpc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Social and Mobile</a:t>
            </a:r>
          </a:p>
          <a:p>
            <a:pPr>
              <a:lnSpc>
                <a:spcPct val="150000"/>
              </a:lnSpc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Artificial Intelligence </a:t>
            </a:r>
          </a:p>
          <a:p>
            <a:pPr>
              <a:lnSpc>
                <a:spcPct val="150000"/>
              </a:lnSpc>
              <a:spcBef>
                <a:spcPts val="3200"/>
              </a:spcBef>
            </a:pPr>
            <a:r>
              <a:rPr lang="en-US" sz="2667" dirty="0" err="1">
                <a:latin typeface="Times New Roman" pitchFamily="18" charset="0"/>
              </a:rPr>
              <a:t>Blockchain</a:t>
            </a:r>
            <a:r>
              <a:rPr lang="en-US" sz="2667" dirty="0">
                <a:latin typeface="Times New Roman" pitchFamily="18" charset="0"/>
              </a:rPr>
              <a:t> Technology </a:t>
            </a:r>
          </a:p>
          <a:p>
            <a:pPr>
              <a:lnSpc>
                <a:spcPct val="150000"/>
              </a:lnSpc>
              <a:spcBef>
                <a:spcPts val="3200"/>
              </a:spcBef>
            </a:pPr>
            <a:r>
              <a:rPr lang="en-US" sz="2667" dirty="0">
                <a:latin typeface="Times New Roman" pitchFamily="18" charset="0"/>
              </a:rPr>
              <a:t>Robotics Process Automation</a:t>
            </a:r>
          </a:p>
          <a:p>
            <a:pPr>
              <a:lnSpc>
                <a:spcPct val="150000"/>
              </a:lnSpc>
              <a:spcBef>
                <a:spcPts val="3200"/>
              </a:spcBef>
            </a:pPr>
            <a:endParaRPr lang="en-US" sz="2667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728663"/>
            <a:ext cx="10871200" cy="795337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Future skills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61963" y="1333486"/>
            <a:ext cx="11239579" cy="5054599"/>
          </a:xfrm>
        </p:spPr>
        <p:txBody>
          <a:bodyPr>
            <a:noAutofit/>
          </a:bodyPr>
          <a:lstStyle>
            <a:extLst/>
          </a:lstStyle>
          <a:p>
            <a:pPr algn="just">
              <a:spcBef>
                <a:spcPts val="0"/>
              </a:spcBef>
            </a:pPr>
            <a:r>
              <a:rPr lang="en-US" sz="2667" dirty="0">
                <a:latin typeface="Times New Roman" pitchFamily="18" charset="0"/>
              </a:rPr>
              <a:t>The </a:t>
            </a:r>
            <a:r>
              <a:rPr lang="en-US" sz="2667" b="1" dirty="0">
                <a:latin typeface="Times New Roman" pitchFamily="18" charset="0"/>
              </a:rPr>
              <a:t>Internet of things (IoT)</a:t>
            </a:r>
            <a:r>
              <a:rPr lang="en-US" sz="2667" dirty="0">
                <a:latin typeface="Times New Roman" pitchFamily="18" charset="0"/>
              </a:rPr>
              <a:t> is the network of devices such as vehicles, home&amp; office appliances and other devices, that contain electronics, software, actuators, and connectivity which allows these things to connect, interact and exchange data. </a:t>
            </a:r>
          </a:p>
          <a:p>
            <a:pPr algn="just">
              <a:spcBef>
                <a:spcPts val="0"/>
              </a:spcBef>
            </a:pPr>
            <a:r>
              <a:rPr lang="en-US" sz="2667" dirty="0">
                <a:latin typeface="Times New Roman" pitchFamily="18" charset="0"/>
              </a:rPr>
              <a:t>It involves extending Internet connectivity beyond standard devices, such as desktops, laptops, smart phones and tablets, to any range of traditionally dumb or non-internet-enabled physical devices and everyday objects. </a:t>
            </a:r>
          </a:p>
          <a:p>
            <a:pPr algn="just">
              <a:spcBef>
                <a:spcPts val="0"/>
              </a:spcBef>
            </a:pPr>
            <a:r>
              <a:rPr lang="en-US" sz="2667" dirty="0">
                <a:latin typeface="Times New Roman" pitchFamily="18" charset="0"/>
              </a:rPr>
              <a:t>Embedded with technology, these devices can communicate and interact over the Internet, and they can be remotely monitored and controlled.</a:t>
            </a:r>
          </a:p>
          <a:p>
            <a:pPr marL="1212820" indent="-425440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Communicating objects based on internet technologies</a:t>
            </a:r>
          </a:p>
          <a:p>
            <a:pPr marL="1212820" indent="-425440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Detection and identification and location of physical objects</a:t>
            </a:r>
          </a:p>
          <a:p>
            <a:pPr marL="1212820" indent="-425440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Communication through connectivity</a:t>
            </a:r>
          </a:p>
          <a:p>
            <a:pPr marL="1212820" indent="-425440"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sz="2667" dirty="0">
                <a:latin typeface="Times New Roman" pitchFamily="18" charset="0"/>
              </a:rPr>
              <a:t>Every physical object must be equipped with an IPv6-address. 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667" dirty="0">
                <a:latin typeface="Times New Roman" pitchFamily="18" charset="0"/>
              </a:rPr>
              <a:t> </a:t>
            </a:r>
          </a:p>
          <a:p>
            <a:pPr algn="just">
              <a:spcBef>
                <a:spcPts val="0"/>
              </a:spcBef>
            </a:pPr>
            <a:endParaRPr lang="en-US" sz="2667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30342" y="599123"/>
            <a:ext cx="10871200" cy="795337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Internet of Things (IoT)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794324" y="1333487"/>
            <a:ext cx="11334829" cy="2762269"/>
          </a:xfrm>
        </p:spPr>
        <p:txBody>
          <a:bodyPr>
            <a:noAutofit/>
          </a:bodyPr>
          <a:lstStyle>
            <a:extLst/>
          </a:lstStyle>
          <a:p>
            <a:pPr>
              <a:spcBef>
                <a:spcPts val="0"/>
              </a:spcBef>
              <a:buNone/>
            </a:pPr>
            <a:r>
              <a:rPr lang="en-US" sz="2667" b="1" u="sng" dirty="0">
                <a:latin typeface="Times New Roman" pitchFamily="18" charset="0"/>
              </a:rPr>
              <a:t>Smart Home </a:t>
            </a:r>
            <a:r>
              <a:rPr lang="en-US" sz="2667" b="1" dirty="0">
                <a:latin typeface="Times New Roman" pitchFamily="18" charset="0"/>
              </a:rPr>
              <a:t> </a:t>
            </a:r>
            <a:endParaRPr lang="en-US" sz="2667" dirty="0">
              <a:latin typeface="Times New Roman" pitchFamily="18" charset="0"/>
            </a:endParaRPr>
          </a:p>
          <a:p>
            <a:pPr marL="908028" indent="-42544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In smart home all necessary things like switches, lights, AC (or in other words all electronic equipments) are controlled by Mobile application or Personnel computer. </a:t>
            </a:r>
          </a:p>
          <a:p>
            <a:pPr marL="908028" indent="-42544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This technology provides homeowners security, comfort, convenience and energy efficiency by allowing them to control smart devices, often by a smart home app on their smart phone or other networked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20206" y="599123"/>
            <a:ext cx="10871200" cy="795337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Some real world Example of IoT Application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0838" y="4387856"/>
            <a:ext cx="4762533" cy="2170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7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832075" y="1380437"/>
            <a:ext cx="10953827" cy="2196069"/>
          </a:xfrm>
        </p:spPr>
        <p:txBody>
          <a:bodyPr>
            <a:noAutofit/>
          </a:bodyPr>
          <a:lstStyle>
            <a:extLst/>
          </a:lstStyle>
          <a:p>
            <a:pPr>
              <a:spcBef>
                <a:spcPts val="0"/>
              </a:spcBef>
              <a:buNone/>
            </a:pPr>
            <a:r>
              <a:rPr lang="en-US" sz="2667" b="1" u="sng" dirty="0">
                <a:latin typeface="Times New Roman" pitchFamily="18" charset="0"/>
              </a:rPr>
              <a:t>Smart Cities</a:t>
            </a:r>
            <a:endParaRPr lang="en-US" sz="2667" u="sng" dirty="0">
              <a:latin typeface="Times New Roman" pitchFamily="18" charset="0"/>
            </a:endParaRPr>
          </a:p>
          <a:p>
            <a:pPr marL="831830" indent="-42544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The Internet of Things (IoT) offers new opportunities for cities to use data to manage traffic, cut pollution, make better use of infrastructure and keep citizens safe. </a:t>
            </a:r>
          </a:p>
          <a:p>
            <a:pPr marL="831830" indent="-42544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sz="2667" dirty="0">
                <a:latin typeface="Times New Roman" pitchFamily="18" charset="0"/>
              </a:rPr>
              <a:t>The objective of Smart city would be to use technology to offer services that are intelligent, advanced, affordable and accessible.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lang="en-US" sz="1867" b="1"/>
              <a:pPr algn="ctr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702" y="599123"/>
            <a:ext cx="10871200" cy="795337"/>
          </a:xfrm>
          <a:prstGeom prst="rect">
            <a:avLst/>
          </a:prstGeom>
        </p:spPr>
        <p:txBody>
          <a:bodyPr anchor="t">
            <a:normAutofit/>
          </a:bodyPr>
          <a:lstStyle>
            <a:extLst/>
          </a:lstStyle>
          <a:p>
            <a:r>
              <a:rPr lang="en-US" sz="3733" b="1" dirty="0">
                <a:solidFill>
                  <a:schemeClr val="tx1"/>
                </a:solidFill>
                <a:latin typeface="Times New Roman" pitchFamily="18" charset="0"/>
              </a:rPr>
              <a:t>Some real world Example of IoT Application</a:t>
            </a:r>
            <a:endParaRPr lang="en-US" sz="3733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32" y="4000504"/>
            <a:ext cx="5524539" cy="238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3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838</Words>
  <Application>Microsoft Office PowerPoint</Application>
  <PresentationFormat>Widescreen</PresentationFormat>
  <Paragraphs>115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Aachen-Bold</vt:lpstr>
      <vt:lpstr>Calibri</vt:lpstr>
      <vt:lpstr>Times New Roman</vt:lpstr>
      <vt:lpstr>Trebuchet MS</vt:lpstr>
      <vt:lpstr>Tw Cen MT</vt:lpstr>
      <vt:lpstr>Wingdings</vt:lpstr>
      <vt:lpstr>Wingdings 2</vt:lpstr>
      <vt:lpstr>Median</vt:lpstr>
      <vt:lpstr>1_Median</vt:lpstr>
      <vt:lpstr> </vt:lpstr>
      <vt:lpstr>PowerPoint Presentation</vt:lpstr>
      <vt:lpstr>Introduction to Futureskills</vt:lpstr>
      <vt:lpstr>Introduction to Futureskills</vt:lpstr>
      <vt:lpstr>Why Futureskills?</vt:lpstr>
      <vt:lpstr> Future skills</vt:lpstr>
      <vt:lpstr>Internet of Things (IoT)</vt:lpstr>
      <vt:lpstr>Some real world Example of IoT Application</vt:lpstr>
      <vt:lpstr>Some real world Example of IoT Application</vt:lpstr>
      <vt:lpstr>Some real world Example of IoT Application</vt:lpstr>
      <vt:lpstr>Some real world Example of IoT Application</vt:lpstr>
      <vt:lpstr>Big Data Analytics</vt:lpstr>
      <vt:lpstr>Big Data Analytics Process for an Industry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HP</cp:lastModifiedBy>
  <cp:revision>95</cp:revision>
  <dcterms:created xsi:type="dcterms:W3CDTF">2020-03-26T06:35:51Z</dcterms:created>
  <dcterms:modified xsi:type="dcterms:W3CDTF">2022-12-19T05:26:58Z</dcterms:modified>
</cp:coreProperties>
</file>