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7"/>
  </p:notesMasterIdLst>
  <p:sldIdLst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73EB1-742F-4ED4-8A85-967CAD4D7D52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2E5C4-30C2-4FC9-BD41-FF8CE0BD0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99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89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67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9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9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05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33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8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44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73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2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58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0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4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1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13"/>
            <a:ext cx="2946400" cy="365125"/>
          </a:xfrm>
        </p:spPr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9" y="6248218"/>
            <a:ext cx="7431311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45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7"/>
            <a:ext cx="3556000" cy="365125"/>
          </a:xfrm>
        </p:spPr>
        <p:txBody>
          <a:bodyPr rtlCol="0"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13"/>
            <a:ext cx="6096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7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9"/>
            <a:ext cx="2946400" cy="365125"/>
          </a:xfrm>
        </p:spPr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6" y="6248214"/>
            <a:ext cx="7431311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1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20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757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21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324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670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0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950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419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50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426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9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11"/>
            <a:ext cx="3556000" cy="365125"/>
          </a:xfrm>
        </p:spPr>
        <p:txBody>
          <a:bodyPr rtlCol="0"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17"/>
            <a:ext cx="6096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1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7" y="624821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 descr="UCMercedLogoWhite.ai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109" y="6440447"/>
            <a:ext cx="1281129" cy="3202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7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5" y="6248213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 descr="UCMercedLogoWhite.ai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106" y="6440447"/>
            <a:ext cx="1281129" cy="3202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5500" dirty="0" smtClean="0">
                <a:latin typeface="Aachen-Bold" pitchFamily="2" charset="0"/>
              </a:rPr>
              <a:t> </a:t>
            </a:r>
            <a:endParaRPr lang="en-IN" sz="5500" dirty="0">
              <a:latin typeface="Aachen-Bol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1892" y="6050037"/>
            <a:ext cx="4146858" cy="685800"/>
          </a:xfrm>
        </p:spPr>
        <p:txBody>
          <a:bodyPr>
            <a:normAutofit/>
          </a:bodyPr>
          <a:lstStyle/>
          <a:p>
            <a:r>
              <a:rPr lang="en-IN" dirty="0" smtClean="0"/>
              <a:t>Presented By: Shruti Dubey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36595" y="2255921"/>
            <a:ext cx="8298775" cy="3000126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FFFF00"/>
                </a:solidFill>
              </a:rPr>
              <a:t>COURSE:</a:t>
            </a:r>
            <a:r>
              <a:rPr lang="en-US" sz="1800" dirty="0"/>
              <a:t> CCC Concepts</a:t>
            </a:r>
            <a:endParaRPr lang="en-IN" sz="1800" dirty="0"/>
          </a:p>
          <a:p>
            <a:endParaRPr lang="en-IN" sz="1800" dirty="0"/>
          </a:p>
          <a:p>
            <a:r>
              <a:rPr lang="en-US" sz="1800" dirty="0">
                <a:solidFill>
                  <a:srgbClr val="FFFF00"/>
                </a:solidFill>
              </a:rPr>
              <a:t>CHAPTER: 09 </a:t>
            </a:r>
            <a:r>
              <a:rPr lang="en-US" sz="1800" dirty="0"/>
              <a:t>(</a:t>
            </a:r>
            <a:r>
              <a:rPr lang="en-IN" sz="1800" dirty="0"/>
              <a:t>Overview on Futuristic IT Technology &amp; Cyber Security) 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FFFF00"/>
                </a:solidFill>
              </a:rPr>
              <a:t>DAY:  </a:t>
            </a:r>
            <a:r>
              <a:rPr lang="en-US" sz="1800" dirty="0" smtClean="0"/>
              <a:t>45</a:t>
            </a:r>
            <a:endParaRPr lang="en-IN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E5AFD9E-F4A2-4A84-8A6E-45978934CD5E}"/>
              </a:ext>
            </a:extLst>
          </p:cNvPr>
          <p:cNvSpPr/>
          <p:nvPr/>
        </p:nvSpPr>
        <p:spPr>
          <a:xfrm>
            <a:off x="118798" y="5919172"/>
            <a:ext cx="1978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B342190-62C6-4FD4-B62E-A7A1F393BFAE}"/>
              </a:ext>
            </a:extLst>
          </p:cNvPr>
          <p:cNvSpPr/>
          <p:nvPr/>
        </p:nvSpPr>
        <p:spPr>
          <a:xfrm>
            <a:off x="5004257" y="6150016"/>
            <a:ext cx="40777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D6AB187-6CE5-4F7A-B9DE-DED37A7555B9}"/>
              </a:ext>
            </a:extLst>
          </p:cNvPr>
          <p:cNvSpPr/>
          <p:nvPr/>
        </p:nvSpPr>
        <p:spPr>
          <a:xfrm>
            <a:off x="2109243" y="1891441"/>
            <a:ext cx="95903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aseline="30000" dirty="0" smtClean="0">
                <a:solidFill>
                  <a:srgbClr val="FFFF00"/>
                </a:solidFill>
                <a:latin typeface="Trebuchet MS"/>
                <a:cs typeface="Trebuchet MS"/>
              </a:rPr>
              <a:t>TOPIC: </a:t>
            </a:r>
            <a:endParaRPr lang="en-IN" sz="4800" baseline="30000" dirty="0">
              <a:solidFill>
                <a:schemeClr val="accent2">
                  <a:lumMod val="20000"/>
                  <a:lumOff val="80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9" y="289977"/>
            <a:ext cx="1645179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3491045" y="1687917"/>
            <a:ext cx="7098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aseline="30000" dirty="0" smtClean="0">
                <a:latin typeface="Trebuchet MS"/>
                <a:cs typeface="Trebuchet MS"/>
              </a:rPr>
              <a:t>Overview on Futuristic IT Technology &amp;</a:t>
            </a:r>
            <a:r>
              <a:rPr lang="en-IN" sz="4800" dirty="0">
                <a:latin typeface="Trebuchet MS"/>
                <a:cs typeface="Trebuchet MS"/>
              </a:rPr>
              <a:t> </a:t>
            </a:r>
            <a:r>
              <a:rPr lang="en-IN" sz="4800" baseline="30000" dirty="0">
                <a:latin typeface="Trebuchet MS"/>
                <a:cs typeface="Trebuchet MS"/>
              </a:rPr>
              <a:t>Cyber Security</a:t>
            </a:r>
          </a:p>
        </p:txBody>
      </p:sp>
    </p:spTree>
    <p:extLst>
      <p:ext uri="{BB962C8B-B14F-4D97-AF65-F5344CB8AC3E}">
        <p14:creationId xmlns:p14="http://schemas.microsoft.com/office/powerpoint/2010/main" val="947470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799671" y="1368322"/>
            <a:ext cx="11049077" cy="4470420"/>
          </a:xfrm>
        </p:spPr>
        <p:txBody>
          <a:bodyPr>
            <a:noAutofit/>
          </a:bodyPr>
          <a:lstStyle>
            <a:extLst/>
          </a:lstStyle>
          <a:p>
            <a:pPr>
              <a:spcBef>
                <a:spcPts val="800"/>
              </a:spcBef>
              <a:buNone/>
            </a:pPr>
            <a:r>
              <a:rPr lang="en-US" sz="2667" b="1" u="sng" dirty="0">
                <a:latin typeface="Times New Roman" pitchFamily="18" charset="0"/>
              </a:rPr>
              <a:t>Key Element 3: Sensory Feedback</a:t>
            </a:r>
            <a:endParaRPr lang="en-US" sz="2667" u="sng" dirty="0">
              <a:latin typeface="Times New Roman" pitchFamily="18" charset="0"/>
            </a:endParaRPr>
          </a:p>
          <a:p>
            <a:pPr marL="831830" indent="-425440" algn="just">
              <a:spcBef>
                <a:spcPts val="800"/>
              </a:spcBef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</a:rPr>
              <a:t>It is defined as </a:t>
            </a:r>
            <a:r>
              <a:rPr lang="en-US" sz="2667" i="1" dirty="0">
                <a:latin typeface="Times New Roman" pitchFamily="18" charset="0"/>
              </a:rPr>
              <a:t>“real feel of any object in virtual world”</a:t>
            </a:r>
            <a:r>
              <a:rPr lang="en-US" sz="2667" dirty="0">
                <a:latin typeface="Times New Roman" pitchFamily="18" charset="0"/>
              </a:rPr>
              <a:t>. </a:t>
            </a:r>
          </a:p>
          <a:p>
            <a:pPr marL="831830" indent="-425440" algn="just">
              <a:spcBef>
                <a:spcPts val="800"/>
              </a:spcBef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</a:rPr>
              <a:t>The user feels the virtual environment by the physical sense which signals the brain in believing that the event happening here are not create artificially but are actually happening. </a:t>
            </a:r>
          </a:p>
          <a:p>
            <a:pPr marL="831830" indent="-425440" algn="just">
              <a:spcBef>
                <a:spcPts val="800"/>
              </a:spcBef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</a:rPr>
              <a:t>It can achieve by:</a:t>
            </a:r>
          </a:p>
          <a:p>
            <a:pPr marL="1314418" indent="-425440">
              <a:spcBef>
                <a:spcPts val="800"/>
              </a:spcBef>
              <a:buFont typeface="Wingdings" pitchFamily="2" charset="2"/>
              <a:buChar char="v"/>
            </a:pPr>
            <a:r>
              <a:rPr lang="en-US" sz="2667" dirty="0">
                <a:latin typeface="Times New Roman" pitchFamily="18" charset="0"/>
              </a:rPr>
              <a:t>Smell &amp; Taste</a:t>
            </a:r>
          </a:p>
          <a:p>
            <a:pPr marL="1314418" indent="-425440">
              <a:spcBef>
                <a:spcPts val="800"/>
              </a:spcBef>
              <a:buFont typeface="Wingdings" pitchFamily="2" charset="2"/>
              <a:buChar char="v"/>
            </a:pPr>
            <a:r>
              <a:rPr lang="en-US" sz="2667" dirty="0">
                <a:latin typeface="Times New Roman" pitchFamily="18" charset="0"/>
              </a:rPr>
              <a:t>Seats &amp; Motion</a:t>
            </a:r>
          </a:p>
          <a:p>
            <a:pPr marL="1314418" indent="-425440">
              <a:spcBef>
                <a:spcPts val="800"/>
              </a:spcBef>
              <a:buFont typeface="Wingdings" pitchFamily="2" charset="2"/>
              <a:buChar char="v"/>
            </a:pPr>
            <a:r>
              <a:rPr lang="en-US" sz="2667" dirty="0">
                <a:latin typeface="Times New Roman" pitchFamily="18" charset="0"/>
              </a:rPr>
              <a:t>Skin as Input</a:t>
            </a:r>
          </a:p>
          <a:p>
            <a:pPr marL="1314418" indent="-425440">
              <a:spcBef>
                <a:spcPts val="800"/>
              </a:spcBef>
              <a:buFont typeface="Wingdings" pitchFamily="2" charset="2"/>
              <a:buChar char="v"/>
            </a:pPr>
            <a:r>
              <a:rPr lang="en-US" sz="2667" dirty="0">
                <a:latin typeface="Times New Roman" pitchFamily="18" charset="0"/>
              </a:rPr>
              <a:t>Touching real things</a:t>
            </a:r>
          </a:p>
          <a:p>
            <a:pPr marL="1314418" indent="-425440">
              <a:spcBef>
                <a:spcPts val="800"/>
              </a:spcBef>
              <a:buFont typeface="Wingdings" pitchFamily="2" charset="2"/>
              <a:buChar char="v"/>
            </a:pPr>
            <a:r>
              <a:rPr lang="en-US" sz="2667" dirty="0">
                <a:latin typeface="Times New Roman" pitchFamily="18" charset="0"/>
              </a:rPr>
              <a:t>Remote Views etc</a:t>
            </a:r>
          </a:p>
          <a:p>
            <a:pPr>
              <a:spcBef>
                <a:spcPts val="800"/>
              </a:spcBef>
              <a:buNone/>
            </a:pPr>
            <a:endParaRPr lang="en-US" sz="2667" dirty="0">
              <a:latin typeface="Times New Roman" pitchFamily="18" charset="0"/>
            </a:endParaRPr>
          </a:p>
          <a:p>
            <a:pPr>
              <a:spcBef>
                <a:spcPts val="800"/>
              </a:spcBef>
            </a:pPr>
            <a:endParaRPr lang="en-US" sz="2667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10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62" y="3619501"/>
            <a:ext cx="3048021" cy="295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1"/>
          <p:cNvSpPr txBox="1">
            <a:spLocks/>
          </p:cNvSpPr>
          <p:nvPr/>
        </p:nvSpPr>
        <p:spPr>
          <a:xfrm>
            <a:off x="812800" y="666137"/>
            <a:ext cx="10871200" cy="795003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pPr defTabSz="1219170">
              <a:spcBef>
                <a:spcPct val="0"/>
              </a:spcBef>
              <a:defRPr/>
            </a:pPr>
            <a:r>
              <a:rPr lang="en-US" sz="3733" b="1" dirty="0">
                <a:latin typeface="Times New Roman" pitchFamily="18" charset="0"/>
                <a:ea typeface="+mj-ea"/>
                <a:cs typeface="+mj-cs"/>
              </a:rPr>
              <a:t>Virtual Reality</a:t>
            </a:r>
            <a:endParaRPr lang="en-US" sz="3733" dirty="0">
              <a:latin typeface="Times New Roman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953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819505" y="1353320"/>
            <a:ext cx="11182036" cy="5048261"/>
          </a:xfrm>
        </p:spPr>
        <p:txBody>
          <a:bodyPr>
            <a:noAutofit/>
          </a:bodyPr>
          <a:lstStyle>
            <a:extLst/>
          </a:lstStyle>
          <a:p>
            <a:pPr algn="just">
              <a:spcBef>
                <a:spcPts val="0"/>
              </a:spcBef>
              <a:buNone/>
            </a:pPr>
            <a:r>
              <a:rPr lang="en-US" sz="2667" b="1" u="sng" dirty="0">
                <a:latin typeface="Times New Roman" pitchFamily="18" charset="0"/>
              </a:rPr>
              <a:t>Key Element 4: Interactivity</a:t>
            </a:r>
            <a:endParaRPr lang="en-US" sz="2667" u="sng" dirty="0">
              <a:latin typeface="Times New Roman" pitchFamily="18" charset="0"/>
            </a:endParaRPr>
          </a:p>
          <a:p>
            <a:pPr marL="831830" indent="-425440" algn="just">
              <a:spcBef>
                <a:spcPts val="0"/>
              </a:spcBef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</a:rPr>
              <a:t>The element of interaction is of most importance to make the user really feel free to get involved with the virtual environment. </a:t>
            </a:r>
          </a:p>
          <a:p>
            <a:pPr marL="831830" indent="-425440" algn="just">
              <a:spcBef>
                <a:spcPts val="0"/>
              </a:spcBef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</a:rPr>
              <a:t>The user can wear a Head Mounted Display (HMD) and watch a pre recorded movie where user can have the sensation of air blowing his hair. </a:t>
            </a:r>
          </a:p>
          <a:p>
            <a:pPr marL="831830" indent="-425440" algn="just">
              <a:spcBef>
                <a:spcPts val="0"/>
              </a:spcBef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</a:rPr>
              <a:t>Nowadays new technological advancements researches and developments have reached the sensory outputs of the user to a different level. The element of interaction depends on a number of factors again, given below:        </a:t>
            </a:r>
          </a:p>
          <a:p>
            <a:pPr marL="1314418" indent="-425440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sz="2667" dirty="0">
                <a:latin typeface="Times New Roman" pitchFamily="18" charset="0"/>
              </a:rPr>
              <a:t>Speed</a:t>
            </a:r>
          </a:p>
          <a:p>
            <a:pPr marL="1314418" indent="-425440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sz="2667" dirty="0">
                <a:latin typeface="Times New Roman" pitchFamily="18" charset="0"/>
              </a:rPr>
              <a:t>Range</a:t>
            </a:r>
          </a:p>
          <a:p>
            <a:pPr marL="1314418" indent="-425440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sz="2667" dirty="0">
                <a:latin typeface="Times New Roman" pitchFamily="18" charset="0"/>
              </a:rPr>
              <a:t>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11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749810"/>
            <a:ext cx="3048021" cy="1905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1"/>
          <p:cNvSpPr txBox="1">
            <a:spLocks/>
          </p:cNvSpPr>
          <p:nvPr/>
        </p:nvSpPr>
        <p:spPr>
          <a:xfrm>
            <a:off x="812800" y="666137"/>
            <a:ext cx="10871200" cy="795003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pPr defTabSz="1219170">
              <a:spcBef>
                <a:spcPct val="0"/>
              </a:spcBef>
              <a:defRPr/>
            </a:pPr>
            <a:r>
              <a:rPr lang="en-US" sz="3733" b="1" dirty="0">
                <a:latin typeface="Times New Roman" pitchFamily="18" charset="0"/>
                <a:ea typeface="+mj-ea"/>
                <a:cs typeface="+mj-cs"/>
              </a:rPr>
              <a:t>Virtual Reality</a:t>
            </a:r>
            <a:endParaRPr lang="en-US" sz="3733" dirty="0">
              <a:latin typeface="Times New Roman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46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806936" y="1328181"/>
            <a:ext cx="11049077" cy="5148840"/>
          </a:xfrm>
        </p:spPr>
        <p:txBody>
          <a:bodyPr>
            <a:noAutofit/>
          </a:bodyPr>
          <a:lstStyle>
            <a:extLst/>
          </a:lstStyle>
          <a:p>
            <a:pPr>
              <a:buNone/>
            </a:pPr>
            <a:r>
              <a:rPr lang="en-US" sz="2667" dirty="0">
                <a:latin typeface="Times New Roman" pitchFamily="18" charset="0"/>
              </a:rPr>
              <a:t>Artificial Intelligence can be defined as follows:</a:t>
            </a:r>
          </a:p>
          <a:p>
            <a:pPr lvl="0"/>
            <a:r>
              <a:rPr lang="en-US" sz="2667" dirty="0">
                <a:latin typeface="Times New Roman" pitchFamily="18" charset="0"/>
              </a:rPr>
              <a:t>Programs that behave (externally) like humans.</a:t>
            </a:r>
          </a:p>
          <a:p>
            <a:pPr lvl="0"/>
            <a:r>
              <a:rPr lang="en-US" sz="2667" dirty="0">
                <a:latin typeface="Times New Roman" pitchFamily="18" charset="0"/>
              </a:rPr>
              <a:t>Programs that operate (internally) the way humans do. </a:t>
            </a:r>
          </a:p>
          <a:p>
            <a:pPr lvl="0"/>
            <a:r>
              <a:rPr lang="en-US" sz="2667" dirty="0">
                <a:latin typeface="Times New Roman" pitchFamily="18" charset="0"/>
              </a:rPr>
              <a:t>Software that gathers information about the environment and takes action based on that information. 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v"/>
            </a:pPr>
            <a:r>
              <a:rPr lang="en-US" sz="2667" dirty="0">
                <a:latin typeface="Times New Roman" pitchFamily="18" charset="0"/>
              </a:rPr>
              <a:t>A robot. 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v"/>
            </a:pPr>
            <a:r>
              <a:rPr lang="en-US" sz="2667" dirty="0">
                <a:latin typeface="Times New Roman" pitchFamily="18" charset="0"/>
              </a:rPr>
              <a:t>A web shopping program. 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v"/>
            </a:pPr>
            <a:r>
              <a:rPr lang="en-US" sz="2667" dirty="0">
                <a:latin typeface="Times New Roman" pitchFamily="18" charset="0"/>
              </a:rPr>
              <a:t>A smart factory.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v"/>
            </a:pPr>
            <a:r>
              <a:rPr lang="en-US" sz="2667" dirty="0">
                <a:latin typeface="Times New Roman" pitchFamily="18" charset="0"/>
              </a:rPr>
              <a:t>A traffic control system. 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v"/>
            </a:pPr>
            <a:r>
              <a:rPr lang="en-US" sz="2667" dirty="0">
                <a:latin typeface="Times New Roman" pitchFamily="18" charset="0"/>
              </a:rPr>
              <a:t>Games.</a:t>
            </a:r>
          </a:p>
          <a:p>
            <a:pPr>
              <a:buNone/>
            </a:pPr>
            <a:endParaRPr lang="en-US" sz="2667" dirty="0">
              <a:latin typeface="Times New Roman" pitchFamily="18" charset="0"/>
            </a:endParaRPr>
          </a:p>
          <a:p>
            <a:endParaRPr lang="en-US" sz="2667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2721" y="661988"/>
            <a:ext cx="10871200" cy="793750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Artificial Intelligence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4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824810" y="1333485"/>
            <a:ext cx="11049077" cy="4667283"/>
          </a:xfrm>
        </p:spPr>
        <p:txBody>
          <a:bodyPr>
            <a:noAutofit/>
          </a:bodyPr>
          <a:lstStyle>
            <a:extLst/>
          </a:lstStyle>
          <a:p>
            <a:pPr algn="just">
              <a:spcBef>
                <a:spcPts val="3200"/>
              </a:spcBef>
            </a:pPr>
            <a:r>
              <a:rPr lang="en-US" sz="2667" dirty="0">
                <a:latin typeface="Times New Roman" pitchFamily="18" charset="0"/>
              </a:rPr>
              <a:t>AI uses algorithms written in computer programs (software) to execute tasks which require intelligence of humans. </a:t>
            </a:r>
          </a:p>
          <a:p>
            <a:pPr algn="just">
              <a:spcBef>
                <a:spcPts val="3200"/>
              </a:spcBef>
            </a:pPr>
            <a:r>
              <a:rPr lang="en-US" sz="2667" dirty="0">
                <a:latin typeface="Times New Roman" pitchFamily="18" charset="0"/>
              </a:rPr>
              <a:t>Several social networking companies such as </a:t>
            </a:r>
            <a:r>
              <a:rPr lang="en-US" sz="2667" dirty="0" err="1">
                <a:latin typeface="Times New Roman" pitchFamily="18" charset="0"/>
              </a:rPr>
              <a:t>Facebook</a:t>
            </a:r>
            <a:r>
              <a:rPr lang="en-US" sz="2667" dirty="0">
                <a:latin typeface="Times New Roman" pitchFamily="18" charset="0"/>
              </a:rPr>
              <a:t>, LinkedIn and Twitter have started using artificial intelligence techniques to enhance deep learning capabilities. </a:t>
            </a:r>
          </a:p>
          <a:p>
            <a:pPr algn="just">
              <a:spcBef>
                <a:spcPts val="3200"/>
              </a:spcBef>
            </a:pPr>
            <a:r>
              <a:rPr lang="en-US" sz="2667" dirty="0">
                <a:latin typeface="Times New Roman" pitchFamily="18" charset="0"/>
              </a:rPr>
              <a:t>The use of artificial intelligence is </a:t>
            </a:r>
            <a:r>
              <a:rPr lang="en-US" sz="2667" b="1" i="1" dirty="0">
                <a:latin typeface="Times New Roman" pitchFamily="18" charset="0"/>
              </a:rPr>
              <a:t>“New Innovation”</a:t>
            </a:r>
            <a:r>
              <a:rPr lang="en-US" sz="2667" dirty="0">
                <a:latin typeface="Times New Roman" pitchFamily="18" charset="0"/>
              </a:rPr>
              <a:t> in several connected fields. </a:t>
            </a:r>
          </a:p>
          <a:p>
            <a:pPr algn="just">
              <a:spcBef>
                <a:spcPts val="3200"/>
              </a:spcBef>
            </a:pPr>
            <a:r>
              <a:rPr lang="en-US" sz="2667" dirty="0">
                <a:latin typeface="Times New Roman" pitchFamily="18" charset="0"/>
              </a:rPr>
              <a:t>Now a days, medical sciences has also start using AI technologies in diagnosis and even in surgeries.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13</a:t>
            </a:fld>
            <a:endParaRPr lang="en-US"/>
          </a:p>
        </p:txBody>
      </p:sp>
      <p:sp>
        <p:nvSpPr>
          <p:cNvPr id="6" name="Rectangle 5"/>
          <p:cNvSpPr txBox="1">
            <a:spLocks/>
          </p:cNvSpPr>
          <p:nvPr/>
        </p:nvSpPr>
        <p:spPr>
          <a:xfrm>
            <a:off x="812800" y="678707"/>
            <a:ext cx="10871200" cy="795003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pPr defTabSz="1219170">
              <a:spcBef>
                <a:spcPct val="0"/>
              </a:spcBef>
              <a:defRPr/>
            </a:pPr>
            <a:r>
              <a:rPr lang="en-US" sz="3733" b="1" dirty="0">
                <a:latin typeface="Times New Roman" pitchFamily="18" charset="0"/>
                <a:ea typeface="+mj-ea"/>
                <a:cs typeface="+mj-cs"/>
              </a:rPr>
              <a:t>Artificial Intelligence</a:t>
            </a:r>
            <a:endParaRPr lang="en-US" sz="3733" dirty="0">
              <a:latin typeface="Times New Roman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3543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1419389" y="1467640"/>
            <a:ext cx="8591227" cy="379321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Bef>
                <a:spcPts val="563"/>
              </a:spcBef>
            </a:pPr>
            <a:r>
              <a:rPr lang="en-US" altLang="en-US" sz="6600" b="1" cap="none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Thank you!</a:t>
            </a:r>
            <a:r>
              <a:rPr lang="en-US" altLang="en-US" sz="6600" b="1" cap="none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6600" b="1" cap="none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cap="none" spc="-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cap="none" spc="-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i="1" cap="none" spc="-1" dirty="0" smtClean="0">
                <a:latin typeface="Times New Roman" pitchFamily="18" charset="0"/>
                <a:cs typeface="Times New Roman" pitchFamily="18" charset="0"/>
              </a:rPr>
              <a:t>If you have any query, please contact:</a:t>
            </a:r>
            <a:br>
              <a:rPr lang="en-US" sz="2400" b="1" i="1" cap="none" spc="-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i="1" cap="none" spc="-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i="1" cap="none" spc="-1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7" name="Subtitle 1">
            <a:extLst>
              <a:ext uri="{FF2B5EF4-FFF2-40B4-BE49-F238E27FC236}">
                <a16:creationId xmlns="" xmlns:a16="http://schemas.microsoft.com/office/drawing/2014/main" id="{F9AB6E13-48C6-4D3E-9066-E2E195A3C24F}"/>
              </a:ext>
            </a:extLst>
          </p:cNvPr>
          <p:cNvSpPr txBox="1">
            <a:spLocks/>
          </p:cNvSpPr>
          <p:nvPr/>
        </p:nvSpPr>
        <p:spPr>
          <a:xfrm>
            <a:off x="3505199" y="5917477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 smtClean="0">
                <a:solidFill>
                  <a:schemeClr val="tx1"/>
                </a:solidFill>
              </a:rPr>
              <a:t>www.nielit.gov.in/haridwar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7E40157-61B8-4CCD-B7B0-5D57F435A471}"/>
              </a:ext>
            </a:extLst>
          </p:cNvPr>
          <p:cNvSpPr/>
          <p:nvPr/>
        </p:nvSpPr>
        <p:spPr>
          <a:xfrm>
            <a:off x="430180" y="5988697"/>
            <a:ext cx="1978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3727CFD-315C-4855-9D6C-30BBA5ACF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09" y="157427"/>
            <a:ext cx="1645179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599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73046" y="1473200"/>
            <a:ext cx="11334829" cy="5524515"/>
          </a:xfrm>
        </p:spPr>
        <p:txBody>
          <a:bodyPr>
            <a:noAutofit/>
          </a:bodyPr>
          <a:lstStyle>
            <a:extLst/>
          </a:lstStyle>
          <a:p>
            <a:pPr algn="just">
              <a:lnSpc>
                <a:spcPts val="2933"/>
              </a:lnSpc>
              <a:spcBef>
                <a:spcPts val="533"/>
              </a:spcBef>
            </a:pPr>
            <a:r>
              <a:rPr lang="en-US" sz="2667" dirty="0">
                <a:latin typeface="Times New Roman" pitchFamily="18" charset="0"/>
              </a:rPr>
              <a:t>Cloud Computing is Internet-based computing. By using this, the shared resources, software, and information are provided to computers or other devices like Mobile, laptop etc on demand.</a:t>
            </a:r>
          </a:p>
          <a:p>
            <a:pPr algn="just">
              <a:lnSpc>
                <a:spcPts val="2933"/>
              </a:lnSpc>
              <a:spcBef>
                <a:spcPts val="533"/>
              </a:spcBef>
              <a:buNone/>
            </a:pPr>
            <a:r>
              <a:rPr lang="en-US" sz="2667" b="1" dirty="0">
                <a:latin typeface="Times New Roman" pitchFamily="18" charset="0"/>
              </a:rPr>
              <a:t>What makes cloud computing different?</a:t>
            </a:r>
          </a:p>
          <a:p>
            <a:pPr algn="just">
              <a:lnSpc>
                <a:spcPts val="2933"/>
              </a:lnSpc>
              <a:spcBef>
                <a:spcPts val="533"/>
              </a:spcBef>
            </a:pPr>
            <a:r>
              <a:rPr lang="en-US" sz="2667" b="1" dirty="0">
                <a:latin typeface="Times New Roman" pitchFamily="18" charset="0"/>
              </a:rPr>
              <a:t>It is managed </a:t>
            </a:r>
            <a:r>
              <a:rPr lang="en-US" sz="2667" dirty="0">
                <a:latin typeface="Times New Roman" pitchFamily="18" charset="0"/>
              </a:rPr>
              <a:t>by well qualified professionals.</a:t>
            </a:r>
          </a:p>
          <a:p>
            <a:pPr algn="just">
              <a:lnSpc>
                <a:spcPts val="2933"/>
              </a:lnSpc>
              <a:spcBef>
                <a:spcPts val="533"/>
              </a:spcBef>
            </a:pPr>
            <a:r>
              <a:rPr lang="en-US" sz="2667" b="1" dirty="0">
                <a:latin typeface="Times New Roman" pitchFamily="18" charset="0"/>
              </a:rPr>
              <a:t>It is "on-demand"</a:t>
            </a:r>
            <a:endParaRPr lang="en-US" sz="2667" dirty="0">
              <a:latin typeface="Times New Roman" pitchFamily="18" charset="0"/>
            </a:endParaRPr>
          </a:p>
          <a:p>
            <a:pPr algn="just">
              <a:lnSpc>
                <a:spcPts val="2933"/>
              </a:lnSpc>
              <a:spcBef>
                <a:spcPts val="533"/>
              </a:spcBef>
            </a:pPr>
            <a:r>
              <a:rPr lang="en-US" sz="2667" dirty="0">
                <a:latin typeface="Times New Roman" pitchFamily="18" charset="0"/>
              </a:rPr>
              <a:t>User could register and pay for it and start using cloud resources very quickly on their own device.</a:t>
            </a:r>
          </a:p>
          <a:p>
            <a:pPr algn="just">
              <a:lnSpc>
                <a:spcPts val="2933"/>
              </a:lnSpc>
              <a:spcBef>
                <a:spcPts val="533"/>
              </a:spcBef>
            </a:pPr>
            <a:r>
              <a:rPr lang="en-US" sz="2667" b="1" dirty="0">
                <a:latin typeface="Times New Roman" pitchFamily="18" charset="0"/>
              </a:rPr>
              <a:t>Broad network access</a:t>
            </a:r>
            <a:endParaRPr lang="en-US" sz="2667" dirty="0">
              <a:latin typeface="Times New Roman" pitchFamily="18" charset="0"/>
            </a:endParaRPr>
          </a:p>
          <a:p>
            <a:pPr algn="just">
              <a:lnSpc>
                <a:spcPts val="2933"/>
              </a:lnSpc>
              <a:spcBef>
                <a:spcPts val="533"/>
              </a:spcBef>
            </a:pPr>
            <a:r>
              <a:rPr lang="en-US" sz="2667" dirty="0">
                <a:latin typeface="Times New Roman" pitchFamily="18" charset="0"/>
              </a:rPr>
              <a:t>User could access cloud services via the Internet from anywhere.</a:t>
            </a:r>
          </a:p>
          <a:p>
            <a:pPr algn="just">
              <a:lnSpc>
                <a:spcPts val="2933"/>
              </a:lnSpc>
              <a:spcBef>
                <a:spcPts val="533"/>
              </a:spcBef>
            </a:pPr>
            <a:r>
              <a:rPr lang="en-US" sz="2667" b="1" dirty="0">
                <a:latin typeface="Times New Roman" pitchFamily="18" charset="0"/>
              </a:rPr>
              <a:t>It's public or private cloud</a:t>
            </a:r>
            <a:endParaRPr lang="en-US" sz="2667" dirty="0">
              <a:latin typeface="Times New Roman" pitchFamily="18" charset="0"/>
            </a:endParaRPr>
          </a:p>
          <a:p>
            <a:pPr algn="just">
              <a:lnSpc>
                <a:spcPts val="2933"/>
              </a:lnSpc>
              <a:spcBef>
                <a:spcPts val="533"/>
              </a:spcBef>
            </a:pPr>
            <a:r>
              <a:rPr lang="en-US" sz="2667" b="1" dirty="0">
                <a:latin typeface="Times New Roman" pitchFamily="18" charset="0"/>
              </a:rPr>
              <a:t>Public Cloud </a:t>
            </a:r>
            <a:r>
              <a:rPr lang="en-US" sz="2667" dirty="0">
                <a:latin typeface="Times New Roman" pitchFamily="18" charset="0"/>
              </a:rPr>
              <a:t>offers their computing services to user for general public, example</a:t>
            </a:r>
            <a:r>
              <a:rPr lang="en-US" sz="2667" b="1" dirty="0">
                <a:latin typeface="Times New Roman" pitchFamily="18" charset="0"/>
              </a:rPr>
              <a:t> AWS</a:t>
            </a:r>
            <a:r>
              <a:rPr lang="en-US" sz="2667" dirty="0">
                <a:latin typeface="Times New Roman" pitchFamily="18" charset="0"/>
              </a:rPr>
              <a:t>.</a:t>
            </a:r>
          </a:p>
          <a:p>
            <a:pPr algn="just">
              <a:lnSpc>
                <a:spcPts val="2933"/>
              </a:lnSpc>
              <a:spcBef>
                <a:spcPts val="533"/>
              </a:spcBef>
              <a:buNone/>
            </a:pPr>
            <a:r>
              <a:rPr lang="en-US" sz="2667" dirty="0">
                <a:latin typeface="Times New Roman" pitchFamily="18" charset="0"/>
              </a:rPr>
              <a:t> </a:t>
            </a:r>
          </a:p>
          <a:p>
            <a:pPr algn="just">
              <a:lnSpc>
                <a:spcPts val="2933"/>
              </a:lnSpc>
              <a:spcBef>
                <a:spcPts val="533"/>
              </a:spcBef>
              <a:buNone/>
            </a:pPr>
            <a:r>
              <a:rPr lang="en-US" sz="2667" dirty="0">
                <a:latin typeface="Times New Roman" pitchFamily="18" charset="0"/>
              </a:rPr>
              <a:t> </a:t>
            </a:r>
          </a:p>
          <a:p>
            <a:pPr algn="just">
              <a:lnSpc>
                <a:spcPts val="2933"/>
              </a:lnSpc>
              <a:spcBef>
                <a:spcPts val="533"/>
              </a:spcBef>
            </a:pPr>
            <a:endParaRPr lang="en-US" sz="2667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679450"/>
            <a:ext cx="10871200" cy="793750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Cloud Computing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679450"/>
            <a:ext cx="10871200" cy="793750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Cloud Computing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6367" y="1631807"/>
            <a:ext cx="9525067" cy="4476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568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812240" y="1333485"/>
            <a:ext cx="11239579" cy="5524515"/>
          </a:xfrm>
        </p:spPr>
        <p:txBody>
          <a:bodyPr>
            <a:noAutofit/>
          </a:bodyPr>
          <a:lstStyle>
            <a:extLst/>
          </a:lstStyle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67" b="1" i="1" u="sng" dirty="0">
                <a:latin typeface="Times New Roman" pitchFamily="18" charset="0"/>
              </a:rPr>
              <a:t>Infrastructure-as-a-Service (</a:t>
            </a:r>
            <a:r>
              <a:rPr lang="en-US" sz="2667" b="1" i="1" u="sng" dirty="0" err="1">
                <a:latin typeface="Times New Roman" pitchFamily="18" charset="0"/>
              </a:rPr>
              <a:t>IaaS</a:t>
            </a:r>
            <a:r>
              <a:rPr lang="en-US" sz="2667" b="1" i="1" u="sng" dirty="0">
                <a:latin typeface="Times New Roman" pitchFamily="18" charset="0"/>
              </a:rPr>
              <a:t>) </a:t>
            </a:r>
            <a:endParaRPr lang="en-US" sz="2667" i="1" u="sng" dirty="0">
              <a:latin typeface="Times New Roman" pitchFamily="18" charset="0"/>
            </a:endParaRPr>
          </a:p>
          <a:p>
            <a:pPr marL="908028" indent="-42544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</a:rPr>
              <a:t>Infrastructure as a service (</a:t>
            </a:r>
            <a:r>
              <a:rPr lang="en-US" sz="2667" dirty="0" err="1">
                <a:latin typeface="Times New Roman" pitchFamily="18" charset="0"/>
              </a:rPr>
              <a:t>IaaS</a:t>
            </a:r>
            <a:r>
              <a:rPr lang="en-US" sz="2667" dirty="0">
                <a:latin typeface="Times New Roman" pitchFamily="18" charset="0"/>
              </a:rPr>
              <a:t>) is a service model that delivers computer infrastructure on an outsourced basis to support enterprise operations. </a:t>
            </a:r>
          </a:p>
          <a:p>
            <a:pPr marL="908028" indent="-42544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</a:rPr>
              <a:t>Typically, </a:t>
            </a:r>
            <a:r>
              <a:rPr lang="en-US" sz="2667" dirty="0" err="1">
                <a:latin typeface="Times New Roman" pitchFamily="18" charset="0"/>
              </a:rPr>
              <a:t>IaaS</a:t>
            </a:r>
            <a:r>
              <a:rPr lang="en-US" sz="2667" dirty="0">
                <a:latin typeface="Times New Roman" pitchFamily="18" charset="0"/>
              </a:rPr>
              <a:t> provides hardware, storage, servers and data center space or network components; it may also include software. </a:t>
            </a:r>
          </a:p>
          <a:p>
            <a:pPr marL="908028" indent="-42544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</a:rPr>
              <a:t>Infrastructure as a service (</a:t>
            </a:r>
            <a:r>
              <a:rPr lang="en-US" sz="2667" dirty="0" err="1">
                <a:latin typeface="Times New Roman" pitchFamily="18" charset="0"/>
              </a:rPr>
              <a:t>IaaS</a:t>
            </a:r>
            <a:r>
              <a:rPr lang="en-US" sz="2667" dirty="0">
                <a:latin typeface="Times New Roman" pitchFamily="18" charset="0"/>
              </a:rPr>
              <a:t>) is also known as hardware as a service (</a:t>
            </a:r>
            <a:r>
              <a:rPr lang="en-US" sz="2667" dirty="0" err="1">
                <a:latin typeface="Times New Roman" pitchFamily="18" charset="0"/>
              </a:rPr>
              <a:t>HaaS</a:t>
            </a:r>
            <a:r>
              <a:rPr lang="en-US" sz="2667" dirty="0">
                <a:latin typeface="Times New Roman" pitchFamily="18" charset="0"/>
              </a:rPr>
              <a:t>). </a:t>
            </a:r>
          </a:p>
          <a:p>
            <a:pPr marL="908028" indent="-42544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</a:rPr>
              <a:t>For example; services like Amazon EC2 or Google APIs for maps.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667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690563"/>
            <a:ext cx="10871200" cy="795337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Services Of Cloud Computing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8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812240" y="1333485"/>
            <a:ext cx="11239579" cy="5524515"/>
          </a:xfrm>
        </p:spPr>
        <p:txBody>
          <a:bodyPr>
            <a:noAutofit/>
          </a:bodyPr>
          <a:lstStyle>
            <a:extLst/>
          </a:lstStyle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667" b="1" u="sng" dirty="0">
                <a:latin typeface="Times New Roman" pitchFamily="18" charset="0"/>
              </a:rPr>
              <a:t>Software-as-a-Service (</a:t>
            </a:r>
            <a:r>
              <a:rPr lang="en-US" sz="2667" b="1" u="sng" dirty="0" err="1">
                <a:latin typeface="Times New Roman" pitchFamily="18" charset="0"/>
              </a:rPr>
              <a:t>SaaS</a:t>
            </a:r>
            <a:r>
              <a:rPr lang="en-US" sz="2667" b="1" u="sng" dirty="0">
                <a:latin typeface="Times New Roman" pitchFamily="18" charset="0"/>
              </a:rPr>
              <a:t>)</a:t>
            </a:r>
            <a:endParaRPr lang="en-US" sz="2667" u="sng" dirty="0">
              <a:latin typeface="Times New Roman" pitchFamily="18" charset="0"/>
            </a:endParaRPr>
          </a:p>
          <a:p>
            <a:pPr marL="908028" indent="-425440" algn="just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</a:rPr>
              <a:t>Software as a service (</a:t>
            </a:r>
            <a:r>
              <a:rPr lang="en-US" sz="2667" dirty="0" err="1">
                <a:latin typeface="Times New Roman" pitchFamily="18" charset="0"/>
              </a:rPr>
              <a:t>SaaS</a:t>
            </a:r>
            <a:r>
              <a:rPr lang="en-US" sz="2667" dirty="0">
                <a:latin typeface="Times New Roman" pitchFamily="18" charset="0"/>
              </a:rPr>
              <a:t>) is a model for the distribution of software where customers access software over the Internet. </a:t>
            </a:r>
          </a:p>
          <a:p>
            <a:pPr marL="908028" indent="-425440" algn="just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</a:rPr>
              <a:t>In </a:t>
            </a:r>
            <a:r>
              <a:rPr lang="en-US" sz="2667" dirty="0" err="1">
                <a:latin typeface="Times New Roman" pitchFamily="18" charset="0"/>
              </a:rPr>
              <a:t>SaaS</a:t>
            </a:r>
            <a:r>
              <a:rPr lang="en-US" sz="2667" dirty="0">
                <a:latin typeface="Times New Roman" pitchFamily="18" charset="0"/>
              </a:rPr>
              <a:t>, a service provider hosts the application at its data center and a customer accesses it via a standard web browser. </a:t>
            </a:r>
          </a:p>
          <a:p>
            <a:pPr marL="908028" indent="-425440" algn="just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</a:rPr>
              <a:t>For example; online file storage, drawing, office 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12240" y="599123"/>
            <a:ext cx="10871200" cy="795337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Services Of Cloud Computing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9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812240" y="1416167"/>
            <a:ext cx="11239579" cy="4470420"/>
          </a:xfrm>
        </p:spPr>
        <p:txBody>
          <a:bodyPr>
            <a:noAutofit/>
          </a:bodyPr>
          <a:lstStyle>
            <a:extLst/>
          </a:lstStyle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667" b="1" u="sng" dirty="0">
                <a:latin typeface="Times New Roman" pitchFamily="18" charset="0"/>
              </a:rPr>
              <a:t>Platform-as-a-Service (</a:t>
            </a:r>
            <a:r>
              <a:rPr lang="en-US" sz="2667" b="1" u="sng" dirty="0" err="1">
                <a:latin typeface="Times New Roman" pitchFamily="18" charset="0"/>
              </a:rPr>
              <a:t>PaaS</a:t>
            </a:r>
            <a:r>
              <a:rPr lang="en-US" sz="2667" b="1" u="sng" dirty="0">
                <a:latin typeface="Times New Roman" pitchFamily="18" charset="0"/>
              </a:rPr>
              <a:t>)</a:t>
            </a:r>
            <a:endParaRPr lang="en-US" sz="2667" u="sng" dirty="0">
              <a:latin typeface="Times New Roman" pitchFamily="18" charset="0"/>
            </a:endParaRPr>
          </a:p>
          <a:p>
            <a:pPr marL="831830" indent="-425440" algn="just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</a:rPr>
              <a:t>Platform as a service (</a:t>
            </a:r>
            <a:r>
              <a:rPr lang="en-US" sz="2667" dirty="0" err="1">
                <a:latin typeface="Times New Roman" pitchFamily="18" charset="0"/>
              </a:rPr>
              <a:t>PaaS</a:t>
            </a:r>
            <a:r>
              <a:rPr lang="en-US" sz="2667" dirty="0">
                <a:latin typeface="Times New Roman" pitchFamily="18" charset="0"/>
              </a:rPr>
              <a:t>) is a concept that describes a computing platform that is rented or delivered as an integrated solution.</a:t>
            </a:r>
          </a:p>
          <a:p>
            <a:pPr marL="831830" indent="-425440" algn="just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</a:rPr>
              <a:t>Solution stack or service through an Internet connection. </a:t>
            </a:r>
          </a:p>
          <a:p>
            <a:pPr marL="831830" indent="-425440" algn="just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</a:rPr>
              <a:t>For example; portals like Google apps that user may configure for their own organization. 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2667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46152" y="600710"/>
            <a:ext cx="10871200" cy="793750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Services Of Cloud Computing Contd..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7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819506" y="1340751"/>
            <a:ext cx="11049077" cy="4470420"/>
          </a:xfrm>
        </p:spPr>
        <p:txBody>
          <a:bodyPr>
            <a:noAutofit/>
          </a:bodyPr>
          <a:lstStyle>
            <a:extLst/>
          </a:lstStyle>
          <a:p>
            <a:pPr algn="just">
              <a:lnSpc>
                <a:spcPct val="150000"/>
              </a:lnSpc>
            </a:pPr>
            <a:r>
              <a:rPr lang="en-US" sz="2667" b="1" dirty="0">
                <a:latin typeface="Times New Roman" pitchFamily="18" charset="0"/>
              </a:rPr>
              <a:t>Virtual Reality (VR)</a:t>
            </a:r>
            <a:r>
              <a:rPr lang="en-US" sz="2667" dirty="0">
                <a:latin typeface="Times New Roman" pitchFamily="18" charset="0"/>
              </a:rPr>
              <a:t> is the use of computer technology to create the effect of a 3D (3-Dimensional) environment containing 3D objects which have a strong sense of physical presence with respect to the user. </a:t>
            </a:r>
          </a:p>
          <a:p>
            <a:pPr algn="just">
              <a:lnSpc>
                <a:spcPct val="150000"/>
              </a:lnSpc>
            </a:pPr>
            <a:r>
              <a:rPr lang="en-US" sz="2667" dirty="0">
                <a:latin typeface="Times New Roman" pitchFamily="18" charset="0"/>
              </a:rPr>
              <a:t>In virtual reality, user has a virtual environment to interact with three-dimensional things in the place of pictures or movies. </a:t>
            </a:r>
          </a:p>
          <a:p>
            <a:pPr algn="just">
              <a:lnSpc>
                <a:spcPct val="150000"/>
              </a:lnSpc>
            </a:pPr>
            <a:r>
              <a:rPr lang="en-US" sz="2667" dirty="0">
                <a:latin typeface="Times New Roman" pitchFamily="18" charset="0"/>
              </a:rPr>
              <a:t>Control and interaction with the environment is done by direct manipulation of objects in the real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08444" y="600710"/>
            <a:ext cx="10871200" cy="793750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Virtual Reality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3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812240" y="1416167"/>
            <a:ext cx="11049077" cy="4470420"/>
          </a:xfrm>
        </p:spPr>
        <p:txBody>
          <a:bodyPr>
            <a:normAutofit/>
          </a:bodyPr>
          <a:lstStyle>
            <a:extLst/>
          </a:lstStyle>
          <a:p>
            <a:pPr algn="just">
              <a:lnSpc>
                <a:spcPct val="150000"/>
              </a:lnSpc>
              <a:buNone/>
            </a:pPr>
            <a:r>
              <a:rPr lang="en-US" sz="2667" b="1" u="sng" dirty="0">
                <a:latin typeface="Times New Roman" pitchFamily="18" charset="0"/>
              </a:rPr>
              <a:t>Key Element 1: 3D Virtual World</a:t>
            </a:r>
          </a:p>
          <a:p>
            <a:pPr marL="831830" indent="-425440" algn="just">
              <a:lnSpc>
                <a:spcPct val="150000"/>
              </a:lnSpc>
            </a:pPr>
            <a:r>
              <a:rPr lang="en-US" sz="2667" dirty="0">
                <a:latin typeface="Times New Roman" pitchFamily="18" charset="0"/>
              </a:rPr>
              <a:t>In 3D world user would find the three dimensions length, breadth and height mentioned on X, Y and Z axis respectively, by using special type of Glass called 3D Glasses.</a:t>
            </a:r>
          </a:p>
          <a:p>
            <a:pPr algn="just">
              <a:lnSpc>
                <a:spcPct val="150000"/>
              </a:lnSpc>
              <a:buNone/>
            </a:pPr>
            <a:endParaRPr lang="en-US" sz="2667" dirty="0">
              <a:latin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667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2015" y="622417"/>
            <a:ext cx="10871200" cy="793750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Virtual Reality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483" y="4140728"/>
            <a:ext cx="4667283" cy="2476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281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774532" y="1340751"/>
            <a:ext cx="11049077" cy="4470420"/>
          </a:xfrm>
        </p:spPr>
        <p:txBody>
          <a:bodyPr>
            <a:normAutofit/>
          </a:bodyPr>
          <a:lstStyle>
            <a:extLst/>
          </a:lstStyle>
          <a:p>
            <a:pPr>
              <a:spcBef>
                <a:spcPts val="800"/>
              </a:spcBef>
              <a:buNone/>
            </a:pPr>
            <a:r>
              <a:rPr lang="en-US" sz="2667" b="1" u="sng" dirty="0">
                <a:latin typeface="Times New Roman" pitchFamily="18" charset="0"/>
              </a:rPr>
              <a:t>Key Element 2: Immersion</a:t>
            </a:r>
            <a:endParaRPr lang="en-US" sz="2667" u="sng" dirty="0">
              <a:latin typeface="Times New Roman" pitchFamily="18" charset="0"/>
            </a:endParaRPr>
          </a:p>
          <a:p>
            <a:pPr marL="831830" indent="-425440" algn="just">
              <a:spcBef>
                <a:spcPts val="800"/>
              </a:spcBef>
            </a:pPr>
            <a:r>
              <a:rPr lang="en-US" sz="2667" dirty="0">
                <a:latin typeface="Times New Roman" pitchFamily="18" charset="0"/>
              </a:rPr>
              <a:t>Immersion in VR technology is defined as “Imagination of physical presence in virtual world”. </a:t>
            </a:r>
          </a:p>
          <a:p>
            <a:pPr marL="831830" indent="-425440" algn="just">
              <a:spcBef>
                <a:spcPts val="800"/>
              </a:spcBef>
            </a:pPr>
            <a:r>
              <a:rPr lang="en-US" sz="2667" dirty="0">
                <a:latin typeface="Times New Roman" pitchFamily="18" charset="0"/>
              </a:rPr>
              <a:t>Immersion into virtual reality is belief of being physically present in a non-physical world. </a:t>
            </a:r>
          </a:p>
          <a:p>
            <a:pPr marL="831830" indent="-425440" algn="just">
              <a:spcBef>
                <a:spcPts val="800"/>
              </a:spcBef>
            </a:pPr>
            <a:r>
              <a:rPr lang="en-US" sz="2667" dirty="0">
                <a:latin typeface="Times New Roman" pitchFamily="18" charset="0"/>
              </a:rPr>
              <a:t>This directly affects the user’s mind.</a:t>
            </a:r>
          </a:p>
          <a:p>
            <a:pPr>
              <a:spcBef>
                <a:spcPts val="800"/>
              </a:spcBef>
              <a:buNone/>
            </a:pPr>
            <a:endParaRPr lang="en-US" sz="2667" dirty="0">
              <a:latin typeface="Times New Roman" pitchFamily="18" charset="0"/>
            </a:endParaRPr>
          </a:p>
          <a:p>
            <a:pPr>
              <a:spcBef>
                <a:spcPts val="800"/>
              </a:spcBef>
            </a:pPr>
            <a:endParaRPr lang="en-US" sz="2667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9</a:t>
            </a:fld>
            <a:endParaRPr lang="en-US"/>
          </a:p>
        </p:txBody>
      </p:sp>
      <p:sp>
        <p:nvSpPr>
          <p:cNvPr id="10" name="Rectangle 1"/>
          <p:cNvSpPr>
            <a:spLocks noGrp="1"/>
          </p:cNvSpPr>
          <p:nvPr>
            <p:ph type="title" idx="4294967295"/>
          </p:nvPr>
        </p:nvSpPr>
        <p:spPr>
          <a:xfrm>
            <a:off x="596599" y="651777"/>
            <a:ext cx="10871200" cy="793750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Virtual Reality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5587" y="4279905"/>
            <a:ext cx="5238787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42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Media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868</Words>
  <Application>Microsoft Office PowerPoint</Application>
  <PresentationFormat>Widescreen</PresentationFormat>
  <Paragraphs>133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Aachen-Bold</vt:lpstr>
      <vt:lpstr>Calibri</vt:lpstr>
      <vt:lpstr>Times New Roman</vt:lpstr>
      <vt:lpstr>Trebuchet MS</vt:lpstr>
      <vt:lpstr>Tw Cen MT</vt:lpstr>
      <vt:lpstr>Wingdings</vt:lpstr>
      <vt:lpstr>Wingdings 2</vt:lpstr>
      <vt:lpstr>Median</vt:lpstr>
      <vt:lpstr>1_Median</vt:lpstr>
      <vt:lpstr> </vt:lpstr>
      <vt:lpstr>Cloud Computing</vt:lpstr>
      <vt:lpstr>Cloud Computing</vt:lpstr>
      <vt:lpstr>Services Of Cloud Computing</vt:lpstr>
      <vt:lpstr>Services Of Cloud Computing</vt:lpstr>
      <vt:lpstr>Services Of Cloud Computing Contd..</vt:lpstr>
      <vt:lpstr>Virtual Reality</vt:lpstr>
      <vt:lpstr>Virtual Reality</vt:lpstr>
      <vt:lpstr>Virtual Reality</vt:lpstr>
      <vt:lpstr>PowerPoint Presentation</vt:lpstr>
      <vt:lpstr>PowerPoint Presentation</vt:lpstr>
      <vt:lpstr>Artificial Intelligence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HP</cp:lastModifiedBy>
  <cp:revision>96</cp:revision>
  <dcterms:created xsi:type="dcterms:W3CDTF">2020-03-26T06:35:51Z</dcterms:created>
  <dcterms:modified xsi:type="dcterms:W3CDTF">2022-12-19T05:50:22Z</dcterms:modified>
</cp:coreProperties>
</file>