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8"/>
  </p:notesMasterIdLst>
  <p:sldIdLst>
    <p:sldId id="25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7" autoAdjust="0"/>
    <p:restoredTop sz="94660"/>
  </p:normalViewPr>
  <p:slideViewPr>
    <p:cSldViewPr snapToGrid="0">
      <p:cViewPr varScale="1">
        <p:scale>
          <a:sx n="112" d="100"/>
          <a:sy n="112" d="100"/>
        </p:scale>
        <p:origin x="42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73EB1-742F-4ED4-8A85-967CAD4D7D52}" type="datetimeFigureOut">
              <a:rPr lang="en-IN" smtClean="0"/>
              <a:t>19-12-2022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2E5C4-30C2-4FC9-BD41-FF8CE0BD0045}" type="slidenum">
              <a:rPr lang="en-IN" smtClean="0"/>
              <a:t>‹#›</a:t>
            </a:fld>
            <a:endParaRPr lang="en-IN"/>
          </a:p>
        </p:txBody>
      </p:sp>
    </p:spTree>
    <p:extLst>
      <p:ext uri="{BB962C8B-B14F-4D97-AF65-F5344CB8AC3E}">
        <p14:creationId xmlns:p14="http://schemas.microsoft.com/office/powerpoint/2010/main" val="307699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extLst>
      <p:ext uri="{BB962C8B-B14F-4D97-AF65-F5344CB8AC3E}">
        <p14:creationId xmlns:p14="http://schemas.microsoft.com/office/powerpoint/2010/main" val="3942700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11</a:t>
            </a:fld>
            <a:endParaRPr lang="en-US"/>
          </a:p>
        </p:txBody>
      </p:sp>
    </p:spTree>
    <p:extLst>
      <p:ext uri="{BB962C8B-B14F-4D97-AF65-F5344CB8AC3E}">
        <p14:creationId xmlns:p14="http://schemas.microsoft.com/office/powerpoint/2010/main" val="1824071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12</a:t>
            </a:fld>
            <a:endParaRPr lang="en-US"/>
          </a:p>
        </p:txBody>
      </p:sp>
    </p:spTree>
    <p:extLst>
      <p:ext uri="{BB962C8B-B14F-4D97-AF65-F5344CB8AC3E}">
        <p14:creationId xmlns:p14="http://schemas.microsoft.com/office/powerpoint/2010/main" val="3730455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13</a:t>
            </a:fld>
            <a:endParaRPr lang="en-US"/>
          </a:p>
        </p:txBody>
      </p:sp>
    </p:spTree>
    <p:extLst>
      <p:ext uri="{BB962C8B-B14F-4D97-AF65-F5344CB8AC3E}">
        <p14:creationId xmlns:p14="http://schemas.microsoft.com/office/powerpoint/2010/main" val="2524352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14</a:t>
            </a:fld>
            <a:endParaRPr lang="en-US"/>
          </a:p>
        </p:txBody>
      </p:sp>
    </p:spTree>
    <p:extLst>
      <p:ext uri="{BB962C8B-B14F-4D97-AF65-F5344CB8AC3E}">
        <p14:creationId xmlns:p14="http://schemas.microsoft.com/office/powerpoint/2010/main" val="250058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extLst>
      <p:ext uri="{BB962C8B-B14F-4D97-AF65-F5344CB8AC3E}">
        <p14:creationId xmlns:p14="http://schemas.microsoft.com/office/powerpoint/2010/main" val="272870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extLst>
      <p:ext uri="{BB962C8B-B14F-4D97-AF65-F5344CB8AC3E}">
        <p14:creationId xmlns:p14="http://schemas.microsoft.com/office/powerpoint/2010/main" val="423796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extLst>
      <p:ext uri="{BB962C8B-B14F-4D97-AF65-F5344CB8AC3E}">
        <p14:creationId xmlns:p14="http://schemas.microsoft.com/office/powerpoint/2010/main" val="29715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extLst>
      <p:ext uri="{BB962C8B-B14F-4D97-AF65-F5344CB8AC3E}">
        <p14:creationId xmlns:p14="http://schemas.microsoft.com/office/powerpoint/2010/main" val="3030651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extLst>
      <p:ext uri="{BB962C8B-B14F-4D97-AF65-F5344CB8AC3E}">
        <p14:creationId xmlns:p14="http://schemas.microsoft.com/office/powerpoint/2010/main" val="197875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extLst>
      <p:ext uri="{BB962C8B-B14F-4D97-AF65-F5344CB8AC3E}">
        <p14:creationId xmlns:p14="http://schemas.microsoft.com/office/powerpoint/2010/main" val="910738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9</a:t>
            </a:fld>
            <a:endParaRPr lang="en-US"/>
          </a:p>
        </p:txBody>
      </p:sp>
    </p:spTree>
    <p:extLst>
      <p:ext uri="{BB962C8B-B14F-4D97-AF65-F5344CB8AC3E}">
        <p14:creationId xmlns:p14="http://schemas.microsoft.com/office/powerpoint/2010/main" val="4179828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10</a:t>
            </a:fld>
            <a:endParaRPr lang="en-US"/>
          </a:p>
        </p:txBody>
      </p:sp>
    </p:spTree>
    <p:extLst>
      <p:ext uri="{BB962C8B-B14F-4D97-AF65-F5344CB8AC3E}">
        <p14:creationId xmlns:p14="http://schemas.microsoft.com/office/powerpoint/2010/main" val="1513505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DD28CBA9-7F77-4494-B0CC-197A407E8427}" type="datetimeFigureOut">
              <a:rPr lang="en-IN" smtClean="0"/>
              <a:t>19-12-2022</a:t>
            </a:fld>
            <a:endParaRPr lang="en-IN"/>
          </a:p>
        </p:txBody>
      </p:sp>
      <p:sp>
        <p:nvSpPr>
          <p:cNvPr id="17" name="Footer Placeholder 16"/>
          <p:cNvSpPr>
            <a:spLocks noGrp="1"/>
          </p:cNvSpPr>
          <p:nvPr>
            <p:ph type="ftr" sz="quarter" idx="11"/>
          </p:nvPr>
        </p:nvSpPr>
        <p:spPr>
          <a:xfrm>
            <a:off x="2780524" y="236549"/>
            <a:ext cx="78232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E43FADA8-1265-4BE5-8B0E-03171E30C31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FADA8-1265-4BE5-8B0E-03171E30C3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1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13"/>
            <a:ext cx="2946400" cy="365125"/>
          </a:xfrm>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a:xfrm>
            <a:off x="609609" y="6248218"/>
            <a:ext cx="7431311" cy="365125"/>
          </a:xfrm>
        </p:spPr>
        <p:txBody>
          <a:bodyPr/>
          <a:lstStyle/>
          <a:p>
            <a:endParaRPr lang="en-IN"/>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E43FADA8-1265-4BE5-8B0E-03171E30C31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DD28CBA9-7F77-4494-B0CC-197A407E8427}" type="datetimeFigureOut">
              <a:rPr lang="en-IN" smtClean="0"/>
              <a:t>19-12-2022</a:t>
            </a:fld>
            <a:endParaRPr lang="en-IN"/>
          </a:p>
        </p:txBody>
      </p:sp>
      <p:sp>
        <p:nvSpPr>
          <p:cNvPr id="17" name="Footer Placeholder 16"/>
          <p:cNvSpPr>
            <a:spLocks noGrp="1"/>
          </p:cNvSpPr>
          <p:nvPr>
            <p:ph type="ftr" sz="quarter" idx="11"/>
          </p:nvPr>
        </p:nvSpPr>
        <p:spPr>
          <a:xfrm>
            <a:off x="2780524" y="236545"/>
            <a:ext cx="78232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E43FADA8-1265-4BE5-8B0E-03171E30C31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3"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DD28CBA9-7F77-4494-B0CC-197A407E8427}" type="datetimeFigureOut">
              <a:rPr lang="en-IN" smtClean="0"/>
              <a:t>19-12-2022</a:t>
            </a:fld>
            <a:endParaRPr lang="en-IN"/>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E43FADA8-1265-4BE5-8B0E-03171E30C31A}"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DD28CBA9-7F77-4494-B0CC-197A407E8427}" type="datetimeFigureOut">
              <a:rPr lang="en-IN" smtClean="0"/>
              <a:t>19-12-2022</a:t>
            </a:fld>
            <a:endParaRPr lang="en-IN"/>
          </a:p>
        </p:txBody>
      </p:sp>
      <p:sp>
        <p:nvSpPr>
          <p:cNvPr id="10" name="Slide Number Placeholder 9"/>
          <p:cNvSpPr>
            <a:spLocks noGrp="1"/>
          </p:cNvSpPr>
          <p:nvPr>
            <p:ph type="sldNum" sz="quarter" idx="16"/>
          </p:nvPr>
        </p:nvSpPr>
        <p:spPr/>
        <p:txBody>
          <a:bodyPr rtlCol="0"/>
          <a:lstStyle/>
          <a:p>
            <a:fld id="{E43FADA8-1265-4BE5-8B0E-03171E30C31A}"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DD28CBA9-7F77-4494-B0CC-197A407E8427}" type="datetimeFigureOut">
              <a:rPr lang="en-IN" smtClean="0"/>
              <a:t>19-12-2022</a:t>
            </a:fld>
            <a:endParaRPr lang="en-IN"/>
          </a:p>
        </p:txBody>
      </p:sp>
      <p:sp>
        <p:nvSpPr>
          <p:cNvPr id="12" name="Slide Number Placeholder 11"/>
          <p:cNvSpPr>
            <a:spLocks noGrp="1"/>
          </p:cNvSpPr>
          <p:nvPr>
            <p:ph type="sldNum" sz="quarter" idx="16"/>
          </p:nvPr>
        </p:nvSpPr>
        <p:spPr/>
        <p:txBody>
          <a:bodyPr rtlCol="0"/>
          <a:lstStyle/>
          <a:p>
            <a:fld id="{E43FADA8-1265-4BE5-8B0E-03171E30C31A}"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D28CBA9-7F77-4494-B0CC-197A407E8427}"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8CBA9-7F77-4494-B0CC-197A407E8427}" type="datetimeFigureOut">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E43FADA8-1265-4BE5-8B0E-03171E30C31A}"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DD28CBA9-7F77-4494-B0CC-197A407E8427}"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7"/>
            <a:ext cx="3556000" cy="365125"/>
          </a:xfrm>
        </p:spPr>
        <p:txBody>
          <a:bodyPr rtlCol="0"/>
          <a:lstStyle/>
          <a:p>
            <a:fld id="{DD28CBA9-7F77-4494-B0CC-197A407E8427}" type="datetimeFigureOut">
              <a:rPr lang="en-IN" smtClean="0"/>
              <a:t>19-12-2022</a:t>
            </a:fld>
            <a:endParaRPr lang="en-IN"/>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E43FADA8-1265-4BE5-8B0E-03171E30C31A}" type="slidenum">
              <a:rPr lang="en-IN" smtClean="0"/>
              <a:t>‹#›</a:t>
            </a:fld>
            <a:endParaRPr lang="en-IN"/>
          </a:p>
        </p:txBody>
      </p:sp>
      <p:sp>
        <p:nvSpPr>
          <p:cNvPr id="14" name="Footer Placeholder 13"/>
          <p:cNvSpPr>
            <a:spLocks noGrp="1"/>
          </p:cNvSpPr>
          <p:nvPr>
            <p:ph type="ftr" sz="quarter" idx="12"/>
          </p:nvPr>
        </p:nvSpPr>
        <p:spPr>
          <a:xfrm>
            <a:off x="2133600" y="6248213"/>
            <a:ext cx="6096000" cy="365125"/>
          </a:xfrm>
        </p:spPr>
        <p:txBody>
          <a:bodyPr rtlCol="0"/>
          <a:lstStyle/>
          <a:p>
            <a:endParaRPr lang="en-IN"/>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FADA8-1265-4BE5-8B0E-03171E30C31A}"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7"/>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9"/>
            <a:ext cx="2946400" cy="365125"/>
          </a:xfrm>
        </p:spPr>
        <p:txBody>
          <a:bodyPr/>
          <a:lstStyle/>
          <a:p>
            <a:fld id="{DD28CBA9-7F77-4494-B0CC-197A407E8427}" type="datetimeFigureOut">
              <a:rPr lang="en-IN" smtClean="0"/>
              <a:t>19-12-2022</a:t>
            </a:fld>
            <a:endParaRPr lang="en-IN"/>
          </a:p>
        </p:txBody>
      </p:sp>
      <p:sp>
        <p:nvSpPr>
          <p:cNvPr id="5" name="Footer Placeholder 4"/>
          <p:cNvSpPr>
            <a:spLocks noGrp="1"/>
          </p:cNvSpPr>
          <p:nvPr>
            <p:ph type="ftr" sz="quarter" idx="11"/>
          </p:nvPr>
        </p:nvSpPr>
        <p:spPr>
          <a:xfrm>
            <a:off x="609606" y="6248214"/>
            <a:ext cx="7431311" cy="365125"/>
          </a:xfrm>
        </p:spPr>
        <p:txBody>
          <a:bodyPr/>
          <a:lstStyle/>
          <a:p>
            <a:endParaRPr lang="en-IN"/>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E43FADA8-1265-4BE5-8B0E-03171E30C31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41505458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6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3331644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7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249568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8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15679905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9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24674446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0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414350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1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196362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3"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DD28CBA9-7F77-4494-B0CC-197A407E8427}" type="datetimeFigureOut">
              <a:rPr lang="en-IN" smtClean="0"/>
              <a:t>19-12-2022</a:t>
            </a:fld>
            <a:endParaRPr lang="en-IN"/>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E43FADA8-1265-4BE5-8B0E-03171E30C31A}"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1395123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3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2512133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4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26238547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5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1613697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6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3784211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7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12800" y="1803402"/>
            <a:ext cx="5181600" cy="4358165"/>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a:prstGeom prst="rect">
            <a:avLst/>
          </a:prstGeo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8128000" y="6248400"/>
            <a:ext cx="3556000" cy="365125"/>
          </a:xfrm>
          <a:prstGeom prst="rect">
            <a:avLst/>
          </a:prstGeom>
        </p:spPr>
        <p:txBody>
          <a:bodyPr rtlCol="0"/>
          <a:lstStyle>
            <a:extLst/>
          </a:lstStyle>
          <a:p>
            <a:fld id="{45FAE0E4-BBD8-46A5-9277-9C68245CD359}" type="datetime1">
              <a:rPr lang="en-US" smtClean="0"/>
              <a:pPr/>
              <a:t>12/19/2022</a:t>
            </a:fld>
            <a:endParaRPr lang="en-US"/>
          </a:p>
        </p:txBody>
      </p:sp>
      <p:sp>
        <p:nvSpPr>
          <p:cNvPr id="10" name="Slide Number Placeholder 9"/>
          <p:cNvSpPr>
            <a:spLocks noGrp="1"/>
          </p:cNvSpPr>
          <p:nvPr>
            <p:ph type="sldNum" sz="quarter" idx="16"/>
          </p:nvPr>
        </p:nvSpPr>
        <p:spPr/>
        <p:txBody>
          <a:bodyPr rtlCol="0">
            <a:noAutofit/>
          </a:bodyPr>
          <a:lstStyle>
            <a:lvl1pPr>
              <a:defRPr sz="3200" b="0"/>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a:xfrm>
            <a:off x="812802" y="6248207"/>
            <a:ext cx="7228111" cy="365125"/>
          </a:xfrm>
          <a:prstGeom prst="rect">
            <a:avLst/>
          </a:prstGeom>
        </p:spPr>
        <p:txBody>
          <a:bodyPr rtlCol="0"/>
          <a:lstStyle>
            <a:extLst/>
          </a:lstStyle>
          <a:p>
            <a:endParaRPr lang="en-US"/>
          </a:p>
        </p:txBody>
      </p:sp>
    </p:spTree>
    <p:extLst>
      <p:ext uri="{BB962C8B-B14F-4D97-AF65-F5344CB8AC3E}">
        <p14:creationId xmlns:p14="http://schemas.microsoft.com/office/powerpoint/2010/main" val="1007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DD28CBA9-7F77-4494-B0CC-197A407E8427}" type="datetimeFigureOut">
              <a:rPr lang="en-IN" smtClean="0"/>
              <a:t>19-12-2022</a:t>
            </a:fld>
            <a:endParaRPr lang="en-IN"/>
          </a:p>
        </p:txBody>
      </p:sp>
      <p:sp>
        <p:nvSpPr>
          <p:cNvPr id="10" name="Slide Number Placeholder 9"/>
          <p:cNvSpPr>
            <a:spLocks noGrp="1"/>
          </p:cNvSpPr>
          <p:nvPr>
            <p:ph type="sldNum" sz="quarter" idx="16"/>
          </p:nvPr>
        </p:nvSpPr>
        <p:spPr/>
        <p:txBody>
          <a:bodyPr rtlCol="0"/>
          <a:lstStyle/>
          <a:p>
            <a:fld id="{E43FADA8-1265-4BE5-8B0E-03171E30C31A}"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DD28CBA9-7F77-4494-B0CC-197A407E8427}" type="datetimeFigureOut">
              <a:rPr lang="en-IN" smtClean="0"/>
              <a:t>19-12-2022</a:t>
            </a:fld>
            <a:endParaRPr lang="en-IN"/>
          </a:p>
        </p:txBody>
      </p:sp>
      <p:sp>
        <p:nvSpPr>
          <p:cNvPr id="12" name="Slide Number Placeholder 11"/>
          <p:cNvSpPr>
            <a:spLocks noGrp="1"/>
          </p:cNvSpPr>
          <p:nvPr>
            <p:ph type="sldNum" sz="quarter" idx="16"/>
          </p:nvPr>
        </p:nvSpPr>
        <p:spPr/>
        <p:txBody>
          <a:bodyPr rtlCol="0"/>
          <a:lstStyle/>
          <a:p>
            <a:fld id="{E43FADA8-1265-4BE5-8B0E-03171E30C31A}"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D28CBA9-7F77-4494-B0CC-197A407E8427}"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8CBA9-7F77-4494-B0CC-197A407E8427}" type="datetimeFigureOut">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E43FADA8-1265-4BE5-8B0E-03171E30C3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DD28CBA9-7F77-4494-B0CC-197A407E8427}"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43FADA8-1265-4BE5-8B0E-03171E30C31A}" type="slidenum">
              <a:rPr lang="en-IN" smtClean="0"/>
              <a:t>‹#›</a:t>
            </a:fld>
            <a:endParaRPr lang="en-IN"/>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11"/>
            <a:ext cx="3556000" cy="365125"/>
          </a:xfrm>
        </p:spPr>
        <p:txBody>
          <a:bodyPr rtlCol="0"/>
          <a:lstStyle/>
          <a:p>
            <a:fld id="{DD28CBA9-7F77-4494-B0CC-197A407E8427}" type="datetimeFigureOut">
              <a:rPr lang="en-IN" smtClean="0"/>
              <a:t>19-12-2022</a:t>
            </a:fld>
            <a:endParaRPr lang="en-IN"/>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E43FADA8-1265-4BE5-8B0E-03171E30C31A}" type="slidenum">
              <a:rPr lang="en-IN" smtClean="0"/>
              <a:t>‹#›</a:t>
            </a:fld>
            <a:endParaRPr lang="en-IN"/>
          </a:p>
        </p:txBody>
      </p:sp>
      <p:sp>
        <p:nvSpPr>
          <p:cNvPr id="14" name="Footer Placeholder 13"/>
          <p:cNvSpPr>
            <a:spLocks noGrp="1"/>
          </p:cNvSpPr>
          <p:nvPr>
            <p:ph type="ftr" sz="quarter" idx="12"/>
          </p:nvPr>
        </p:nvSpPr>
        <p:spPr>
          <a:xfrm>
            <a:off x="2133600" y="6248217"/>
            <a:ext cx="6096000" cy="365125"/>
          </a:xfrm>
        </p:spPr>
        <p:txBody>
          <a:bodyPr rtlCol="0"/>
          <a:lstStyle/>
          <a:p>
            <a:endParaRPr lang="en-IN"/>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3.emf"/><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1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DD28CBA9-7F77-4494-B0CC-197A407E8427}" type="datetimeFigureOut">
              <a:rPr lang="en-IN" smtClean="0"/>
              <a:t>19-12-2022</a:t>
            </a:fld>
            <a:endParaRPr lang="en-IN"/>
          </a:p>
        </p:txBody>
      </p:sp>
      <p:sp>
        <p:nvSpPr>
          <p:cNvPr id="3" name="Footer Placeholder 2"/>
          <p:cNvSpPr>
            <a:spLocks noGrp="1"/>
          </p:cNvSpPr>
          <p:nvPr>
            <p:ph type="ftr" sz="quarter" idx="3"/>
          </p:nvPr>
        </p:nvSpPr>
        <p:spPr>
          <a:xfrm>
            <a:off x="812807" y="624821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43FADA8-1265-4BE5-8B0E-03171E30C31A}" type="slidenum">
              <a:rPr lang="en-IN" smtClean="0"/>
              <a:t>‹#›</a:t>
            </a:fld>
            <a:endParaRPr lang="en-IN"/>
          </a:p>
        </p:txBody>
      </p:sp>
      <p:pic>
        <p:nvPicPr>
          <p:cNvPr id="10" name="Picture 9" descr="UCMercedLogoWhite.a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50109" y="6440447"/>
            <a:ext cx="1281129" cy="32028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7"/>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DD28CBA9-7F77-4494-B0CC-197A407E8427}" type="datetimeFigureOut">
              <a:rPr lang="en-IN" smtClean="0"/>
              <a:t>19-12-2022</a:t>
            </a:fld>
            <a:endParaRPr lang="en-IN"/>
          </a:p>
        </p:txBody>
      </p:sp>
      <p:sp>
        <p:nvSpPr>
          <p:cNvPr id="3" name="Footer Placeholder 2"/>
          <p:cNvSpPr>
            <a:spLocks noGrp="1"/>
          </p:cNvSpPr>
          <p:nvPr>
            <p:ph type="ftr" sz="quarter" idx="3"/>
          </p:nvPr>
        </p:nvSpPr>
        <p:spPr>
          <a:xfrm>
            <a:off x="812805" y="6248213"/>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43FADA8-1265-4BE5-8B0E-03171E30C31A}" type="slidenum">
              <a:rPr lang="en-IN" smtClean="0"/>
              <a:t>‹#›</a:t>
            </a:fld>
            <a:endParaRPr lang="en-IN"/>
          </a:p>
        </p:txBody>
      </p:sp>
      <p:pic>
        <p:nvPicPr>
          <p:cNvPr id="10" name="Picture 9" descr="UCMercedLogoWhite.ai"/>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0650106" y="6440447"/>
            <a:ext cx="1281129" cy="320282"/>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lnSpc>
                <a:spcPct val="150000"/>
              </a:lnSpc>
            </a:pPr>
            <a:r>
              <a:rPr lang="en-IN" sz="5500" dirty="0" smtClean="0">
                <a:latin typeface="Aachen-Bold" pitchFamily="2" charset="0"/>
              </a:rPr>
              <a:t> </a:t>
            </a:r>
            <a:endParaRPr lang="en-IN" sz="5500" dirty="0">
              <a:latin typeface="Aachen-Bold" pitchFamily="2" charset="0"/>
            </a:endParaRPr>
          </a:p>
        </p:txBody>
      </p:sp>
      <p:sp>
        <p:nvSpPr>
          <p:cNvPr id="3" name="Subtitle 2"/>
          <p:cNvSpPr>
            <a:spLocks noGrp="1"/>
          </p:cNvSpPr>
          <p:nvPr>
            <p:ph type="subTitle" idx="1"/>
          </p:nvPr>
        </p:nvSpPr>
        <p:spPr>
          <a:xfrm>
            <a:off x="8031892" y="6050037"/>
            <a:ext cx="4146858" cy="685800"/>
          </a:xfrm>
        </p:spPr>
        <p:txBody>
          <a:bodyPr>
            <a:normAutofit/>
          </a:bodyPr>
          <a:lstStyle/>
          <a:p>
            <a:r>
              <a:rPr lang="en-IN" dirty="0" smtClean="0"/>
              <a:t>Presented By: Shruti Dubey</a:t>
            </a:r>
            <a:endParaRPr lang="en-IN" dirty="0"/>
          </a:p>
        </p:txBody>
      </p:sp>
      <p:sp>
        <p:nvSpPr>
          <p:cNvPr id="4" name="Title 1"/>
          <p:cNvSpPr txBox="1">
            <a:spLocks/>
          </p:cNvSpPr>
          <p:nvPr/>
        </p:nvSpPr>
        <p:spPr>
          <a:xfrm>
            <a:off x="1841688" y="2173570"/>
            <a:ext cx="8298775" cy="3000126"/>
          </a:xfrm>
          <a:prstGeom prst="rect">
            <a:avLst/>
          </a:prstGeom>
        </p:spPr>
        <p:txBody>
          <a:bodyPr vert="horz" anchor="b">
            <a:normAutofit fontScale="97500"/>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r>
              <a:rPr lang="en-US" sz="1800" dirty="0">
                <a:solidFill>
                  <a:srgbClr val="FFFF00"/>
                </a:solidFill>
              </a:rPr>
              <a:t>COURSE:</a:t>
            </a:r>
            <a:r>
              <a:rPr lang="en-US" sz="1800" dirty="0"/>
              <a:t> CCC Concepts</a:t>
            </a:r>
            <a:endParaRPr lang="en-IN" sz="1800" dirty="0"/>
          </a:p>
          <a:p>
            <a:endParaRPr lang="en-IN" sz="1800" dirty="0"/>
          </a:p>
          <a:p>
            <a:r>
              <a:rPr lang="en-US" sz="1800" dirty="0">
                <a:solidFill>
                  <a:srgbClr val="FFFF00"/>
                </a:solidFill>
              </a:rPr>
              <a:t>CHAPTER: 09 </a:t>
            </a:r>
            <a:r>
              <a:rPr lang="en-US" sz="1800" dirty="0"/>
              <a:t>(</a:t>
            </a:r>
            <a:r>
              <a:rPr lang="en-IN" sz="1800" dirty="0"/>
              <a:t>Overview on Futuristic IT Technology &amp; Cyber Security) </a:t>
            </a:r>
            <a:r>
              <a:rPr lang="en-US" sz="1800" dirty="0"/>
              <a:t> </a:t>
            </a:r>
          </a:p>
          <a:p>
            <a:endParaRPr lang="en-US" sz="1800" dirty="0"/>
          </a:p>
          <a:p>
            <a:r>
              <a:rPr lang="en-US" sz="1800" dirty="0">
                <a:solidFill>
                  <a:srgbClr val="FFFF00"/>
                </a:solidFill>
              </a:rPr>
              <a:t>DAY:  </a:t>
            </a:r>
            <a:r>
              <a:rPr lang="en-US" sz="1800" dirty="0" smtClean="0"/>
              <a:t>46</a:t>
            </a:r>
            <a:endParaRPr lang="en-IN" sz="1800" dirty="0"/>
          </a:p>
        </p:txBody>
      </p:sp>
      <p:sp>
        <p:nvSpPr>
          <p:cNvPr id="5" name="Rectangle 4">
            <a:extLst>
              <a:ext uri="{FF2B5EF4-FFF2-40B4-BE49-F238E27FC236}">
                <a16:creationId xmlns="" xmlns:a16="http://schemas.microsoft.com/office/drawing/2014/main" id="{9E5AFD9E-F4A2-4A84-8A6E-45978934CD5E}"/>
              </a:ext>
            </a:extLst>
          </p:cNvPr>
          <p:cNvSpPr/>
          <p:nvPr/>
        </p:nvSpPr>
        <p:spPr>
          <a:xfrm>
            <a:off x="118798" y="5919172"/>
            <a:ext cx="197842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sp>
        <p:nvSpPr>
          <p:cNvPr id="6" name="Rectangle 5">
            <a:extLst>
              <a:ext uri="{FF2B5EF4-FFF2-40B4-BE49-F238E27FC236}">
                <a16:creationId xmlns="" xmlns:a16="http://schemas.microsoft.com/office/drawing/2014/main" id="{EB342190-62C6-4FD4-B62E-A7A1F393BFAE}"/>
              </a:ext>
            </a:extLst>
          </p:cNvPr>
          <p:cNvSpPr/>
          <p:nvPr/>
        </p:nvSpPr>
        <p:spPr>
          <a:xfrm>
            <a:off x="5004257" y="6150016"/>
            <a:ext cx="4077755" cy="461665"/>
          </a:xfrm>
          <a:prstGeom prst="rect">
            <a:avLst/>
          </a:prstGeom>
          <a:noFill/>
        </p:spPr>
        <p:txBody>
          <a:bodyPr wrap="square" lIns="91440" tIns="45720" rIns="91440" bIns="45720">
            <a:spAutoFit/>
          </a:bodyPr>
          <a:lstStyle/>
          <a:p>
            <a:pPr algn="r"/>
            <a:endParaRPr lang="en-US" sz="2400" dirty="0">
              <a:ln w="0"/>
              <a:solidFill>
                <a:srgbClr val="FFFF00"/>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 xmlns:a16="http://schemas.microsoft.com/office/drawing/2014/main" id="{CD6AB187-6CE5-4F7A-B9DE-DED37A7555B9}"/>
              </a:ext>
            </a:extLst>
          </p:cNvPr>
          <p:cNvSpPr/>
          <p:nvPr/>
        </p:nvSpPr>
        <p:spPr>
          <a:xfrm>
            <a:off x="2109243" y="1891441"/>
            <a:ext cx="9590388" cy="584775"/>
          </a:xfrm>
          <a:prstGeom prst="rect">
            <a:avLst/>
          </a:prstGeom>
        </p:spPr>
        <p:txBody>
          <a:bodyPr wrap="square">
            <a:spAutoFit/>
          </a:bodyPr>
          <a:lstStyle/>
          <a:p>
            <a:r>
              <a:rPr lang="en-US" sz="4800" baseline="30000" dirty="0" smtClean="0">
                <a:solidFill>
                  <a:srgbClr val="FFFF00"/>
                </a:solidFill>
                <a:latin typeface="Trebuchet MS"/>
                <a:cs typeface="Trebuchet MS"/>
              </a:rPr>
              <a:t>TOPIC: </a:t>
            </a:r>
            <a:endParaRPr lang="en-IN" sz="4800" baseline="30000" dirty="0">
              <a:solidFill>
                <a:schemeClr val="accent2">
                  <a:lumMod val="20000"/>
                  <a:lumOff val="80000"/>
                </a:schemeClr>
              </a:solidFill>
              <a:latin typeface="Trebuchet MS"/>
              <a:cs typeface="Trebuchet MS"/>
            </a:endParaRPr>
          </a:p>
        </p:txBody>
      </p:sp>
      <p:pic>
        <p:nvPicPr>
          <p:cNvPr id="8" name="Picture 7">
            <a:extLst>
              <a:ext uri="{FF2B5EF4-FFF2-40B4-BE49-F238E27FC236}">
                <a16:creationId xmlns="" xmlns:a16="http://schemas.microsoft.com/office/drawing/2014/main" id="{9889C4F1-9187-49BB-9C0F-6C0CFD1726DA}"/>
              </a:ext>
            </a:extLst>
          </p:cNvPr>
          <p:cNvPicPr>
            <a:picLocks noChangeAspect="1"/>
          </p:cNvPicPr>
          <p:nvPr/>
        </p:nvPicPr>
        <p:blipFill>
          <a:blip r:embed="rId2"/>
          <a:stretch>
            <a:fillRect/>
          </a:stretch>
        </p:blipFill>
        <p:spPr>
          <a:xfrm>
            <a:off x="196509" y="289977"/>
            <a:ext cx="1645179"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3491045" y="1687917"/>
            <a:ext cx="7098696" cy="1323439"/>
          </a:xfrm>
          <a:prstGeom prst="rect">
            <a:avLst/>
          </a:prstGeom>
          <a:noFill/>
        </p:spPr>
        <p:txBody>
          <a:bodyPr wrap="square" rtlCol="0">
            <a:spAutoFit/>
          </a:bodyPr>
          <a:lstStyle/>
          <a:p>
            <a:r>
              <a:rPr lang="en-IN" sz="4800" baseline="30000" dirty="0" smtClean="0">
                <a:latin typeface="Trebuchet MS"/>
                <a:cs typeface="Trebuchet MS"/>
              </a:rPr>
              <a:t>Overview on Futuristic IT Technology &amp;</a:t>
            </a:r>
            <a:r>
              <a:rPr lang="en-IN" sz="4800" dirty="0">
                <a:latin typeface="Trebuchet MS"/>
                <a:cs typeface="Trebuchet MS"/>
              </a:rPr>
              <a:t> </a:t>
            </a:r>
            <a:r>
              <a:rPr lang="en-IN" sz="4800" baseline="30000" dirty="0">
                <a:latin typeface="Trebuchet MS"/>
                <a:cs typeface="Trebuchet MS"/>
              </a:rPr>
              <a:t>Cyber Security</a:t>
            </a:r>
          </a:p>
        </p:txBody>
      </p:sp>
    </p:spTree>
    <p:extLst>
      <p:ext uri="{BB962C8B-B14F-4D97-AF65-F5344CB8AC3E}">
        <p14:creationId xmlns:p14="http://schemas.microsoft.com/office/powerpoint/2010/main" val="947470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10</a:t>
            </a:fld>
            <a:endParaRPr lang="en-US"/>
          </a:p>
        </p:txBody>
      </p:sp>
      <p:sp>
        <p:nvSpPr>
          <p:cNvPr id="2" name="Title 1"/>
          <p:cNvSpPr>
            <a:spLocks noGrp="1"/>
          </p:cNvSpPr>
          <p:nvPr>
            <p:ph type="title" idx="4294967295"/>
          </p:nvPr>
        </p:nvSpPr>
        <p:spPr>
          <a:xfrm>
            <a:off x="1320800" y="715963"/>
            <a:ext cx="10871200" cy="795337"/>
          </a:xfrm>
          <a:prstGeom prst="rect">
            <a:avLst/>
          </a:prstGeom>
        </p:spPr>
        <p:txBody>
          <a:bodyPr anchor="t">
            <a:normAutofit/>
          </a:bodyPr>
          <a:lstStyle>
            <a:extLst/>
          </a:lstStyle>
          <a:p>
            <a:r>
              <a:rPr lang="en-US" sz="3733" b="1" dirty="0">
                <a:solidFill>
                  <a:schemeClr val="tx1"/>
                </a:solidFill>
                <a:latin typeface="Times New Roman" pitchFamily="18" charset="0"/>
              </a:rPr>
              <a:t>Robotics Process Automation</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390650"/>
            <a:ext cx="11049000" cy="2895600"/>
          </a:xfrm>
        </p:spPr>
        <p:txBody>
          <a:bodyPr>
            <a:noAutofit/>
          </a:bodyPr>
          <a:lstStyle>
            <a:extLst/>
          </a:lstStyle>
          <a:p>
            <a:pPr marL="425440" indent="-425440" algn="just">
              <a:spcBef>
                <a:spcPts val="0"/>
              </a:spcBef>
            </a:pPr>
            <a:r>
              <a:rPr lang="en-US" sz="2667" b="1" dirty="0">
                <a:latin typeface="Times New Roman" pitchFamily="18" charset="0"/>
              </a:rPr>
              <a:t>Robotics Process Automation (RPA)</a:t>
            </a:r>
            <a:r>
              <a:rPr lang="en-US" sz="2667" dirty="0">
                <a:latin typeface="Times New Roman" pitchFamily="18" charset="0"/>
              </a:rPr>
              <a:t> can be used to automate workflow, infrastructure and back-end office process which are mainly person dependent. </a:t>
            </a:r>
          </a:p>
          <a:p>
            <a:pPr marL="425440" indent="-425440" algn="just">
              <a:spcBef>
                <a:spcPts val="0"/>
              </a:spcBef>
            </a:pPr>
            <a:r>
              <a:rPr lang="en-US" sz="2667" dirty="0">
                <a:latin typeface="Times New Roman" pitchFamily="18" charset="0"/>
              </a:rPr>
              <a:t>The RPA is a software program which runs on an end user's pc, laptop or mobile device. </a:t>
            </a:r>
          </a:p>
          <a:p>
            <a:pPr marL="425440" indent="-425440" algn="just">
              <a:spcBef>
                <a:spcPts val="0"/>
              </a:spcBef>
            </a:pPr>
            <a:r>
              <a:rPr lang="en-US" sz="2667" dirty="0">
                <a:latin typeface="Times New Roman" pitchFamily="18" charset="0"/>
              </a:rPr>
              <a:t>The main goal of Robotics process automation process is to replace repetitive and boring clerical task performed by any person, with a virtual work environment. </a:t>
            </a:r>
          </a:p>
          <a:p>
            <a:pPr marL="425440" indent="-425440" algn="just">
              <a:spcBef>
                <a:spcPts val="0"/>
              </a:spcBef>
            </a:pPr>
            <a:r>
              <a:rPr lang="en-US" sz="2667" dirty="0">
                <a:latin typeface="Times New Roman" pitchFamily="18" charset="0"/>
              </a:rPr>
              <a:t>Emergence of AI has given a boom to RPA.</a:t>
            </a:r>
          </a:p>
        </p:txBody>
      </p:sp>
      <p:pic>
        <p:nvPicPr>
          <p:cNvPr id="11" name="Picture 10"/>
          <p:cNvPicPr/>
          <p:nvPr/>
        </p:nvPicPr>
        <p:blipFill>
          <a:blip r:embed="rId3" cstate="print"/>
          <a:srcRect/>
          <a:stretch>
            <a:fillRect/>
          </a:stretch>
        </p:blipFill>
        <p:spPr bwMode="auto">
          <a:xfrm>
            <a:off x="1523968" y="5238739"/>
            <a:ext cx="9048813" cy="16192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8887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11</a:t>
            </a:fld>
            <a:endParaRPr lang="en-US"/>
          </a:p>
        </p:txBody>
      </p:sp>
      <p:sp>
        <p:nvSpPr>
          <p:cNvPr id="2" name="Title 1"/>
          <p:cNvSpPr>
            <a:spLocks noGrp="1"/>
          </p:cNvSpPr>
          <p:nvPr>
            <p:ph type="title" idx="4294967295"/>
          </p:nvPr>
        </p:nvSpPr>
        <p:spPr>
          <a:xfrm>
            <a:off x="1320800" y="679450"/>
            <a:ext cx="10871200" cy="793750"/>
          </a:xfrm>
          <a:prstGeom prst="rect">
            <a:avLst/>
          </a:prstGeom>
        </p:spPr>
        <p:txBody>
          <a:bodyPr anchor="t">
            <a:normAutofit/>
          </a:bodyPr>
          <a:lstStyle>
            <a:extLst/>
          </a:lstStyle>
          <a:p>
            <a:r>
              <a:rPr lang="en-US" sz="3733" b="1" dirty="0">
                <a:solidFill>
                  <a:schemeClr val="tx1"/>
                </a:solidFill>
                <a:latin typeface="Times New Roman" pitchFamily="18" charset="0"/>
              </a:rPr>
              <a:t>Cyber World</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333500"/>
            <a:ext cx="11049000" cy="5143500"/>
          </a:xfrm>
        </p:spPr>
        <p:txBody>
          <a:bodyPr>
            <a:noAutofit/>
          </a:bodyPr>
          <a:lstStyle>
            <a:extLst/>
          </a:lstStyle>
          <a:p>
            <a:pPr algn="just">
              <a:spcBef>
                <a:spcPts val="1600"/>
              </a:spcBef>
            </a:pPr>
            <a:r>
              <a:rPr lang="en-US" sz="2667" dirty="0">
                <a:latin typeface="Times New Roman" pitchFamily="18" charset="0"/>
              </a:rPr>
              <a:t>Cyber World is a system in which communication over computer networks occurs. The cyber world notion became popular around 1990, when the uses of the Internet, networking, and digital communication were all increasing. </a:t>
            </a:r>
          </a:p>
          <a:p>
            <a:pPr algn="just">
              <a:spcBef>
                <a:spcPts val="1600"/>
              </a:spcBef>
            </a:pPr>
            <a:r>
              <a:rPr lang="en-US" sz="2667" dirty="0">
                <a:latin typeface="Times New Roman" pitchFamily="18" charset="0"/>
              </a:rPr>
              <a:t>In terms of social experience, the users can interact, share and exchange ideas, share information, provide social support, conduct business, create media, play games, engage in discussion, and so on, using this global network.</a:t>
            </a:r>
          </a:p>
          <a:p>
            <a:pPr algn="just">
              <a:spcBef>
                <a:spcPts val="1600"/>
              </a:spcBef>
            </a:pPr>
            <a:r>
              <a:rPr lang="en-US" sz="2667" dirty="0">
                <a:latin typeface="Times New Roman" pitchFamily="18" charset="0"/>
              </a:rPr>
              <a:t>An online world where users have the mechanisms in place to transact any business or personal activity as easily and freely as they can transact them in the physical world. </a:t>
            </a:r>
          </a:p>
          <a:p>
            <a:pPr algn="just">
              <a:spcBef>
                <a:spcPts val="1600"/>
              </a:spcBef>
            </a:pPr>
            <a:r>
              <a:rPr lang="en-US" sz="2667" dirty="0">
                <a:latin typeface="Times New Roman" pitchFamily="18" charset="0"/>
              </a:rPr>
              <a:t>An environment for sophisticated online computing.</a:t>
            </a:r>
          </a:p>
        </p:txBody>
      </p:sp>
    </p:spTree>
    <p:extLst>
      <p:ext uri="{BB962C8B-B14F-4D97-AF65-F5344CB8AC3E}">
        <p14:creationId xmlns:p14="http://schemas.microsoft.com/office/powerpoint/2010/main" val="1764294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12</a:t>
            </a:fld>
            <a:endParaRPr lang="en-US"/>
          </a:p>
        </p:txBody>
      </p:sp>
      <p:sp>
        <p:nvSpPr>
          <p:cNvPr id="2" name="Title 1"/>
          <p:cNvSpPr>
            <a:spLocks noGrp="1"/>
          </p:cNvSpPr>
          <p:nvPr>
            <p:ph type="title" idx="4294967295"/>
          </p:nvPr>
        </p:nvSpPr>
        <p:spPr>
          <a:xfrm>
            <a:off x="1320800" y="679450"/>
            <a:ext cx="10871200" cy="793750"/>
          </a:xfrm>
          <a:prstGeom prst="rect">
            <a:avLst/>
          </a:prstGeom>
        </p:spPr>
        <p:txBody>
          <a:bodyPr anchor="t">
            <a:normAutofit/>
          </a:bodyPr>
          <a:lstStyle>
            <a:extLst/>
          </a:lstStyle>
          <a:p>
            <a:r>
              <a:rPr lang="en-US" sz="3733" b="1" dirty="0">
                <a:solidFill>
                  <a:schemeClr val="tx1"/>
                </a:solidFill>
                <a:latin typeface="Times New Roman" pitchFamily="18" charset="0"/>
              </a:rPr>
              <a:t>Need of Cyber Security </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952500" y="1366838"/>
            <a:ext cx="11239500" cy="5326062"/>
          </a:xfrm>
        </p:spPr>
        <p:txBody>
          <a:bodyPr>
            <a:noAutofit/>
          </a:bodyPr>
          <a:lstStyle>
            <a:extLst/>
          </a:lstStyle>
          <a:p>
            <a:pPr algn="just">
              <a:spcBef>
                <a:spcPts val="4000"/>
              </a:spcBef>
            </a:pPr>
            <a:r>
              <a:rPr lang="en-US" sz="2667" dirty="0">
                <a:latin typeface="Times New Roman" pitchFamily="18" charset="0"/>
              </a:rPr>
              <a:t>The protection of information and information systems against unauthorized access or modification of information, </a:t>
            </a:r>
          </a:p>
          <a:p>
            <a:pPr algn="just">
              <a:spcBef>
                <a:spcPts val="4000"/>
              </a:spcBef>
            </a:pPr>
            <a:r>
              <a:rPr lang="en-US" sz="2667" dirty="0">
                <a:latin typeface="Times New Roman" pitchFamily="18" charset="0"/>
              </a:rPr>
              <a:t>Whether in storage, processing, or transit to authorized users. </a:t>
            </a:r>
          </a:p>
          <a:p>
            <a:pPr algn="just">
              <a:spcBef>
                <a:spcPts val="4000"/>
              </a:spcBef>
            </a:pPr>
            <a:r>
              <a:rPr lang="en-US" sz="2667" dirty="0">
                <a:latin typeface="Times New Roman" pitchFamily="18" charset="0"/>
              </a:rPr>
              <a:t>Information security includes those measures necessary to detect, document, and counter threats to digital and non-digital information. </a:t>
            </a:r>
          </a:p>
          <a:p>
            <a:pPr algn="just">
              <a:spcBef>
                <a:spcPts val="4000"/>
              </a:spcBef>
            </a:pPr>
            <a:r>
              <a:rPr lang="en-US" sz="2667" dirty="0">
                <a:latin typeface="Times New Roman" pitchFamily="18" charset="0"/>
              </a:rPr>
              <a:t>Information security processes and policies typically involve physical and digital security measures to protect data from unauthorized access.</a:t>
            </a:r>
          </a:p>
        </p:txBody>
      </p:sp>
    </p:spTree>
    <p:extLst>
      <p:ext uri="{BB962C8B-B14F-4D97-AF65-F5344CB8AC3E}">
        <p14:creationId xmlns:p14="http://schemas.microsoft.com/office/powerpoint/2010/main" val="2282416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13</a:t>
            </a:fld>
            <a:endParaRPr lang="en-US"/>
          </a:p>
        </p:txBody>
      </p:sp>
      <p:sp>
        <p:nvSpPr>
          <p:cNvPr id="2" name="Title 1"/>
          <p:cNvSpPr>
            <a:spLocks noGrp="1"/>
          </p:cNvSpPr>
          <p:nvPr>
            <p:ph type="title" idx="4294967295"/>
          </p:nvPr>
        </p:nvSpPr>
        <p:spPr>
          <a:xfrm>
            <a:off x="1320800" y="679450"/>
            <a:ext cx="10871200" cy="793750"/>
          </a:xfrm>
          <a:prstGeom prst="rect">
            <a:avLst/>
          </a:prstGeom>
        </p:spPr>
        <p:txBody>
          <a:bodyPr anchor="t">
            <a:normAutofit/>
          </a:bodyPr>
          <a:lstStyle>
            <a:extLst/>
          </a:lstStyle>
          <a:p>
            <a:r>
              <a:rPr lang="en-US" sz="3733" b="1" dirty="0">
                <a:solidFill>
                  <a:schemeClr val="tx1"/>
                </a:solidFill>
                <a:latin typeface="Times New Roman" pitchFamily="18" charset="0"/>
              </a:rPr>
              <a:t>Understanding CIA TRIAD</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428750"/>
            <a:ext cx="11049000" cy="4667250"/>
          </a:xfrm>
        </p:spPr>
        <p:txBody>
          <a:bodyPr>
            <a:noAutofit/>
          </a:bodyPr>
          <a:lstStyle>
            <a:extLst/>
          </a:lstStyle>
          <a:p>
            <a:pPr algn="just">
              <a:lnSpc>
                <a:spcPts val="2667"/>
              </a:lnSpc>
              <a:spcBef>
                <a:spcPts val="0"/>
              </a:spcBef>
            </a:pPr>
            <a:r>
              <a:rPr lang="en-US" sz="2667" b="1" dirty="0">
                <a:latin typeface="Times New Roman" pitchFamily="18" charset="0"/>
              </a:rPr>
              <a:t>Security: </a:t>
            </a:r>
            <a:r>
              <a:rPr lang="en-US" sz="2667" dirty="0">
                <a:latin typeface="Times New Roman" pitchFamily="18" charset="0"/>
              </a:rPr>
              <a:t>can be considered a state of freedom from a danger or risk. For example, a nation experiences security when it’s military has the strength to protect its citizens.</a:t>
            </a:r>
          </a:p>
          <a:p>
            <a:pPr algn="just">
              <a:lnSpc>
                <a:spcPts val="2667"/>
              </a:lnSpc>
              <a:spcBef>
                <a:spcPts val="0"/>
              </a:spcBef>
            </a:pPr>
            <a:endParaRPr lang="en-US" sz="2667" b="1" dirty="0">
              <a:latin typeface="Times New Roman" pitchFamily="18" charset="0"/>
            </a:endParaRPr>
          </a:p>
          <a:p>
            <a:pPr algn="just">
              <a:lnSpc>
                <a:spcPts val="2667"/>
              </a:lnSpc>
              <a:spcBef>
                <a:spcPts val="0"/>
              </a:spcBef>
            </a:pPr>
            <a:r>
              <a:rPr lang="en-US" sz="2667" b="1" dirty="0">
                <a:latin typeface="Times New Roman" pitchFamily="18" charset="0"/>
              </a:rPr>
              <a:t>Information:</a:t>
            </a:r>
            <a:r>
              <a:rPr lang="en-US" sz="2667" dirty="0">
                <a:latin typeface="Times New Roman" pitchFamily="18" charset="0"/>
              </a:rPr>
              <a:t> is an asset to all individuals and businesses. Information Security refers to the protection of these assets in order to achieve Confidentiality, Integrity and Availability </a:t>
            </a:r>
            <a:r>
              <a:rPr lang="en-US" sz="2667" b="1" i="1" dirty="0">
                <a:latin typeface="Times New Roman" pitchFamily="18" charset="0"/>
              </a:rPr>
              <a:t>(CIA).</a:t>
            </a:r>
          </a:p>
          <a:p>
            <a:pPr algn="just">
              <a:lnSpc>
                <a:spcPts val="2667"/>
              </a:lnSpc>
              <a:spcBef>
                <a:spcPts val="0"/>
              </a:spcBef>
            </a:pPr>
            <a:endParaRPr lang="en-US" sz="2667" dirty="0">
              <a:latin typeface="Times New Roman" pitchFamily="18" charset="0"/>
            </a:endParaRPr>
          </a:p>
          <a:p>
            <a:pPr algn="just">
              <a:lnSpc>
                <a:spcPts val="2667"/>
              </a:lnSpc>
              <a:spcBef>
                <a:spcPts val="0"/>
              </a:spcBef>
            </a:pPr>
            <a:r>
              <a:rPr lang="en-US" sz="2667" dirty="0">
                <a:latin typeface="Times New Roman" pitchFamily="18" charset="0"/>
              </a:rPr>
              <a:t>To make the system secure, optimum level of </a:t>
            </a:r>
            <a:r>
              <a:rPr lang="en-US" sz="2667" b="1" i="1" dirty="0">
                <a:latin typeface="Times New Roman" pitchFamily="18" charset="0"/>
              </a:rPr>
              <a:t>confidentiality, availability and integrity</a:t>
            </a:r>
            <a:r>
              <a:rPr lang="en-US" sz="2667" dirty="0">
                <a:latin typeface="Times New Roman" pitchFamily="18" charset="0"/>
              </a:rPr>
              <a:t> is to be maintained as it is shown by Data in diagrams.</a:t>
            </a:r>
          </a:p>
          <a:p>
            <a:pPr algn="just">
              <a:lnSpc>
                <a:spcPts val="2667"/>
              </a:lnSpc>
              <a:spcBef>
                <a:spcPts val="0"/>
              </a:spcBef>
            </a:pPr>
            <a:endParaRPr lang="en-US" sz="2667" dirty="0">
              <a:latin typeface="Times New Roman" pitchFamily="18" charset="0"/>
            </a:endParaRPr>
          </a:p>
          <a:p>
            <a:pPr algn="just">
              <a:spcBef>
                <a:spcPts val="0"/>
              </a:spcBef>
            </a:pPr>
            <a:r>
              <a:rPr lang="en-US" sz="2667" b="1" dirty="0">
                <a:latin typeface="Times New Roman" pitchFamily="18" charset="0"/>
              </a:rPr>
              <a:t>Confidentiality: </a:t>
            </a:r>
            <a:r>
              <a:rPr lang="en-US" sz="2667" dirty="0">
                <a:latin typeface="Times New Roman" pitchFamily="18" charset="0"/>
              </a:rPr>
              <a:t>Protecting information from being disclosed to Unauthorized parties.</a:t>
            </a:r>
          </a:p>
        </p:txBody>
      </p:sp>
    </p:spTree>
    <p:extLst>
      <p:ext uri="{BB962C8B-B14F-4D97-AF65-F5344CB8AC3E}">
        <p14:creationId xmlns:p14="http://schemas.microsoft.com/office/powerpoint/2010/main" val="3163114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14</a:t>
            </a:fld>
            <a:endParaRPr lang="en-US"/>
          </a:p>
        </p:txBody>
      </p:sp>
      <p:sp>
        <p:nvSpPr>
          <p:cNvPr id="2" name="Title 1"/>
          <p:cNvSpPr>
            <a:spLocks noGrp="1"/>
          </p:cNvSpPr>
          <p:nvPr>
            <p:ph type="title" idx="4294967295"/>
          </p:nvPr>
        </p:nvSpPr>
        <p:spPr>
          <a:xfrm>
            <a:off x="1320800" y="679450"/>
            <a:ext cx="10871200" cy="793750"/>
          </a:xfrm>
          <a:prstGeom prst="rect">
            <a:avLst/>
          </a:prstGeom>
        </p:spPr>
        <p:txBody>
          <a:bodyPr anchor="t">
            <a:normAutofit/>
          </a:bodyPr>
          <a:lstStyle>
            <a:extLst/>
          </a:lstStyle>
          <a:p>
            <a:r>
              <a:rPr lang="en-US" sz="3733" b="1" dirty="0">
                <a:solidFill>
                  <a:schemeClr val="tx1"/>
                </a:solidFill>
                <a:latin typeface="Times New Roman" pitchFamily="18" charset="0"/>
              </a:rPr>
              <a:t>Understanding CIA TRIAD Contd..</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358900"/>
            <a:ext cx="11049000" cy="2381250"/>
          </a:xfrm>
        </p:spPr>
        <p:txBody>
          <a:bodyPr>
            <a:noAutofit/>
          </a:bodyPr>
          <a:lstStyle>
            <a:extLst/>
          </a:lstStyle>
          <a:p>
            <a:pPr algn="just">
              <a:spcBef>
                <a:spcPts val="0"/>
              </a:spcBef>
            </a:pPr>
            <a:r>
              <a:rPr lang="en-US" sz="2667" b="1" dirty="0">
                <a:latin typeface="Times New Roman" pitchFamily="18" charset="0"/>
              </a:rPr>
              <a:t>Integrity: </a:t>
            </a:r>
            <a:r>
              <a:rPr lang="en-US" sz="2667" dirty="0">
                <a:latin typeface="Times New Roman" pitchFamily="18" charset="0"/>
              </a:rPr>
              <a:t>Protecting information from being changed by unauthorized parties.</a:t>
            </a:r>
          </a:p>
          <a:p>
            <a:pPr algn="just">
              <a:spcBef>
                <a:spcPts val="0"/>
              </a:spcBef>
            </a:pPr>
            <a:endParaRPr lang="en-US" sz="2667" dirty="0">
              <a:latin typeface="Times New Roman" pitchFamily="18" charset="0"/>
            </a:endParaRPr>
          </a:p>
          <a:p>
            <a:pPr algn="just">
              <a:spcBef>
                <a:spcPts val="0"/>
              </a:spcBef>
            </a:pPr>
            <a:r>
              <a:rPr lang="en-US" sz="2667" b="1" dirty="0">
                <a:latin typeface="Times New Roman" pitchFamily="18" charset="0"/>
              </a:rPr>
              <a:t>Availability: </a:t>
            </a:r>
            <a:r>
              <a:rPr lang="en-US" sz="2667" dirty="0">
                <a:latin typeface="Times New Roman" pitchFamily="18" charset="0"/>
              </a:rPr>
              <a:t>To the availability of information to authorized parties only when requested.</a:t>
            </a:r>
          </a:p>
        </p:txBody>
      </p:sp>
      <p:pic>
        <p:nvPicPr>
          <p:cNvPr id="10" name="Picture 9" descr="247.JPG"/>
          <p:cNvPicPr>
            <a:picLocks noChangeAspect="1"/>
          </p:cNvPicPr>
          <p:nvPr/>
        </p:nvPicPr>
        <p:blipFill>
          <a:blip r:embed="rId3"/>
          <a:stretch>
            <a:fillRect/>
          </a:stretch>
        </p:blipFill>
        <p:spPr>
          <a:xfrm>
            <a:off x="3619483" y="3429000"/>
            <a:ext cx="6191293" cy="2857520"/>
          </a:xfrm>
          <a:prstGeom prst="rect">
            <a:avLst/>
          </a:prstGeom>
        </p:spPr>
      </p:pic>
    </p:spTree>
    <p:extLst>
      <p:ext uri="{BB962C8B-B14F-4D97-AF65-F5344CB8AC3E}">
        <p14:creationId xmlns:p14="http://schemas.microsoft.com/office/powerpoint/2010/main" val="1246458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1419389" y="1467640"/>
            <a:ext cx="8591227" cy="3793210"/>
          </a:xfrm>
          <a:prstGeom prst="rect">
            <a:avLst/>
          </a:prstGeom>
        </p:spPr>
        <p:txBody>
          <a:bodyPr vert="horz" anchor="b">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lnSpc>
                <a:spcPct val="90000"/>
              </a:lnSpc>
              <a:spcBef>
                <a:spcPts val="563"/>
              </a:spcBef>
            </a:pPr>
            <a:r>
              <a:rPr lang="en-US" altLang="en-US" sz="6600" b="1" cap="none" dirty="0" smtClean="0">
                <a:solidFill>
                  <a:srgbClr val="FFFF00"/>
                </a:solidFill>
                <a:latin typeface="Times New Roman" pitchFamily="18" charset="0"/>
                <a:cs typeface="Times New Roman" pitchFamily="18" charset="0"/>
              </a:rPr>
              <a:t>Thank you!</a:t>
            </a:r>
            <a:r>
              <a:rPr lang="en-US" altLang="en-US" sz="6600" b="1" cap="none" dirty="0" smtClean="0">
                <a:solidFill>
                  <a:srgbClr val="0070C0"/>
                </a:solidFill>
                <a:latin typeface="Times New Roman" pitchFamily="18" charset="0"/>
                <a:cs typeface="Times New Roman" pitchFamily="18" charset="0"/>
              </a:rPr>
              <a:t/>
            </a:r>
            <a:br>
              <a:rPr lang="en-US" altLang="en-US" sz="6600" b="1" cap="none" dirty="0" smtClean="0">
                <a:solidFill>
                  <a:srgbClr val="0070C0"/>
                </a:solidFill>
                <a:latin typeface="Times New Roman" pitchFamily="18" charset="0"/>
                <a:cs typeface="Times New Roman" pitchFamily="18" charset="0"/>
              </a:rPr>
            </a:br>
            <a:r>
              <a:rPr lang="en-US" sz="4000" b="1" cap="none" spc="-1" dirty="0" smtClean="0">
                <a:solidFill>
                  <a:srgbClr val="0070C0"/>
                </a:solidFill>
                <a:latin typeface="Times New Roman" pitchFamily="18" charset="0"/>
                <a:cs typeface="Times New Roman" pitchFamily="18" charset="0"/>
              </a:rPr>
              <a:t/>
            </a:r>
            <a:br>
              <a:rPr lang="en-US" sz="4000" b="1" cap="none" spc="-1" dirty="0" smtClean="0">
                <a:solidFill>
                  <a:srgbClr val="0070C0"/>
                </a:solidFill>
                <a:latin typeface="Times New Roman" pitchFamily="18" charset="0"/>
                <a:cs typeface="Times New Roman" pitchFamily="18" charset="0"/>
              </a:rPr>
            </a:br>
            <a:r>
              <a:rPr lang="en-US" sz="2400" b="1" i="1" cap="none" spc="-1" dirty="0" smtClean="0">
                <a:latin typeface="Times New Roman" pitchFamily="18" charset="0"/>
                <a:cs typeface="Times New Roman" pitchFamily="18" charset="0"/>
              </a:rPr>
              <a:t>If you have any query, please contact:</a:t>
            </a:r>
            <a:br>
              <a:rPr lang="en-US" sz="2400" b="1" i="1" cap="none" spc="-1" dirty="0" smtClean="0">
                <a:latin typeface="Times New Roman" pitchFamily="18" charset="0"/>
                <a:cs typeface="Times New Roman" pitchFamily="18" charset="0"/>
              </a:rPr>
            </a:br>
            <a:r>
              <a:rPr lang="en-US" sz="2400" b="1" i="1" cap="none" spc="-1" dirty="0" smtClean="0">
                <a:latin typeface="Times New Roman" pitchFamily="18" charset="0"/>
                <a:cs typeface="Times New Roman" pitchFamily="18" charset="0"/>
              </a:rPr>
              <a:t/>
            </a:r>
            <a:br>
              <a:rPr lang="en-US" sz="2400" b="1" i="1" cap="none" spc="-1" dirty="0" smtClean="0">
                <a:latin typeface="Times New Roman" pitchFamily="18" charset="0"/>
                <a:cs typeface="Times New Roman" pitchFamily="18" charset="0"/>
              </a:rPr>
            </a:br>
            <a:endParaRPr lang="en-US" sz="2800" dirty="0"/>
          </a:p>
        </p:txBody>
      </p:sp>
      <p:sp>
        <p:nvSpPr>
          <p:cNvPr id="7" name="Subtitle 1">
            <a:extLst>
              <a:ext uri="{FF2B5EF4-FFF2-40B4-BE49-F238E27FC236}">
                <a16:creationId xmlns="" xmlns:a16="http://schemas.microsoft.com/office/drawing/2014/main" id="{F9AB6E13-48C6-4D3E-9066-E2E195A3C24F}"/>
              </a:ext>
            </a:extLst>
          </p:cNvPr>
          <p:cNvSpPr txBox="1">
            <a:spLocks/>
          </p:cNvSpPr>
          <p:nvPr/>
        </p:nvSpPr>
        <p:spPr>
          <a:xfrm>
            <a:off x="3505199" y="5917477"/>
            <a:ext cx="67056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lgn="ctr"/>
            <a:r>
              <a:rPr lang="en-IN" sz="2800" dirty="0" smtClean="0">
                <a:solidFill>
                  <a:schemeClr val="tx1"/>
                </a:solidFill>
              </a:rPr>
              <a:t>www.nielit.gov.in/haridwar</a:t>
            </a:r>
            <a:endParaRPr lang="en-IN" sz="2800" dirty="0">
              <a:solidFill>
                <a:schemeClr val="tx1"/>
              </a:solidFill>
            </a:endParaRPr>
          </a:p>
        </p:txBody>
      </p:sp>
      <p:sp>
        <p:nvSpPr>
          <p:cNvPr id="8" name="Rectangle 7">
            <a:extLst>
              <a:ext uri="{FF2B5EF4-FFF2-40B4-BE49-F238E27FC236}">
                <a16:creationId xmlns="" xmlns:a16="http://schemas.microsoft.com/office/drawing/2014/main" id="{F7E40157-61B8-4CCD-B7B0-5D57F435A471}"/>
              </a:ext>
            </a:extLst>
          </p:cNvPr>
          <p:cNvSpPr/>
          <p:nvPr/>
        </p:nvSpPr>
        <p:spPr>
          <a:xfrm>
            <a:off x="430180" y="5988697"/>
            <a:ext cx="197842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9" name="Picture 8">
            <a:extLst>
              <a:ext uri="{FF2B5EF4-FFF2-40B4-BE49-F238E27FC236}">
                <a16:creationId xmlns="" xmlns:a16="http://schemas.microsoft.com/office/drawing/2014/main" id="{63727CFD-315C-4855-9D6C-30BBA5ACF359}"/>
              </a:ext>
            </a:extLst>
          </p:cNvPr>
          <p:cNvPicPr>
            <a:picLocks noChangeAspect="1"/>
          </p:cNvPicPr>
          <p:nvPr/>
        </p:nvPicPr>
        <p:blipFill>
          <a:blip r:embed="rId2"/>
          <a:stretch>
            <a:fillRect/>
          </a:stretch>
        </p:blipFill>
        <p:spPr>
          <a:xfrm>
            <a:off x="1339509" y="157427"/>
            <a:ext cx="1645179"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5998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06936" y="1333485"/>
            <a:ext cx="11049077" cy="5238787"/>
          </a:xfrm>
        </p:spPr>
        <p:txBody>
          <a:bodyPr>
            <a:noAutofit/>
          </a:bodyPr>
          <a:lstStyle>
            <a:extLst/>
          </a:lstStyle>
          <a:p>
            <a:pPr marL="0" indent="0" algn="just">
              <a:spcBef>
                <a:spcPts val="800"/>
              </a:spcBef>
              <a:buNone/>
            </a:pPr>
            <a:r>
              <a:rPr lang="en-US" sz="2667" dirty="0">
                <a:latin typeface="Times New Roman" pitchFamily="18" charset="0"/>
              </a:rPr>
              <a:t>With the help of AI, mobile makes our Social life easy and comfortable. There are so many number of mobile App’s that could manage a lot of things for daily life. Most of the people use this type of Social media app which can help them according to their uses. Some examples are given below:</a:t>
            </a:r>
          </a:p>
          <a:p>
            <a:pPr algn="just">
              <a:spcBef>
                <a:spcPts val="800"/>
              </a:spcBef>
            </a:pPr>
            <a:r>
              <a:rPr lang="en-US" sz="2667" dirty="0">
                <a:latin typeface="Times New Roman" pitchFamily="18" charset="0"/>
              </a:rPr>
              <a:t>Google Assistance App</a:t>
            </a:r>
          </a:p>
          <a:p>
            <a:pPr>
              <a:spcBef>
                <a:spcPts val="800"/>
              </a:spcBef>
            </a:pPr>
            <a:r>
              <a:rPr lang="en-US" sz="2667" dirty="0">
                <a:latin typeface="Times New Roman" pitchFamily="18" charset="0"/>
              </a:rPr>
              <a:t>Speech Recognition</a:t>
            </a:r>
          </a:p>
          <a:p>
            <a:pPr>
              <a:spcBef>
                <a:spcPts val="800"/>
              </a:spcBef>
            </a:pPr>
            <a:r>
              <a:rPr lang="en-US" sz="2667" dirty="0">
                <a:latin typeface="Times New Roman" pitchFamily="18" charset="0"/>
              </a:rPr>
              <a:t>Google map Navigation </a:t>
            </a:r>
          </a:p>
          <a:p>
            <a:pPr>
              <a:spcBef>
                <a:spcPts val="800"/>
              </a:spcBef>
            </a:pPr>
            <a:r>
              <a:rPr lang="en-US" sz="2667" dirty="0">
                <a:latin typeface="Times New Roman" pitchFamily="18" charset="0"/>
              </a:rPr>
              <a:t>Face Recognition </a:t>
            </a:r>
          </a:p>
          <a:p>
            <a:pPr>
              <a:spcBef>
                <a:spcPts val="800"/>
              </a:spcBef>
            </a:pPr>
            <a:r>
              <a:rPr lang="en-US" sz="2667" dirty="0">
                <a:latin typeface="Times New Roman" pitchFamily="18" charset="0"/>
              </a:rPr>
              <a:t>Advertisement </a:t>
            </a:r>
          </a:p>
          <a:p>
            <a:pPr>
              <a:spcBef>
                <a:spcPts val="800"/>
              </a:spcBef>
            </a:pPr>
            <a:r>
              <a:rPr lang="en-US" sz="2667" dirty="0">
                <a:latin typeface="Times New Roman" pitchFamily="18" charset="0"/>
              </a:rPr>
              <a:t>Evolution of </a:t>
            </a:r>
            <a:r>
              <a:rPr lang="en-US" sz="2667" dirty="0" err="1">
                <a:latin typeface="Times New Roman" pitchFamily="18" charset="0"/>
              </a:rPr>
              <a:t>Chatbots</a:t>
            </a:r>
            <a:endParaRPr lang="en-US" sz="2667" dirty="0">
              <a:latin typeface="Times New Roman" pitchFamily="18" charset="0"/>
            </a:endParaRPr>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2</a:t>
            </a:fld>
            <a:endParaRPr lang="en-US"/>
          </a:p>
        </p:txBody>
      </p:sp>
      <p:sp>
        <p:nvSpPr>
          <p:cNvPr id="2" name="Title 1"/>
          <p:cNvSpPr>
            <a:spLocks noGrp="1"/>
          </p:cNvSpPr>
          <p:nvPr>
            <p:ph type="title" idx="4294967295"/>
          </p:nvPr>
        </p:nvSpPr>
        <p:spPr>
          <a:xfrm>
            <a:off x="1320800" y="728663"/>
            <a:ext cx="10871200" cy="795337"/>
          </a:xfrm>
          <a:prstGeom prst="rect">
            <a:avLst/>
          </a:prstGeom>
        </p:spPr>
        <p:txBody>
          <a:bodyPr anchor="t">
            <a:normAutofit/>
          </a:bodyPr>
          <a:lstStyle>
            <a:extLst/>
          </a:lstStyle>
          <a:p>
            <a:r>
              <a:rPr lang="en-US" sz="3733" b="1" dirty="0">
                <a:solidFill>
                  <a:schemeClr val="tx1"/>
                </a:solidFill>
                <a:latin typeface="Times New Roman" pitchFamily="18" charset="0"/>
              </a:rPr>
              <a:t>Social &amp; Mobile</a:t>
            </a:r>
            <a:endParaRPr lang="en-US" sz="3733" dirty="0">
              <a:solidFill>
                <a:schemeClr val="tx1"/>
              </a:solidFill>
              <a:latin typeface="Times New Roman" pitchFamily="18" charset="0"/>
            </a:endParaRPr>
          </a:p>
        </p:txBody>
      </p:sp>
      <p:pic>
        <p:nvPicPr>
          <p:cNvPr id="6" name="Picture 5"/>
          <p:cNvPicPr/>
          <p:nvPr/>
        </p:nvPicPr>
        <p:blipFill>
          <a:blip r:embed="rId3" cstate="print"/>
          <a:srcRect/>
          <a:stretch>
            <a:fillRect/>
          </a:stretch>
        </p:blipFill>
        <p:spPr bwMode="auto">
          <a:xfrm>
            <a:off x="5005230" y="3281510"/>
            <a:ext cx="6615308" cy="30050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7224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06936" y="1340750"/>
            <a:ext cx="11049077" cy="5231521"/>
          </a:xfrm>
        </p:spPr>
        <p:txBody>
          <a:bodyPr>
            <a:noAutofit/>
          </a:bodyPr>
          <a:lstStyle>
            <a:extLst/>
          </a:lstStyle>
          <a:p>
            <a:pPr marL="380990" indent="-380990" algn="just">
              <a:spcBef>
                <a:spcPts val="1333"/>
              </a:spcBef>
            </a:pPr>
            <a:r>
              <a:rPr lang="en-US" sz="2667" dirty="0" err="1">
                <a:latin typeface="Times New Roman" pitchFamily="18" charset="0"/>
              </a:rPr>
              <a:t>Blockchain</a:t>
            </a:r>
            <a:r>
              <a:rPr lang="en-US" sz="2667" dirty="0">
                <a:latin typeface="Times New Roman" pitchFamily="18" charset="0"/>
              </a:rPr>
              <a:t> is a successful technology that updates work nature of most industries in future. </a:t>
            </a:r>
          </a:p>
          <a:p>
            <a:pPr marL="380990" indent="-380990" algn="just">
              <a:spcBef>
                <a:spcPts val="1333"/>
              </a:spcBef>
            </a:pPr>
            <a:r>
              <a:rPr lang="en-US" sz="2667" dirty="0" err="1">
                <a:latin typeface="Times New Roman" pitchFamily="18" charset="0"/>
              </a:rPr>
              <a:t>Blockchain</a:t>
            </a:r>
            <a:r>
              <a:rPr lang="en-US" sz="2667" dirty="0">
                <a:latin typeface="Times New Roman" pitchFamily="18" charset="0"/>
              </a:rPr>
              <a:t> is a distributed database existing on multiple computers at the same time. </a:t>
            </a:r>
          </a:p>
          <a:p>
            <a:pPr marL="380990" indent="-380990" algn="just">
              <a:spcBef>
                <a:spcPts val="1333"/>
              </a:spcBef>
            </a:pPr>
            <a:r>
              <a:rPr lang="en-US" sz="2667" dirty="0">
                <a:latin typeface="Times New Roman" pitchFamily="18" charset="0"/>
              </a:rPr>
              <a:t>A </a:t>
            </a:r>
            <a:r>
              <a:rPr lang="en-US" sz="2667" dirty="0" err="1">
                <a:latin typeface="Times New Roman" pitchFamily="18" charset="0"/>
              </a:rPr>
              <a:t>Blockchain</a:t>
            </a:r>
            <a:r>
              <a:rPr lang="en-US" sz="2667" dirty="0">
                <a:latin typeface="Times New Roman" pitchFamily="18" charset="0"/>
              </a:rPr>
              <a:t>, originally </a:t>
            </a:r>
            <a:r>
              <a:rPr lang="en-US" sz="2667" b="1" i="1" dirty="0">
                <a:latin typeface="Times New Roman" pitchFamily="18" charset="0"/>
              </a:rPr>
              <a:t>chain of block </a:t>
            </a:r>
            <a:r>
              <a:rPr lang="en-US" sz="2667" dirty="0">
                <a:latin typeface="Times New Roman" pitchFamily="18" charset="0"/>
              </a:rPr>
              <a:t>that contains the list of records, called blocks.</a:t>
            </a:r>
          </a:p>
          <a:p>
            <a:pPr marL="380990" indent="-380990" algn="just">
              <a:spcBef>
                <a:spcPts val="1333"/>
              </a:spcBef>
            </a:pPr>
            <a:r>
              <a:rPr lang="en-US" sz="2667" dirty="0">
                <a:latin typeface="Times New Roman" pitchFamily="18" charset="0"/>
              </a:rPr>
              <a:t>Which are connected together using </a:t>
            </a:r>
            <a:r>
              <a:rPr lang="en-US" sz="2667" b="1" i="1" dirty="0">
                <a:latin typeface="Times New Roman" pitchFamily="18" charset="0"/>
              </a:rPr>
              <a:t>cryptography</a:t>
            </a:r>
            <a:r>
              <a:rPr lang="en-US" sz="2667" dirty="0">
                <a:latin typeface="Times New Roman" pitchFamily="18" charset="0"/>
              </a:rPr>
              <a:t>. </a:t>
            </a:r>
          </a:p>
          <a:p>
            <a:pPr marL="380990" indent="-380990" algn="just">
              <a:spcBef>
                <a:spcPts val="1333"/>
              </a:spcBef>
            </a:pPr>
            <a:r>
              <a:rPr lang="en-US" sz="2667" dirty="0" err="1">
                <a:latin typeface="Times New Roman" pitchFamily="18" charset="0"/>
              </a:rPr>
              <a:t>Blockchain</a:t>
            </a:r>
            <a:r>
              <a:rPr lang="en-US" sz="2667" dirty="0">
                <a:latin typeface="Times New Roman" pitchFamily="18" charset="0"/>
              </a:rPr>
              <a:t> is a distributed database existing on multiple computers at the same time. </a:t>
            </a:r>
          </a:p>
          <a:p>
            <a:pPr marL="380990" indent="-380990" algn="just">
              <a:spcBef>
                <a:spcPts val="1333"/>
              </a:spcBef>
            </a:pPr>
            <a:r>
              <a:rPr lang="en-US" sz="2667" dirty="0">
                <a:latin typeface="Times New Roman" pitchFamily="18" charset="0"/>
              </a:rPr>
              <a:t>It is constantly growing as new sets of recordings, or ‘blocks’, are added to it. </a:t>
            </a:r>
          </a:p>
          <a:p>
            <a:pPr marL="380990" indent="-380990" algn="just">
              <a:spcBef>
                <a:spcPts val="1333"/>
              </a:spcBef>
            </a:pPr>
            <a:endParaRPr lang="en-US" sz="2667" dirty="0">
              <a:latin typeface="Times New Roman" pitchFamily="18" charset="0"/>
            </a:endParaRPr>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3</a:t>
            </a:fld>
            <a:endParaRPr lang="en-US"/>
          </a:p>
        </p:txBody>
      </p:sp>
      <p:sp>
        <p:nvSpPr>
          <p:cNvPr id="2" name="Title 1"/>
          <p:cNvSpPr>
            <a:spLocks noGrp="1"/>
          </p:cNvSpPr>
          <p:nvPr>
            <p:ph type="title" idx="4294967295"/>
          </p:nvPr>
        </p:nvSpPr>
        <p:spPr>
          <a:xfrm>
            <a:off x="1320800" y="666750"/>
            <a:ext cx="10871200" cy="793750"/>
          </a:xfrm>
          <a:prstGeom prst="rect">
            <a:avLst/>
          </a:prstGeom>
        </p:spPr>
        <p:txBody>
          <a:bodyPr anchor="t">
            <a:normAutofit/>
          </a:bodyPr>
          <a:lstStyle>
            <a:extLst/>
          </a:lstStyle>
          <a:p>
            <a:r>
              <a:rPr lang="en-US" sz="3733" b="1" dirty="0" err="1">
                <a:solidFill>
                  <a:schemeClr val="tx1"/>
                </a:solidFill>
                <a:latin typeface="Times New Roman" pitchFamily="18" charset="0"/>
              </a:rPr>
              <a:t>Blockchain</a:t>
            </a:r>
            <a:r>
              <a:rPr lang="en-US" sz="3733" b="1" dirty="0">
                <a:solidFill>
                  <a:schemeClr val="tx1"/>
                </a:solidFill>
                <a:latin typeface="Times New Roman" pitchFamily="18" charset="0"/>
              </a:rPr>
              <a:t> Technology</a:t>
            </a:r>
            <a:endParaRPr lang="en-US" sz="3733" dirty="0">
              <a:solidFill>
                <a:schemeClr val="tx1"/>
              </a:solidFill>
              <a:latin typeface="Times New Roman" pitchFamily="18" charset="0"/>
            </a:endParaRPr>
          </a:p>
        </p:txBody>
      </p:sp>
    </p:spTree>
    <p:extLst>
      <p:ext uri="{BB962C8B-B14F-4D97-AF65-F5344CB8AC3E}">
        <p14:creationId xmlns:p14="http://schemas.microsoft.com/office/powerpoint/2010/main" val="3406075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06936" y="1340750"/>
            <a:ext cx="11049077" cy="5231521"/>
          </a:xfrm>
        </p:spPr>
        <p:txBody>
          <a:bodyPr>
            <a:noAutofit/>
          </a:bodyPr>
          <a:lstStyle>
            <a:extLst/>
          </a:lstStyle>
          <a:p>
            <a:pPr marL="380990" indent="-380990" algn="just">
              <a:lnSpc>
                <a:spcPct val="150000"/>
              </a:lnSpc>
              <a:spcBef>
                <a:spcPts val="0"/>
              </a:spcBef>
            </a:pPr>
            <a:r>
              <a:rPr lang="en-US" sz="2667" dirty="0">
                <a:latin typeface="Times New Roman" pitchFamily="18" charset="0"/>
              </a:rPr>
              <a:t>Each block contains a timestamp and a link to the previous block, so they actually form a chain. </a:t>
            </a:r>
          </a:p>
          <a:p>
            <a:pPr marL="380990" indent="-380990" algn="just">
              <a:lnSpc>
                <a:spcPct val="150000"/>
              </a:lnSpc>
              <a:spcBef>
                <a:spcPts val="0"/>
              </a:spcBef>
            </a:pPr>
            <a:r>
              <a:rPr lang="en-US" sz="2667" dirty="0">
                <a:latin typeface="Times New Roman" pitchFamily="18" charset="0"/>
              </a:rPr>
              <a:t>The database is not managed by any particular body; instead, everyone in the network gets a copy of the whole database. </a:t>
            </a:r>
          </a:p>
          <a:p>
            <a:pPr marL="380990" indent="-380990" algn="just">
              <a:lnSpc>
                <a:spcPct val="150000"/>
              </a:lnSpc>
              <a:spcBef>
                <a:spcPts val="0"/>
              </a:spcBef>
            </a:pPr>
            <a:r>
              <a:rPr lang="en-US" sz="2667" dirty="0">
                <a:latin typeface="Times New Roman" pitchFamily="18" charset="0"/>
              </a:rPr>
              <a:t>Old blocks are preserved forever and new blocks are added to the ledger irreversibly, making it impossible to manipulate by faking documents, transactions and other information.</a:t>
            </a:r>
          </a:p>
          <a:p>
            <a:pPr marL="0" indent="0" algn="just">
              <a:spcBef>
                <a:spcPts val="0"/>
              </a:spcBef>
              <a:buNone/>
            </a:pPr>
            <a:endParaRPr lang="en-US" sz="2667" dirty="0">
              <a:latin typeface="Times New Roman" pitchFamily="18" charset="0"/>
            </a:endParaRPr>
          </a:p>
          <a:p>
            <a:pPr marL="0" indent="0" algn="just">
              <a:spcBef>
                <a:spcPts val="0"/>
              </a:spcBef>
            </a:pPr>
            <a:endParaRPr lang="en-US" sz="2667" dirty="0">
              <a:latin typeface="Times New Roman" pitchFamily="18" charset="0"/>
            </a:endParaRPr>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4</a:t>
            </a:fld>
            <a:endParaRPr lang="en-US"/>
          </a:p>
        </p:txBody>
      </p:sp>
      <p:sp>
        <p:nvSpPr>
          <p:cNvPr id="2" name="Title 1"/>
          <p:cNvSpPr>
            <a:spLocks noGrp="1"/>
          </p:cNvSpPr>
          <p:nvPr>
            <p:ph type="title" idx="4294967295"/>
          </p:nvPr>
        </p:nvSpPr>
        <p:spPr>
          <a:xfrm>
            <a:off x="1320800" y="666750"/>
            <a:ext cx="10871200" cy="793750"/>
          </a:xfrm>
          <a:prstGeom prst="rect">
            <a:avLst/>
          </a:prstGeom>
        </p:spPr>
        <p:txBody>
          <a:bodyPr anchor="t">
            <a:normAutofit/>
          </a:bodyPr>
          <a:lstStyle>
            <a:extLst/>
          </a:lstStyle>
          <a:p>
            <a:r>
              <a:rPr lang="en-US" sz="3733" b="1" dirty="0" err="1">
                <a:solidFill>
                  <a:schemeClr val="tx1"/>
                </a:solidFill>
                <a:latin typeface="Times New Roman" pitchFamily="18" charset="0"/>
              </a:rPr>
              <a:t>Blockchain</a:t>
            </a:r>
            <a:r>
              <a:rPr lang="en-US" sz="3733" b="1" dirty="0">
                <a:solidFill>
                  <a:schemeClr val="tx1"/>
                </a:solidFill>
                <a:latin typeface="Times New Roman" pitchFamily="18" charset="0"/>
              </a:rPr>
              <a:t> Technology Contd..</a:t>
            </a:r>
            <a:endParaRPr lang="en-US" sz="3733" dirty="0">
              <a:solidFill>
                <a:schemeClr val="tx1"/>
              </a:solidFill>
              <a:latin typeface="Times New Roman" pitchFamily="18" charset="0"/>
            </a:endParaRPr>
          </a:p>
        </p:txBody>
      </p:sp>
    </p:spTree>
    <p:extLst>
      <p:ext uri="{BB962C8B-B14F-4D97-AF65-F5344CB8AC3E}">
        <p14:creationId xmlns:p14="http://schemas.microsoft.com/office/powerpoint/2010/main" val="2136822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5</a:t>
            </a:fld>
            <a:endParaRPr lang="en-US"/>
          </a:p>
        </p:txBody>
      </p:sp>
      <p:pic>
        <p:nvPicPr>
          <p:cNvPr id="6" name="Picture 5" descr="blockchain.JPG"/>
          <p:cNvPicPr>
            <a:picLocks noChangeAspect="1"/>
          </p:cNvPicPr>
          <p:nvPr/>
        </p:nvPicPr>
        <p:blipFill>
          <a:blip r:embed="rId3"/>
          <a:stretch>
            <a:fillRect/>
          </a:stretch>
        </p:blipFill>
        <p:spPr>
          <a:xfrm>
            <a:off x="1142965" y="1523987"/>
            <a:ext cx="9810819" cy="4762533"/>
          </a:xfrm>
          <a:prstGeom prst="rect">
            <a:avLst/>
          </a:prstGeom>
        </p:spPr>
      </p:pic>
      <p:sp>
        <p:nvSpPr>
          <p:cNvPr id="8" name="Rectangle 7"/>
          <p:cNvSpPr txBox="1">
            <a:spLocks/>
          </p:cNvSpPr>
          <p:nvPr/>
        </p:nvSpPr>
        <p:spPr>
          <a:xfrm>
            <a:off x="812800" y="666137"/>
            <a:ext cx="10871200" cy="795003"/>
          </a:xfrm>
          <a:prstGeom prst="rect">
            <a:avLst/>
          </a:prstGeom>
        </p:spPr>
        <p:txBody>
          <a:bodyPr anchor="t">
            <a:normAutofit/>
          </a:bodyPr>
          <a:lstStyle>
            <a:extLst/>
          </a:lstStyle>
          <a:p>
            <a:pPr defTabSz="1219170">
              <a:spcBef>
                <a:spcPct val="0"/>
              </a:spcBef>
              <a:defRPr/>
            </a:pPr>
            <a:r>
              <a:rPr lang="en-US" sz="3733" b="1" dirty="0" err="1">
                <a:latin typeface="Times New Roman" pitchFamily="18" charset="0"/>
                <a:ea typeface="+mj-ea"/>
                <a:cs typeface="+mj-cs"/>
              </a:rPr>
              <a:t>Blockchain</a:t>
            </a:r>
            <a:r>
              <a:rPr lang="en-US" sz="3733" b="1" dirty="0">
                <a:latin typeface="Times New Roman" pitchFamily="18" charset="0"/>
                <a:ea typeface="+mj-ea"/>
                <a:cs typeface="+mj-cs"/>
              </a:rPr>
              <a:t> Technology</a:t>
            </a:r>
            <a:endParaRPr lang="en-US" sz="3733" dirty="0">
              <a:latin typeface="Times New Roman" pitchFamily="18" charset="0"/>
              <a:ea typeface="+mj-ea"/>
              <a:cs typeface="+mj-cs"/>
            </a:endParaRPr>
          </a:p>
        </p:txBody>
      </p:sp>
    </p:spTree>
    <p:extLst>
      <p:ext uri="{BB962C8B-B14F-4D97-AF65-F5344CB8AC3E}">
        <p14:creationId xmlns:p14="http://schemas.microsoft.com/office/powerpoint/2010/main" val="488322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6</a:t>
            </a:fld>
            <a:endParaRPr lang="en-US"/>
          </a:p>
        </p:txBody>
      </p:sp>
      <p:sp>
        <p:nvSpPr>
          <p:cNvPr id="2" name="Title 1"/>
          <p:cNvSpPr>
            <a:spLocks noGrp="1"/>
          </p:cNvSpPr>
          <p:nvPr>
            <p:ph type="title" idx="4294967295"/>
          </p:nvPr>
        </p:nvSpPr>
        <p:spPr>
          <a:xfrm>
            <a:off x="1035091" y="635000"/>
            <a:ext cx="10871200" cy="793750"/>
          </a:xfrm>
          <a:prstGeom prst="rect">
            <a:avLst/>
          </a:prstGeom>
        </p:spPr>
        <p:txBody>
          <a:bodyPr anchor="t">
            <a:normAutofit/>
          </a:bodyPr>
          <a:lstStyle>
            <a:extLst/>
          </a:lstStyle>
          <a:p>
            <a:r>
              <a:rPr lang="en-US" sz="3733" b="1" dirty="0">
                <a:solidFill>
                  <a:schemeClr val="tx1"/>
                </a:solidFill>
                <a:latin typeface="Times New Roman" pitchFamily="18" charset="0"/>
              </a:rPr>
              <a:t>Cryptography</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1428750"/>
            <a:ext cx="11049000" cy="2571750"/>
          </a:xfrm>
        </p:spPr>
        <p:txBody>
          <a:bodyPr>
            <a:noAutofit/>
          </a:bodyPr>
          <a:lstStyle>
            <a:extLst/>
          </a:lstStyle>
          <a:p>
            <a:pPr marL="380990" indent="-380990" algn="just"/>
            <a:r>
              <a:rPr lang="en-US" sz="2667" dirty="0">
                <a:latin typeface="Times New Roman" pitchFamily="18" charset="0"/>
              </a:rPr>
              <a:t>The term cryptography is a Greek word which means </a:t>
            </a:r>
            <a:r>
              <a:rPr lang="en-US" sz="2667" b="1" dirty="0">
                <a:latin typeface="Times New Roman" pitchFamily="18" charset="0"/>
              </a:rPr>
              <a:t>"secret writing"</a:t>
            </a:r>
            <a:r>
              <a:rPr lang="en-US" sz="2667" dirty="0">
                <a:latin typeface="Times New Roman" pitchFamily="18" charset="0"/>
              </a:rPr>
              <a:t>. Cryptography involves the process of encryption and decryption. </a:t>
            </a:r>
          </a:p>
          <a:p>
            <a:pPr marL="380990" indent="-380990" algn="just"/>
            <a:r>
              <a:rPr lang="en-US" sz="2667" dirty="0">
                <a:latin typeface="Times New Roman" pitchFamily="18" charset="0"/>
              </a:rPr>
              <a:t>Cryptography is the art of secret writing. </a:t>
            </a:r>
          </a:p>
          <a:p>
            <a:pPr marL="380990" indent="-380990" algn="just"/>
            <a:r>
              <a:rPr lang="en-US" sz="2667" dirty="0">
                <a:latin typeface="Times New Roman" pitchFamily="18" charset="0"/>
              </a:rPr>
              <a:t>Cryptography enables to send information between participants in a way that prevents others from reading it. </a:t>
            </a:r>
          </a:p>
        </p:txBody>
      </p:sp>
      <p:pic>
        <p:nvPicPr>
          <p:cNvPr id="9" name="Picture 8"/>
          <p:cNvPicPr/>
          <p:nvPr/>
        </p:nvPicPr>
        <p:blipFill>
          <a:blip r:embed="rId3"/>
          <a:srcRect/>
          <a:stretch>
            <a:fillRect/>
          </a:stretch>
        </p:blipFill>
        <p:spPr bwMode="auto">
          <a:xfrm>
            <a:off x="2000221" y="4050781"/>
            <a:ext cx="8667811" cy="23812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349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7</a:t>
            </a:fld>
            <a:endParaRPr lang="en-US"/>
          </a:p>
        </p:txBody>
      </p:sp>
      <p:sp>
        <p:nvSpPr>
          <p:cNvPr id="2" name="Title 1"/>
          <p:cNvSpPr>
            <a:spLocks noGrp="1"/>
          </p:cNvSpPr>
          <p:nvPr>
            <p:ph type="title" idx="4294967295"/>
          </p:nvPr>
        </p:nvSpPr>
        <p:spPr>
          <a:xfrm>
            <a:off x="1320800" y="679450"/>
            <a:ext cx="10871200" cy="793750"/>
          </a:xfrm>
          <a:prstGeom prst="rect">
            <a:avLst/>
          </a:prstGeom>
        </p:spPr>
        <p:txBody>
          <a:bodyPr anchor="t">
            <a:normAutofit/>
          </a:bodyPr>
          <a:lstStyle>
            <a:extLst/>
          </a:lstStyle>
          <a:p>
            <a:r>
              <a:rPr lang="en-US" sz="3733" b="1" dirty="0">
                <a:solidFill>
                  <a:schemeClr val="tx1"/>
                </a:solidFill>
                <a:latin typeface="Times New Roman" pitchFamily="18" charset="0"/>
              </a:rPr>
              <a:t>3D Printing/ Additive Manufacturing</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1333500"/>
            <a:ext cx="11049000" cy="5048250"/>
          </a:xfrm>
        </p:spPr>
        <p:txBody>
          <a:bodyPr>
            <a:noAutofit/>
          </a:bodyPr>
          <a:lstStyle>
            <a:extLst/>
          </a:lstStyle>
          <a:p>
            <a:pPr marL="304792" indent="-304792" algn="just">
              <a:spcBef>
                <a:spcPts val="0"/>
              </a:spcBef>
            </a:pPr>
            <a:endParaRPr lang="en-US" sz="2400" dirty="0" smtClean="0">
              <a:latin typeface="Times New Roman" pitchFamily="18" charset="0"/>
            </a:endParaRPr>
          </a:p>
          <a:p>
            <a:pPr marL="304792" indent="-304792" algn="just">
              <a:spcBef>
                <a:spcPts val="0"/>
              </a:spcBef>
            </a:pPr>
            <a:r>
              <a:rPr lang="en-US" sz="2400" dirty="0" smtClean="0">
                <a:latin typeface="Times New Roman" pitchFamily="18" charset="0"/>
              </a:rPr>
              <a:t>3D </a:t>
            </a:r>
            <a:r>
              <a:rPr lang="en-US" sz="2400" dirty="0">
                <a:latin typeface="Times New Roman" pitchFamily="18" charset="0"/>
              </a:rPr>
              <a:t>printing is a processes in which material is joined or solidified under computer control to create a three-dimensional object, with material being added together (such as liquid molecules of plastic like material or powder grains being mixed together), typically layer by layer. </a:t>
            </a:r>
          </a:p>
          <a:p>
            <a:pPr marL="304792" indent="-304792" algn="just">
              <a:spcBef>
                <a:spcPts val="0"/>
              </a:spcBef>
            </a:pPr>
            <a:r>
              <a:rPr lang="en-US" sz="2400" dirty="0">
                <a:latin typeface="Times New Roman" pitchFamily="18" charset="0"/>
              </a:rPr>
              <a:t>Initially, 3D printing was a rapid prototyping technique mainly used for production of functional prototype of any design/ model/ object. </a:t>
            </a:r>
          </a:p>
          <a:p>
            <a:pPr marL="304792" indent="-304792" algn="just">
              <a:spcBef>
                <a:spcPts val="0"/>
              </a:spcBef>
            </a:pPr>
            <a:r>
              <a:rPr lang="en-US" sz="2400" dirty="0">
                <a:latin typeface="Times New Roman" pitchFamily="18" charset="0"/>
              </a:rPr>
              <a:t>Today, repeatability and material range have increased to the point that 3D printing is considered as an industrial production technology, with the name of additive manufacturing. </a:t>
            </a:r>
          </a:p>
          <a:p>
            <a:pPr marL="304792" indent="-304792" algn="just">
              <a:spcBef>
                <a:spcPts val="0"/>
              </a:spcBef>
            </a:pPr>
            <a:r>
              <a:rPr lang="en-US" sz="2400" dirty="0">
                <a:latin typeface="Times New Roman" pitchFamily="18" charset="0"/>
              </a:rPr>
              <a:t>3D printed objects can have a very complex shape or geometry and are always produced starting from a digital 3D model or a CAD file. </a:t>
            </a:r>
          </a:p>
          <a:p>
            <a:pPr marL="304792" indent="-304792" algn="just">
              <a:spcBef>
                <a:spcPts val="0"/>
              </a:spcBef>
            </a:pPr>
            <a:r>
              <a:rPr lang="en-US" sz="2400" dirty="0">
                <a:latin typeface="Times New Roman" pitchFamily="18" charset="0"/>
              </a:rPr>
              <a:t>Even artificial limbs are also been made using 3D Printing giving a revolution in medical science also. </a:t>
            </a:r>
          </a:p>
        </p:txBody>
      </p:sp>
    </p:spTree>
    <p:extLst>
      <p:ext uri="{BB962C8B-B14F-4D97-AF65-F5344CB8AC3E}">
        <p14:creationId xmlns:p14="http://schemas.microsoft.com/office/powerpoint/2010/main" val="500627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8</a:t>
            </a:fld>
            <a:endParaRPr lang="en-US"/>
          </a:p>
        </p:txBody>
      </p:sp>
      <p:sp>
        <p:nvSpPr>
          <p:cNvPr id="2" name="Title 1"/>
          <p:cNvSpPr>
            <a:spLocks noGrp="1"/>
          </p:cNvSpPr>
          <p:nvPr>
            <p:ph type="title" idx="4294967295"/>
          </p:nvPr>
        </p:nvSpPr>
        <p:spPr>
          <a:xfrm>
            <a:off x="1320800" y="679450"/>
            <a:ext cx="10871200" cy="793750"/>
          </a:xfrm>
          <a:prstGeom prst="rect">
            <a:avLst/>
          </a:prstGeom>
        </p:spPr>
        <p:txBody>
          <a:bodyPr anchor="t">
            <a:normAutofit/>
          </a:bodyPr>
          <a:lstStyle>
            <a:extLst/>
          </a:lstStyle>
          <a:p>
            <a:r>
              <a:rPr lang="en-US" sz="3733" b="1" dirty="0">
                <a:solidFill>
                  <a:schemeClr val="tx1"/>
                </a:solidFill>
                <a:latin typeface="Times New Roman" pitchFamily="18" charset="0"/>
              </a:rPr>
              <a:t>3D Printing</a:t>
            </a:r>
            <a:endParaRPr lang="en-US" sz="3733" dirty="0">
              <a:solidFill>
                <a:schemeClr val="tx1"/>
              </a:solidFill>
              <a:latin typeface="Times New Roman" pitchFamily="18" charset="0"/>
            </a:endParaRPr>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pic>
        <p:nvPicPr>
          <p:cNvPr id="10" name="Picture 9"/>
          <p:cNvPicPr/>
          <p:nvPr/>
        </p:nvPicPr>
        <p:blipFill>
          <a:blip r:embed="rId3"/>
          <a:srcRect/>
          <a:stretch>
            <a:fillRect/>
          </a:stretch>
        </p:blipFill>
        <p:spPr bwMode="auto">
          <a:xfrm>
            <a:off x="1333467" y="1714488"/>
            <a:ext cx="9334565" cy="39052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1255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761963" y="1803402"/>
            <a:ext cx="11239579" cy="4768871"/>
          </a:xfrm>
        </p:spPr>
        <p:txBody>
          <a:bodyPr>
            <a:normAutofit/>
          </a:bodyPr>
          <a:lstStyle>
            <a:extLst/>
          </a:lstStyle>
          <a:p>
            <a:pPr>
              <a:buNone/>
            </a:pPr>
            <a:r>
              <a:rPr lang="en-US" sz="2400" dirty="0"/>
              <a:t> </a:t>
            </a:r>
          </a:p>
          <a:p>
            <a:pPr>
              <a:buNone/>
            </a:pPr>
            <a:r>
              <a:rPr lang="en-US" sz="2400" dirty="0"/>
              <a:t> </a:t>
            </a:r>
          </a:p>
          <a:p>
            <a:endParaRPr lang="en-US" sz="2667" dirty="0"/>
          </a:p>
        </p:txBody>
      </p:sp>
      <p:sp>
        <p:nvSpPr>
          <p:cNvPr id="7" name="Rectangle 2"/>
          <p:cNvSpPr>
            <a:spLocks noGrp="1"/>
          </p:cNvSpPr>
          <p:nvPr>
            <p:ph sz="quarter" idx="14"/>
          </p:nvPr>
        </p:nvSpPr>
        <p:spPr>
          <a:xfrm>
            <a:off x="857214" y="1809739"/>
            <a:ext cx="11049077" cy="4572032"/>
          </a:xfrm>
        </p:spPr>
        <p:txBody>
          <a:bodyPr>
            <a:normAutofit/>
          </a:bodyPr>
          <a:lstStyle>
            <a:extLst/>
          </a:lstStyle>
          <a:p>
            <a:pPr>
              <a:buNone/>
            </a:pPr>
            <a:r>
              <a:rPr lang="en-US" sz="2133" dirty="0"/>
              <a:t>      </a:t>
            </a:r>
          </a:p>
          <a:p>
            <a:pPr>
              <a:buNone/>
            </a:pPr>
            <a:endParaRPr lang="en-US" sz="2400" dirty="0"/>
          </a:p>
          <a:p>
            <a:endParaRPr lang="en-US" sz="2667" dirty="0"/>
          </a:p>
        </p:txBody>
      </p:sp>
      <p:sp>
        <p:nvSpPr>
          <p:cNvPr id="4" name="Slide Number Placeholder 3"/>
          <p:cNvSpPr>
            <a:spLocks noGrp="1"/>
          </p:cNvSpPr>
          <p:nvPr>
            <p:ph type="sldNum" sz="quarter" idx="16"/>
          </p:nvPr>
        </p:nvSpPr>
        <p:spPr/>
        <p:txBody>
          <a:bodyPr>
            <a:normAutofit fontScale="62500" lnSpcReduction="20000"/>
          </a:bodyPr>
          <a:lstStyle/>
          <a:p>
            <a:pPr algn="ctr"/>
            <a:fld id="{8F82E0A0-C266-4798-8C8F-B9F91E9DA37E}" type="slidenum">
              <a:rPr lang="en-US" sz="1867" b="1"/>
              <a:pPr algn="ctr"/>
              <a:t>9</a:t>
            </a:fld>
            <a:endParaRPr lang="en-US"/>
          </a:p>
        </p:txBody>
      </p:sp>
      <p:sp>
        <p:nvSpPr>
          <p:cNvPr id="8" name="Rectangle 2"/>
          <p:cNvSpPr>
            <a:spLocks noGrp="1"/>
          </p:cNvSpPr>
          <p:nvPr>
            <p:ph sz="quarter" idx="4294967295"/>
          </p:nvPr>
        </p:nvSpPr>
        <p:spPr>
          <a:xfrm>
            <a:off x="1143000" y="2012950"/>
            <a:ext cx="11049000" cy="4572000"/>
          </a:xfrm>
        </p:spPr>
        <p:txBody>
          <a:bodyPr>
            <a:normAutofit/>
          </a:bodyPr>
          <a:lstStyle>
            <a:extLst/>
          </a:lstStyle>
          <a:p>
            <a:pPr algn="just">
              <a:buNone/>
            </a:pPr>
            <a:r>
              <a:rPr lang="en-US" sz="2133" dirty="0"/>
              <a:t>      </a:t>
            </a:r>
          </a:p>
          <a:p>
            <a:pPr>
              <a:buNone/>
            </a:pPr>
            <a:endParaRPr lang="en-US" sz="2133" dirty="0"/>
          </a:p>
          <a:p>
            <a:pPr>
              <a:buNone/>
            </a:pPr>
            <a:endParaRPr lang="en-US" sz="2400" dirty="0"/>
          </a:p>
          <a:p>
            <a:endParaRPr lang="en-US" sz="2667" dirty="0"/>
          </a:p>
        </p:txBody>
      </p:sp>
      <p:sp>
        <p:nvSpPr>
          <p:cNvPr id="9" name="Rectangle 2"/>
          <p:cNvSpPr>
            <a:spLocks noGrp="1"/>
          </p:cNvSpPr>
          <p:nvPr>
            <p:ph sz="quarter" idx="4294967295"/>
          </p:nvPr>
        </p:nvSpPr>
        <p:spPr>
          <a:xfrm>
            <a:off x="1143000" y="1438008"/>
            <a:ext cx="11049000" cy="3429000"/>
          </a:xfrm>
        </p:spPr>
        <p:txBody>
          <a:bodyPr>
            <a:noAutofit/>
          </a:bodyPr>
          <a:lstStyle>
            <a:extLst/>
          </a:lstStyle>
          <a:p>
            <a:pPr algn="just">
              <a:lnSpc>
                <a:spcPts val="2800"/>
              </a:lnSpc>
              <a:spcBef>
                <a:spcPts val="0"/>
              </a:spcBef>
              <a:buNone/>
            </a:pPr>
            <a:r>
              <a:rPr lang="en-US" sz="2667" b="1" dirty="0">
                <a:latin typeface="Times New Roman" pitchFamily="18" charset="0"/>
              </a:rPr>
              <a:t>3D printing has following these qualities:</a:t>
            </a:r>
          </a:p>
          <a:p>
            <a:pPr algn="just">
              <a:lnSpc>
                <a:spcPts val="2800"/>
              </a:lnSpc>
              <a:spcBef>
                <a:spcPts val="0"/>
              </a:spcBef>
            </a:pPr>
            <a:r>
              <a:rPr lang="en-US" sz="2667" dirty="0">
                <a:latin typeface="Times New Roman" pitchFamily="18" charset="0"/>
              </a:rPr>
              <a:t>Objects are created by adding or depositing layers of material, not subtracting or cutting out pieces from a block of material.</a:t>
            </a:r>
          </a:p>
          <a:p>
            <a:pPr algn="just">
              <a:lnSpc>
                <a:spcPts val="2800"/>
              </a:lnSpc>
              <a:spcBef>
                <a:spcPts val="0"/>
              </a:spcBef>
            </a:pPr>
            <a:r>
              <a:rPr lang="en-US" sz="2667" dirty="0">
                <a:latin typeface="Times New Roman" pitchFamily="18" charset="0"/>
              </a:rPr>
              <a:t>Because objects are created by adding layers, the computer file with details about model must be converted into slices the printer will create layer by layer.</a:t>
            </a:r>
          </a:p>
          <a:p>
            <a:pPr algn="just">
              <a:lnSpc>
                <a:spcPts val="2800"/>
              </a:lnSpc>
              <a:spcBef>
                <a:spcPts val="0"/>
              </a:spcBef>
            </a:pPr>
            <a:r>
              <a:rPr lang="en-US" sz="2667" dirty="0">
                <a:latin typeface="Times New Roman" pitchFamily="18" charset="0"/>
              </a:rPr>
              <a:t>Printing a three-dimensional object can take hours.</a:t>
            </a:r>
          </a:p>
          <a:p>
            <a:pPr algn="just">
              <a:lnSpc>
                <a:spcPts val="2800"/>
              </a:lnSpc>
              <a:spcBef>
                <a:spcPts val="0"/>
              </a:spcBef>
            </a:pPr>
            <a:r>
              <a:rPr lang="en-US" sz="2667" dirty="0">
                <a:latin typeface="Times New Roman" pitchFamily="18" charset="0"/>
              </a:rPr>
              <a:t>Cost is based on materials used, among other factors. </a:t>
            </a:r>
          </a:p>
        </p:txBody>
      </p:sp>
      <p:sp>
        <p:nvSpPr>
          <p:cNvPr id="10" name="Rectangle 9"/>
          <p:cNvSpPr txBox="1">
            <a:spLocks/>
          </p:cNvSpPr>
          <p:nvPr/>
        </p:nvSpPr>
        <p:spPr>
          <a:xfrm>
            <a:off x="812800" y="678707"/>
            <a:ext cx="10871200" cy="795003"/>
          </a:xfrm>
          <a:prstGeom prst="rect">
            <a:avLst/>
          </a:prstGeom>
        </p:spPr>
        <p:txBody>
          <a:bodyPr anchor="t">
            <a:normAutofit/>
          </a:bodyPr>
          <a:lstStyle>
            <a:extLst/>
          </a:lstStyle>
          <a:p>
            <a:pPr defTabSz="1219170">
              <a:spcBef>
                <a:spcPct val="0"/>
              </a:spcBef>
              <a:defRPr/>
            </a:pPr>
            <a:r>
              <a:rPr lang="en-US" sz="3733" b="1" dirty="0">
                <a:latin typeface="Times New Roman" pitchFamily="18" charset="0"/>
                <a:ea typeface="+mj-ea"/>
                <a:cs typeface="+mj-cs"/>
              </a:rPr>
              <a:t>3D Printing</a:t>
            </a:r>
            <a:endParaRPr lang="en-US" sz="3733" dirty="0">
              <a:latin typeface="Times New Roman" pitchFamily="18" charset="0"/>
              <a:ea typeface="+mj-ea"/>
              <a:cs typeface="+mj-cs"/>
            </a:endParaRPr>
          </a:p>
        </p:txBody>
      </p:sp>
      <p:pic>
        <p:nvPicPr>
          <p:cNvPr id="11" name="Picture 10"/>
          <p:cNvPicPr/>
          <p:nvPr/>
        </p:nvPicPr>
        <p:blipFill>
          <a:blip r:embed="rId3" cstate="print"/>
          <a:srcRect/>
          <a:stretch>
            <a:fillRect/>
          </a:stretch>
        </p:blipFill>
        <p:spPr bwMode="auto">
          <a:xfrm>
            <a:off x="3619483" y="4329268"/>
            <a:ext cx="4762533" cy="23875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60865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TotalTime>
  <Words>836</Words>
  <Application>Microsoft Office PowerPoint</Application>
  <PresentationFormat>Widescreen</PresentationFormat>
  <Paragraphs>154</Paragraphs>
  <Slides>15</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Aachen-Bold</vt:lpstr>
      <vt:lpstr>Calibri</vt:lpstr>
      <vt:lpstr>Times New Roman</vt:lpstr>
      <vt:lpstr>Trebuchet MS</vt:lpstr>
      <vt:lpstr>Tw Cen MT</vt:lpstr>
      <vt:lpstr>Wingdings</vt:lpstr>
      <vt:lpstr>Wingdings 2</vt:lpstr>
      <vt:lpstr>Median</vt:lpstr>
      <vt:lpstr>1_Median</vt:lpstr>
      <vt:lpstr> </vt:lpstr>
      <vt:lpstr>Social &amp; Mobile</vt:lpstr>
      <vt:lpstr>Blockchain Technology</vt:lpstr>
      <vt:lpstr>Blockchain Technology Contd..</vt:lpstr>
      <vt:lpstr>PowerPoint Presentation</vt:lpstr>
      <vt:lpstr>Cryptography</vt:lpstr>
      <vt:lpstr>3D Printing/ Additive Manufacturing</vt:lpstr>
      <vt:lpstr>3D Printing</vt:lpstr>
      <vt:lpstr>PowerPoint Presentation</vt:lpstr>
      <vt:lpstr>Robotics Process Automation</vt:lpstr>
      <vt:lpstr>Cyber World</vt:lpstr>
      <vt:lpstr>Need of Cyber Security </vt:lpstr>
      <vt:lpstr>Understanding CIA TRIAD</vt:lpstr>
      <vt:lpstr>Understanding CIA TRIAD Contd..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HP</cp:lastModifiedBy>
  <cp:revision>95</cp:revision>
  <dcterms:created xsi:type="dcterms:W3CDTF">2020-03-26T06:35:51Z</dcterms:created>
  <dcterms:modified xsi:type="dcterms:W3CDTF">2022-12-19T05:52:32Z</dcterms:modified>
</cp:coreProperties>
</file>