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1"/>
  </p:notesMasterIdLst>
  <p:sldIdLst>
    <p:sldId id="257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3EB1-742F-4ED4-8A85-967CAD4D7D5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2E5C4-30C2-4FC9-BD41-FF8CE0BD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9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5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6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8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73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03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2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4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1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13"/>
            <a:ext cx="2946400" cy="365125"/>
          </a:xfrm>
        </p:spPr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9" y="6248218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45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13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9"/>
            <a:ext cx="2946400" cy="365125"/>
          </a:xfrm>
        </p:spPr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6" y="6248214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4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9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58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6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06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7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9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131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8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2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880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8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34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604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11"/>
            <a:ext cx="3556000" cy="365125"/>
          </a:xfrm>
        </p:spPr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17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1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7" y="624821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09" y="6440447"/>
            <a:ext cx="1281129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5" y="6248213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06" y="6440447"/>
            <a:ext cx="1281129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5500" dirty="0" smtClean="0">
                <a:latin typeface="Aachen-Bold" pitchFamily="2" charset="0"/>
              </a:rPr>
              <a:t> </a:t>
            </a:r>
            <a:endParaRPr lang="en-IN" sz="5500" dirty="0">
              <a:latin typeface="Aachen-Bol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1892" y="6050037"/>
            <a:ext cx="4146858" cy="685800"/>
          </a:xfrm>
        </p:spPr>
        <p:txBody>
          <a:bodyPr>
            <a:normAutofit/>
          </a:bodyPr>
          <a:lstStyle/>
          <a:p>
            <a:r>
              <a:rPr lang="en-IN" dirty="0" smtClean="0"/>
              <a:t>Presented By: Shruti Dubey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6546" y="2576195"/>
            <a:ext cx="8298775" cy="3000126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rgbClr val="FFFF00"/>
                </a:solidFill>
              </a:rPr>
              <a:t>COURSE:</a:t>
            </a:r>
            <a:r>
              <a:rPr lang="en-US" sz="1800" dirty="0" smtClean="0"/>
              <a:t> </a:t>
            </a:r>
            <a:r>
              <a:rPr lang="en-US" sz="1800" dirty="0"/>
              <a:t>CCC Concepts</a:t>
            </a:r>
            <a:endParaRPr lang="en-IN" sz="1800" dirty="0"/>
          </a:p>
          <a:p>
            <a:endParaRPr lang="en-IN" sz="1800" dirty="0"/>
          </a:p>
          <a:p>
            <a:r>
              <a:rPr lang="en-US" sz="1800" dirty="0">
                <a:solidFill>
                  <a:srgbClr val="FFFF00"/>
                </a:solidFill>
              </a:rPr>
              <a:t>CHAPTER: 09 </a:t>
            </a:r>
            <a:r>
              <a:rPr lang="en-US" sz="1800" dirty="0"/>
              <a:t>(</a:t>
            </a:r>
            <a:r>
              <a:rPr lang="en-IN" sz="1800" dirty="0"/>
              <a:t>Overview on Futuristic IT Technology &amp; Cyber Security) 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DAY:  </a:t>
            </a:r>
            <a:r>
              <a:rPr lang="en-US" sz="1800" dirty="0" smtClean="0"/>
              <a:t>47</a:t>
            </a:r>
          </a:p>
          <a:p>
            <a:endParaRPr lang="en-IN" sz="1800" dirty="0"/>
          </a:p>
          <a:p>
            <a:r>
              <a:rPr lang="en-US" sz="3000" cap="none" baseline="30000" dirty="0" smtClean="0">
                <a:latin typeface="Trebuchet MS"/>
                <a:cs typeface="Trebuchet MS"/>
              </a:rPr>
              <a:t>                                   </a:t>
            </a:r>
            <a:endParaRPr lang="en-US" sz="3000" cap="none" baseline="30000" dirty="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18798" y="5919172"/>
            <a:ext cx="1978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342190-62C6-4FD4-B62E-A7A1F393BFAE}"/>
              </a:ext>
            </a:extLst>
          </p:cNvPr>
          <p:cNvSpPr/>
          <p:nvPr/>
        </p:nvSpPr>
        <p:spPr>
          <a:xfrm>
            <a:off x="5004257" y="6150016"/>
            <a:ext cx="4077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2109243" y="1891441"/>
            <a:ext cx="95903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aseline="30000" dirty="0" smtClean="0">
                <a:solidFill>
                  <a:srgbClr val="FFFF00"/>
                </a:solidFill>
                <a:latin typeface="Trebuchet MS"/>
                <a:cs typeface="Trebuchet MS"/>
              </a:rPr>
              <a:t>TOPIC: </a:t>
            </a:r>
            <a:endParaRPr lang="en-IN" sz="4800" baseline="30000" dirty="0">
              <a:solidFill>
                <a:schemeClr val="accent2">
                  <a:lumMod val="20000"/>
                  <a:lumOff val="8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9" y="289977"/>
            <a:ext cx="1645179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3491045" y="1687917"/>
            <a:ext cx="7098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aseline="30000" dirty="0" smtClean="0">
                <a:latin typeface="Trebuchet MS"/>
                <a:cs typeface="Trebuchet MS"/>
              </a:rPr>
              <a:t>Overview on Futuristic IT Technology &amp;</a:t>
            </a:r>
            <a:r>
              <a:rPr lang="en-IN" sz="4800" dirty="0">
                <a:latin typeface="Trebuchet MS"/>
                <a:cs typeface="Trebuchet MS"/>
              </a:rPr>
              <a:t> </a:t>
            </a:r>
            <a:r>
              <a:rPr lang="en-IN" sz="4800" baseline="30000" dirty="0">
                <a:latin typeface="Trebuchet MS"/>
                <a:cs typeface="Trebuchet MS"/>
              </a:rPr>
              <a:t>Cyber Security</a:t>
            </a:r>
          </a:p>
        </p:txBody>
      </p:sp>
    </p:spTree>
    <p:extLst>
      <p:ext uri="{BB962C8B-B14F-4D97-AF65-F5344CB8AC3E}">
        <p14:creationId xmlns:p14="http://schemas.microsoft.com/office/powerpoint/2010/main" val="94747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Create Multiple Users in Windows 10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905000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333500"/>
            <a:ext cx="11049000" cy="5143500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1600"/>
              </a:spcBef>
            </a:pPr>
            <a:r>
              <a:rPr lang="en-US" sz="2667" dirty="0">
                <a:latin typeface="Times New Roman" pitchFamily="18" charset="0"/>
              </a:rPr>
              <a:t>Windows operating system gives the facility to create multi user, called </a:t>
            </a:r>
            <a:r>
              <a:rPr lang="en-US" sz="2667" b="1" dirty="0">
                <a:latin typeface="Times New Roman" pitchFamily="18" charset="0"/>
              </a:rPr>
              <a:t>“Guest user”</a:t>
            </a:r>
            <a:r>
              <a:rPr lang="en-US" sz="2667" dirty="0">
                <a:latin typeface="Times New Roman" pitchFamily="18" charset="0"/>
              </a:rPr>
              <a:t>. The benefit of this service is giving only limited rights to the guest user by the administrator to access their computer as well as files and resources. </a:t>
            </a:r>
          </a:p>
          <a:p>
            <a:pPr algn="just">
              <a:spcBef>
                <a:spcPts val="1600"/>
              </a:spcBef>
            </a:pPr>
            <a:r>
              <a:rPr lang="en-US" sz="2667" dirty="0">
                <a:latin typeface="Times New Roman" pitchFamily="18" charset="0"/>
              </a:rPr>
              <a:t>To create a new user in Windows, please make sure logging in with an account that has administrator privileges, go to the Windows 10 Start Screen and type </a:t>
            </a:r>
            <a:r>
              <a:rPr lang="en-US" sz="2667" b="1" dirty="0">
                <a:latin typeface="Times New Roman" pitchFamily="18" charset="0"/>
              </a:rPr>
              <a:t>Add User</a:t>
            </a:r>
            <a:r>
              <a:rPr lang="en-US" sz="2667" dirty="0">
                <a:latin typeface="Times New Roman" pitchFamily="18" charset="0"/>
              </a:rPr>
              <a:t>, the search results appear click on the </a:t>
            </a:r>
            <a:r>
              <a:rPr lang="en-US" sz="2667" b="1" dirty="0">
                <a:latin typeface="Times New Roman" pitchFamily="18" charset="0"/>
              </a:rPr>
              <a:t>Settings</a:t>
            </a:r>
            <a:r>
              <a:rPr lang="en-US" sz="2667" dirty="0">
                <a:latin typeface="Times New Roman" pitchFamily="18" charset="0"/>
              </a:rPr>
              <a:t> category as shown in figure.</a:t>
            </a:r>
          </a:p>
          <a:p>
            <a:pPr algn="just">
              <a:spcBef>
                <a:spcPts val="1600"/>
              </a:spcBef>
            </a:pPr>
            <a:r>
              <a:rPr lang="en-US" sz="2667" dirty="0">
                <a:latin typeface="Times New Roman" pitchFamily="18" charset="0"/>
              </a:rPr>
              <a:t>Now click on the option Give other users access to this computer, which would open the User Settings screen, Scroll down and click on the Add User option.</a:t>
            </a:r>
          </a:p>
        </p:txBody>
      </p:sp>
    </p:spTree>
    <p:extLst>
      <p:ext uri="{BB962C8B-B14F-4D97-AF65-F5344CB8AC3E}">
        <p14:creationId xmlns:p14="http://schemas.microsoft.com/office/powerpoint/2010/main" val="4274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bg1"/>
                </a:solidFill>
                <a:latin typeface="Times New Roman" pitchFamily="18" charset="0"/>
              </a:rPr>
              <a:t>Create Multiple Users in Windows 10</a:t>
            </a:r>
            <a:endParaRPr lang="en-US" sz="3733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905000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95500"/>
            <a:ext cx="11049000" cy="4000500"/>
          </a:xfrm>
        </p:spPr>
        <p:txBody>
          <a:bodyPr>
            <a:normAutofit/>
          </a:bodyPr>
          <a:lstStyle>
            <a:extLst/>
          </a:lstStyle>
          <a:p>
            <a:pPr lvl="0"/>
            <a:endParaRPr lang="en-US" sz="2667" dirty="0"/>
          </a:p>
          <a:p>
            <a:pPr lvl="0" algn="just">
              <a:buNone/>
            </a:pPr>
            <a:endParaRPr lang="en-US" sz="2133" dirty="0"/>
          </a:p>
          <a:p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64" y="1619237"/>
            <a:ext cx="4857784" cy="3895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1" y="1619237"/>
            <a:ext cx="4953035" cy="400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11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Create Multiple Users in Windows 10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905000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95500"/>
            <a:ext cx="11049000" cy="4000500"/>
          </a:xfrm>
        </p:spPr>
        <p:txBody>
          <a:bodyPr>
            <a:normAutofit/>
          </a:bodyPr>
          <a:lstStyle>
            <a:extLst/>
          </a:lstStyle>
          <a:p>
            <a:pPr lvl="0"/>
            <a:endParaRPr lang="en-US" sz="2667" dirty="0"/>
          </a:p>
          <a:p>
            <a:pPr lvl="0" algn="just">
              <a:buNone/>
            </a:pPr>
            <a:endParaRPr lang="en-US" sz="2133" dirty="0"/>
          </a:p>
          <a:p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3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333500"/>
            <a:ext cx="11049000" cy="5238750"/>
          </a:xfrm>
        </p:spPr>
        <p:txBody>
          <a:bodyPr>
            <a:noAutofit/>
          </a:bodyPr>
          <a:lstStyle>
            <a:extLst/>
          </a:lstStyle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Screen prompting to enter the user's email address would be appearing. 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By default, the above screen prompts to enter an email so that create a Microsoft account. 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If user wishes to create a Microsoft account, enter email address and click on the </a:t>
            </a:r>
            <a:r>
              <a:rPr lang="en-US" sz="2667" b="1" dirty="0">
                <a:latin typeface="Times New Roman" pitchFamily="18" charset="0"/>
              </a:rPr>
              <a:t>Next</a:t>
            </a:r>
            <a:r>
              <a:rPr lang="en-US" sz="2667" dirty="0">
                <a:latin typeface="Times New Roman" pitchFamily="18" charset="0"/>
              </a:rPr>
              <a:t> button. 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If user does not wish to use a Microsoft account, it should instead click on the </a:t>
            </a:r>
            <a:r>
              <a:rPr lang="en-US" sz="2667" b="1" dirty="0">
                <a:latin typeface="Times New Roman" pitchFamily="18" charset="0"/>
              </a:rPr>
              <a:t>Sign in without a Microsoft account</a:t>
            </a:r>
            <a:r>
              <a:rPr lang="en-US" sz="2667" dirty="0">
                <a:latin typeface="Times New Roman" pitchFamily="18" charset="0"/>
              </a:rPr>
              <a:t> option in the screen above.</a:t>
            </a:r>
          </a:p>
        </p:txBody>
      </p:sp>
    </p:spTree>
    <p:extLst>
      <p:ext uri="{BB962C8B-B14F-4D97-AF65-F5344CB8AC3E}">
        <p14:creationId xmlns:p14="http://schemas.microsoft.com/office/powerpoint/2010/main" val="39104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Create Multiple Users in Windows 10 Contd..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905000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95500"/>
            <a:ext cx="11049000" cy="4000500"/>
          </a:xfrm>
        </p:spPr>
        <p:txBody>
          <a:bodyPr>
            <a:normAutofit/>
          </a:bodyPr>
          <a:lstStyle>
            <a:extLst/>
          </a:lstStyle>
          <a:p>
            <a:pPr lvl="0"/>
            <a:endParaRPr lang="en-US" sz="2667" dirty="0"/>
          </a:p>
          <a:p>
            <a:pPr lvl="0" algn="just">
              <a:buNone/>
            </a:pPr>
            <a:endParaRPr lang="en-US" sz="2133" dirty="0"/>
          </a:p>
          <a:p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3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333500"/>
            <a:ext cx="11049000" cy="5238750"/>
          </a:xfrm>
        </p:spPr>
        <p:txBody>
          <a:bodyPr>
            <a:noAutofit/>
          </a:bodyPr>
          <a:lstStyle>
            <a:extLst/>
          </a:lstStyle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A screen will appear where Windows will ask again if user is sure to wish to make a Local account. 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Click on the </a:t>
            </a:r>
            <a:r>
              <a:rPr lang="en-US" sz="2667" b="1" dirty="0">
                <a:latin typeface="Times New Roman" pitchFamily="18" charset="0"/>
              </a:rPr>
              <a:t>Local account</a:t>
            </a:r>
            <a:r>
              <a:rPr lang="en-US" sz="2667" dirty="0">
                <a:latin typeface="Times New Roman" pitchFamily="18" charset="0"/>
              </a:rPr>
              <a:t> button and this will bring a new screen where need to input the information for the Local account. 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At this screen needs to fill in the desired user name, password, and a hint that will be used to help user remember their password. 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When it done filling in the information, please click on the </a:t>
            </a:r>
            <a:r>
              <a:rPr lang="en-US" sz="2667" b="1" dirty="0">
                <a:latin typeface="Times New Roman" pitchFamily="18" charset="0"/>
              </a:rPr>
              <a:t>Next</a:t>
            </a:r>
            <a:r>
              <a:rPr lang="en-US" sz="2667" dirty="0">
                <a:latin typeface="Times New Roman" pitchFamily="18" charset="0"/>
              </a:rPr>
              <a:t> button.</a:t>
            </a:r>
          </a:p>
        </p:txBody>
      </p:sp>
    </p:spTree>
    <p:extLst>
      <p:ext uri="{BB962C8B-B14F-4D97-AF65-F5344CB8AC3E}">
        <p14:creationId xmlns:p14="http://schemas.microsoft.com/office/powerpoint/2010/main" val="20511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Create Multiple Users in Windows 10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905000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95500"/>
            <a:ext cx="11049000" cy="4000500"/>
          </a:xfrm>
        </p:spPr>
        <p:txBody>
          <a:bodyPr>
            <a:normAutofit/>
          </a:bodyPr>
          <a:lstStyle>
            <a:extLst/>
          </a:lstStyle>
          <a:p>
            <a:pPr lvl="0"/>
            <a:endParaRPr lang="en-US" sz="2667" dirty="0"/>
          </a:p>
          <a:p>
            <a:pPr lvl="0" algn="just">
              <a:buNone/>
            </a:pPr>
            <a:endParaRPr lang="en-US" sz="2133" dirty="0"/>
          </a:p>
          <a:p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pic>
        <p:nvPicPr>
          <p:cNvPr id="47106" name="Picture 2" descr="https://www.wintips.org/wp-content/uploads/2016/09/image-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6167" y="1422388"/>
            <a:ext cx="9144064" cy="5223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59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Using Antivirus in Windows Operating System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905000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95500"/>
            <a:ext cx="11049000" cy="4000500"/>
          </a:xfrm>
        </p:spPr>
        <p:txBody>
          <a:bodyPr>
            <a:normAutofit/>
          </a:bodyPr>
          <a:lstStyle>
            <a:extLst/>
          </a:lstStyle>
          <a:p>
            <a:pPr lvl="0"/>
            <a:endParaRPr lang="en-US" sz="2667" dirty="0"/>
          </a:p>
          <a:p>
            <a:pPr lvl="0" algn="just">
              <a:buNone/>
            </a:pPr>
            <a:endParaRPr lang="en-US" sz="2133" dirty="0"/>
          </a:p>
          <a:p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3" name="Rectangle 2"/>
          <p:cNvSpPr>
            <a:spLocks noGrp="1"/>
          </p:cNvSpPr>
          <p:nvPr>
            <p:ph sz="quarter" idx="4294967295"/>
          </p:nvPr>
        </p:nvSpPr>
        <p:spPr>
          <a:xfrm>
            <a:off x="1035050" y="1333500"/>
            <a:ext cx="11156950" cy="4572000"/>
          </a:xfrm>
        </p:spPr>
        <p:txBody>
          <a:bodyPr>
            <a:noAutofit/>
          </a:bodyPr>
          <a:lstStyle>
            <a:extLst/>
          </a:lstStyle>
          <a:p>
            <a:pPr algn="just">
              <a:lnSpc>
                <a:spcPct val="150000"/>
              </a:lnSpc>
              <a:buNone/>
            </a:pPr>
            <a:r>
              <a:rPr lang="en-US" sz="2667" b="1" u="sng" dirty="0">
                <a:latin typeface="Times New Roman" pitchFamily="18" charset="0"/>
              </a:rPr>
              <a:t>What are Virus, Worm, and Malware</a:t>
            </a:r>
            <a:r>
              <a:rPr lang="en-US" sz="2667" b="1" dirty="0">
                <a:latin typeface="Times New Roman" pitchFamily="18" charset="0"/>
              </a:rPr>
              <a:t>?</a:t>
            </a:r>
            <a:endParaRPr lang="en-US" sz="2667" dirty="0">
              <a:latin typeface="Times New Roman" pitchFamily="18" charset="0"/>
            </a:endParaRPr>
          </a:p>
          <a:p>
            <a:pPr marL="831830" indent="-425440" algn="just">
              <a:spcBef>
                <a:spcPts val="1600"/>
              </a:spcBef>
            </a:pPr>
            <a:r>
              <a:rPr lang="en-US" sz="2667" b="1" dirty="0">
                <a:latin typeface="Times New Roman" pitchFamily="18" charset="0"/>
              </a:rPr>
              <a:t>Virus –</a:t>
            </a:r>
            <a:r>
              <a:rPr lang="en-US" sz="2667" dirty="0">
                <a:latin typeface="Times New Roman" pitchFamily="18" charset="0"/>
              </a:rPr>
              <a:t> A piece of code that is capable of copying itself and typically has a detrimental effect, such as corrupting a system or destroying data on an individual computer. </a:t>
            </a:r>
          </a:p>
          <a:p>
            <a:pPr marL="831830" indent="-425440" algn="just">
              <a:spcBef>
                <a:spcPts val="1600"/>
              </a:spcBef>
            </a:pPr>
            <a:r>
              <a:rPr lang="en-US" sz="2667" dirty="0">
                <a:latin typeface="Times New Roman" pitchFamily="18" charset="0"/>
              </a:rPr>
              <a:t>Virus is designed to spread from host to host and has the ability to replicate itself. </a:t>
            </a:r>
          </a:p>
          <a:p>
            <a:pPr marL="831830" indent="-425440" algn="just">
              <a:spcBef>
                <a:spcPts val="1600"/>
              </a:spcBef>
            </a:pPr>
            <a:r>
              <a:rPr lang="en-US" sz="2667" dirty="0">
                <a:latin typeface="Times New Roman" pitchFamily="18" charset="0"/>
              </a:rPr>
              <a:t>A computer virus operates by inserting or attaching itself to a legitimate program or document that supports macros in order to execute its code. </a:t>
            </a:r>
          </a:p>
          <a:p>
            <a:pPr marL="831830" indent="-425440" algn="just">
              <a:spcBef>
                <a:spcPts val="1600"/>
              </a:spcBef>
            </a:pPr>
            <a:r>
              <a:rPr lang="en-US" sz="2667" dirty="0">
                <a:latin typeface="Times New Roman" pitchFamily="18" charset="0"/>
              </a:rPr>
              <a:t>It also known as </a:t>
            </a:r>
            <a:r>
              <a:rPr lang="en-US" sz="2667" b="1" i="1" dirty="0">
                <a:latin typeface="Times New Roman" pitchFamily="18" charset="0"/>
              </a:rPr>
              <a:t>Threat</a:t>
            </a:r>
            <a:r>
              <a:rPr lang="en-US" sz="2667" dirty="0">
                <a:latin typeface="Times New Roman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2999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16</a:t>
            </a:fld>
            <a:endParaRPr lang="en-US"/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905000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95500"/>
            <a:ext cx="11049000" cy="4000500"/>
          </a:xfrm>
        </p:spPr>
        <p:txBody>
          <a:bodyPr>
            <a:normAutofit/>
          </a:bodyPr>
          <a:lstStyle>
            <a:extLst/>
          </a:lstStyle>
          <a:p>
            <a:pPr lvl="0"/>
            <a:endParaRPr lang="en-US" sz="2667" dirty="0"/>
          </a:p>
          <a:p>
            <a:pPr lvl="0" algn="just">
              <a:buNone/>
            </a:pPr>
            <a:endParaRPr lang="en-US" sz="2133" dirty="0"/>
          </a:p>
          <a:p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3" name="Rectangle 2"/>
          <p:cNvSpPr>
            <a:spLocks noGrp="1"/>
          </p:cNvSpPr>
          <p:nvPr>
            <p:ph sz="quarter" idx="4294967295"/>
          </p:nvPr>
        </p:nvSpPr>
        <p:spPr>
          <a:xfrm>
            <a:off x="761963" y="1441450"/>
            <a:ext cx="11156950" cy="5143500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2400"/>
              </a:spcBef>
              <a:buNone/>
            </a:pPr>
            <a:r>
              <a:rPr lang="en-US" sz="2667" b="1" u="sng" dirty="0">
                <a:latin typeface="Times New Roman" pitchFamily="18" charset="0"/>
              </a:rPr>
              <a:t>How does a computer virus attack</a:t>
            </a:r>
            <a:r>
              <a:rPr lang="en-US" sz="2667" b="1" dirty="0">
                <a:latin typeface="Times New Roman" pitchFamily="18" charset="0"/>
              </a:rPr>
              <a:t>?</a:t>
            </a:r>
            <a:endParaRPr lang="en-US" sz="2667" dirty="0">
              <a:latin typeface="Times New Roman" pitchFamily="18" charset="0"/>
            </a:endParaRPr>
          </a:p>
          <a:p>
            <a:pPr marL="831830" indent="-425440" algn="just">
              <a:spcBef>
                <a:spcPts val="2400"/>
              </a:spcBef>
            </a:pPr>
            <a:r>
              <a:rPr lang="en-US" sz="2667" dirty="0">
                <a:latin typeface="Times New Roman" pitchFamily="18" charset="0"/>
              </a:rPr>
              <a:t>Once a virus has successfully attached to a program, file, or document, it will lie dormant until circumstances cause the computer or device to execute its code. </a:t>
            </a:r>
          </a:p>
          <a:p>
            <a:pPr marL="831830" indent="-425440" algn="just">
              <a:spcBef>
                <a:spcPts val="2400"/>
              </a:spcBef>
            </a:pPr>
            <a:r>
              <a:rPr lang="en-US" sz="2667" dirty="0">
                <a:latin typeface="Times New Roman" pitchFamily="18" charset="0"/>
              </a:rPr>
              <a:t>In order for a virus to infect computer, user have to run the infected program, which in turn causes the virus code to be executed. </a:t>
            </a:r>
          </a:p>
          <a:p>
            <a:pPr marL="831830" indent="-425440" algn="just">
              <a:spcBef>
                <a:spcPts val="2400"/>
              </a:spcBef>
            </a:pPr>
            <a:r>
              <a:rPr lang="en-US" sz="2667" dirty="0">
                <a:latin typeface="Times New Roman" pitchFamily="18" charset="0"/>
              </a:rPr>
              <a:t>However, once the virus infects computer, the virus can infect other computers on the same network. </a:t>
            </a:r>
          </a:p>
          <a:p>
            <a:pPr marL="831830" indent="-425440" algn="just">
              <a:spcBef>
                <a:spcPts val="2400"/>
              </a:spcBef>
            </a:pPr>
            <a:r>
              <a:rPr lang="en-US" sz="2667" dirty="0">
                <a:latin typeface="Times New Roman" pitchFamily="18" charset="0"/>
              </a:rPr>
              <a:t>A virus can do stealing passwords or data, logging keystrokes, corrupting files, spamming email contacts.</a:t>
            </a:r>
            <a:r>
              <a:rPr lang="en-US" sz="2667" b="1" dirty="0">
                <a:latin typeface="Times New Roman" pitchFamily="18" charset="0"/>
              </a:rPr>
              <a:t> </a:t>
            </a:r>
            <a:endParaRPr lang="en-US" sz="2667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17</a:t>
            </a:fld>
            <a:endParaRPr lang="en-US"/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905000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95500"/>
            <a:ext cx="11049000" cy="4000500"/>
          </a:xfrm>
        </p:spPr>
        <p:txBody>
          <a:bodyPr>
            <a:normAutofit/>
          </a:bodyPr>
          <a:lstStyle>
            <a:extLst/>
          </a:lstStyle>
          <a:p>
            <a:pPr lvl="0"/>
            <a:endParaRPr lang="en-US" sz="2667" dirty="0"/>
          </a:p>
          <a:p>
            <a:pPr lvl="0" algn="just">
              <a:buNone/>
            </a:pPr>
            <a:endParaRPr lang="en-US" sz="2133" dirty="0"/>
          </a:p>
          <a:p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3" name="Rectangle 2"/>
          <p:cNvSpPr>
            <a:spLocks noGrp="1"/>
          </p:cNvSpPr>
          <p:nvPr>
            <p:ph sz="quarter" idx="4294967295"/>
          </p:nvPr>
        </p:nvSpPr>
        <p:spPr>
          <a:xfrm>
            <a:off x="993684" y="1524000"/>
            <a:ext cx="11156950" cy="5143500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3200"/>
              </a:spcBef>
              <a:buNone/>
            </a:pPr>
            <a:r>
              <a:rPr lang="en-US" sz="2667" b="1" u="sng" dirty="0">
                <a:latin typeface="Times New Roman" pitchFamily="18" charset="0"/>
              </a:rPr>
              <a:t>Worm </a:t>
            </a:r>
          </a:p>
          <a:p>
            <a:pPr marL="831830" indent="-425440"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A computer worm is a standalone malware computer program that replicates itself and spread to other computers. </a:t>
            </a:r>
          </a:p>
          <a:p>
            <a:pPr marL="831830" indent="-425440"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Often, it simply clones itself over and over again and spreads</a:t>
            </a:r>
          </a:p>
          <a:p>
            <a:pPr marL="831830" indent="-425440"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via a network (say, the Internet, a local area network at home, </a:t>
            </a:r>
          </a:p>
          <a:p>
            <a:pPr marL="831830" indent="-425440"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or a company’s intranet) to other systems where it continues to replicate itself.</a:t>
            </a:r>
          </a:p>
        </p:txBody>
      </p:sp>
    </p:spTree>
    <p:extLst>
      <p:ext uri="{BB962C8B-B14F-4D97-AF65-F5344CB8AC3E}">
        <p14:creationId xmlns:p14="http://schemas.microsoft.com/office/powerpoint/2010/main" val="16930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1419389" y="1467640"/>
            <a:ext cx="8591227" cy="379321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563"/>
              </a:spcBef>
            </a:pPr>
            <a:r>
              <a:rPr lang="en-US" altLang="en-US" sz="66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r>
              <a:rPr lang="en-US" altLang="en-US" sz="6600" b="1" cap="none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6600" b="1" cap="none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cap="none" spc="-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cap="none" spc="-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  <a:t>If you have any query, please contact:</a:t>
            </a:r>
            <a:b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7" name="Subtitle 1">
            <a:extLst>
              <a:ext uri="{FF2B5EF4-FFF2-40B4-BE49-F238E27FC236}">
                <a16:creationId xmlns="" xmlns:a16="http://schemas.microsoft.com/office/drawing/2014/main" id="{F9AB6E13-48C6-4D3E-9066-E2E195A3C24F}"/>
              </a:ext>
            </a:extLst>
          </p:cNvPr>
          <p:cNvSpPr txBox="1">
            <a:spLocks/>
          </p:cNvSpPr>
          <p:nvPr/>
        </p:nvSpPr>
        <p:spPr>
          <a:xfrm>
            <a:off x="3505199" y="591747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www.nielit.gov.in/haridwar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7E40157-61B8-4CCD-B7B0-5D57F435A471}"/>
              </a:ext>
            </a:extLst>
          </p:cNvPr>
          <p:cNvSpPr/>
          <p:nvPr/>
        </p:nvSpPr>
        <p:spPr>
          <a:xfrm>
            <a:off x="430180" y="5988697"/>
            <a:ext cx="1978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3727CFD-315C-4855-9D6C-30BBA5AC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09" y="157427"/>
            <a:ext cx="1645179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59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667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Goals of Information Security 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333500"/>
            <a:ext cx="11049000" cy="5524500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1600"/>
              </a:spcBef>
            </a:pPr>
            <a:r>
              <a:rPr lang="en-US" sz="2667" dirty="0">
                <a:latin typeface="Times New Roman" pitchFamily="18" charset="0"/>
              </a:rPr>
              <a:t>The aim of information security is to develop and maintain a security plan to protect the information.</a:t>
            </a:r>
          </a:p>
          <a:p>
            <a:pPr algn="just">
              <a:spcBef>
                <a:spcPts val="1600"/>
              </a:spcBef>
              <a:buNone/>
            </a:pPr>
            <a:r>
              <a:rPr lang="en-US" sz="2667" b="1" dirty="0">
                <a:latin typeface="Times New Roman" pitchFamily="18" charset="0"/>
              </a:rPr>
              <a:t>Three main goals of Information security are:</a:t>
            </a:r>
            <a:endParaRPr lang="en-US" sz="2667" dirty="0">
              <a:latin typeface="Times New Roman" pitchFamily="18" charset="0"/>
            </a:endParaRPr>
          </a:p>
          <a:p>
            <a:pPr algn="just">
              <a:spcBef>
                <a:spcPts val="1600"/>
              </a:spcBef>
            </a:pPr>
            <a:r>
              <a:rPr lang="en-US" sz="2667" b="1" dirty="0">
                <a:latin typeface="Times New Roman" pitchFamily="18" charset="0"/>
              </a:rPr>
              <a:t>Detection:</a:t>
            </a:r>
            <a:r>
              <a:rPr lang="en-US" sz="2667" dirty="0">
                <a:latin typeface="Times New Roman" pitchFamily="18" charset="0"/>
              </a:rPr>
              <a:t> The most important element of this strategy is timely detection and notification of a compromise. Intrusion detection systems (IDS) are utilized for this purpose.</a:t>
            </a:r>
          </a:p>
          <a:p>
            <a:pPr algn="just">
              <a:spcBef>
                <a:spcPts val="1600"/>
              </a:spcBef>
            </a:pPr>
            <a:r>
              <a:rPr lang="en-US" sz="2667" b="1" dirty="0">
                <a:latin typeface="Times New Roman" pitchFamily="18" charset="0"/>
              </a:rPr>
              <a:t>Prevention:</a:t>
            </a:r>
            <a:r>
              <a:rPr lang="en-US" sz="2667" dirty="0">
                <a:latin typeface="Times New Roman" pitchFamily="18" charset="0"/>
              </a:rPr>
              <a:t> Security measures must be taken to protect information from unauthorized modification, destruction, or disclosure whether accidental or intentional.</a:t>
            </a:r>
          </a:p>
          <a:p>
            <a:pPr algn="just">
              <a:spcBef>
                <a:spcPts val="1600"/>
              </a:spcBef>
            </a:pPr>
            <a:r>
              <a:rPr lang="en-US" sz="2667" b="1" dirty="0">
                <a:latin typeface="Times New Roman" pitchFamily="18" charset="0"/>
              </a:rPr>
              <a:t>Response:</a:t>
            </a:r>
            <a:r>
              <a:rPr lang="en-US" sz="2667" dirty="0">
                <a:latin typeface="Times New Roman" pitchFamily="18" charset="0"/>
              </a:rPr>
              <a:t> Making important decisions or developing policy while under attack is a recipe for disaster.</a:t>
            </a:r>
          </a:p>
        </p:txBody>
      </p:sp>
    </p:spTree>
    <p:extLst>
      <p:ext uri="{BB962C8B-B14F-4D97-AF65-F5344CB8AC3E}">
        <p14:creationId xmlns:p14="http://schemas.microsoft.com/office/powerpoint/2010/main" val="2515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667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Securing an Operating System (Windows 10)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333500"/>
            <a:ext cx="11049000" cy="5238750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1600"/>
              </a:spcBef>
            </a:pPr>
            <a:r>
              <a:rPr lang="en-US" sz="2667" dirty="0">
                <a:latin typeface="Times New Roman" pitchFamily="18" charset="0"/>
              </a:rPr>
              <a:t>Personal Computer security is the process of preventing and detecting unauthorized use of personal computer. </a:t>
            </a:r>
          </a:p>
          <a:p>
            <a:pPr algn="just">
              <a:spcBef>
                <a:spcPts val="1600"/>
              </a:spcBef>
            </a:pPr>
            <a:r>
              <a:rPr lang="en-US" sz="2667" dirty="0">
                <a:latin typeface="Times New Roman" pitchFamily="18" charset="0"/>
              </a:rPr>
              <a:t>Prevention measures help user to stop unauthorized users (hackers) from accessing any part of their computer system. </a:t>
            </a:r>
          </a:p>
          <a:p>
            <a:pPr algn="just">
              <a:spcBef>
                <a:spcPts val="1600"/>
              </a:spcBef>
            </a:pPr>
            <a:r>
              <a:rPr lang="en-US" sz="2667" dirty="0">
                <a:latin typeface="Times New Roman" pitchFamily="18" charset="0"/>
              </a:rPr>
              <a:t>Detection helps user to determine whether or not someone attempted to break security into their system. PC security is considered to be more important for the following reasons:</a:t>
            </a:r>
          </a:p>
          <a:p>
            <a:pPr marL="908028" indent="-425440" algn="just">
              <a:spcBef>
                <a:spcPts val="160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To prevent data theft</a:t>
            </a:r>
          </a:p>
          <a:p>
            <a:pPr marL="908028" indent="-425440" algn="just">
              <a:spcBef>
                <a:spcPts val="160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To prevent theft or destruction to hardware</a:t>
            </a:r>
          </a:p>
          <a:p>
            <a:pPr marL="908028" indent="-425440" algn="just">
              <a:spcBef>
                <a:spcPts val="160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To prevent any software or service getting disrupted</a:t>
            </a:r>
          </a:p>
        </p:txBody>
      </p:sp>
    </p:spTree>
    <p:extLst>
      <p:ext uri="{BB962C8B-B14F-4D97-AF65-F5344CB8AC3E}">
        <p14:creationId xmlns:p14="http://schemas.microsoft.com/office/powerpoint/2010/main" val="33730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4</a:t>
            </a:fld>
            <a:endParaRPr lang="en-US"/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341438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lnSpc>
                <a:spcPct val="150000"/>
              </a:lnSpc>
              <a:buNone/>
            </a:pPr>
            <a:r>
              <a:rPr lang="en-US" sz="2667" b="1" dirty="0">
                <a:latin typeface="Times New Roman" pitchFamily="18" charset="0"/>
              </a:rPr>
              <a:t>For securing the Personal Computer, use the following Instructions:</a:t>
            </a:r>
          </a:p>
          <a:p>
            <a:pPr lvl="0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Always use Updated Windows OS.</a:t>
            </a:r>
          </a:p>
          <a:p>
            <a:pPr lvl="0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Use of Antivirus.</a:t>
            </a:r>
          </a:p>
          <a:p>
            <a:pPr lvl="0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Use of Secure Network.</a:t>
            </a:r>
          </a:p>
          <a:p>
            <a:pPr lvl="0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Good Password Policies.</a:t>
            </a:r>
          </a:p>
          <a:p>
            <a:pPr lvl="0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Use of firewall.</a:t>
            </a:r>
          </a:p>
        </p:txBody>
      </p:sp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2" y="2012940"/>
            <a:ext cx="5238787" cy="3810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 txBox="1">
            <a:spLocks/>
          </p:cNvSpPr>
          <p:nvPr/>
        </p:nvSpPr>
        <p:spPr>
          <a:xfrm>
            <a:off x="812800" y="666137"/>
            <a:ext cx="10871200" cy="795003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pPr defTabSz="1219170">
              <a:spcBef>
                <a:spcPct val="0"/>
              </a:spcBef>
              <a:defRPr/>
            </a:pPr>
            <a:r>
              <a:rPr lang="en-US" sz="3733" b="1" dirty="0">
                <a:latin typeface="Times New Roman" pitchFamily="18" charset="0"/>
                <a:ea typeface="+mj-ea"/>
                <a:cs typeface="+mj-cs"/>
              </a:rPr>
              <a:t>Securing an Operating System (Windows 10)</a:t>
            </a:r>
            <a:endParaRPr lang="en-US" sz="3733" dirty="0">
              <a:latin typeface="Times New Roman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97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Updating Windows OS (windows 10) 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333500"/>
            <a:ext cx="11049000" cy="4953000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Windows Update is a free Microsoft service that's used to provide updates like service packs and patches for the Windows operating system and other Microsoft software. </a:t>
            </a:r>
          </a:p>
          <a:p>
            <a:pPr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Windows Update can also be used to update drivers for popular hardware devices.</a:t>
            </a:r>
          </a:p>
          <a:p>
            <a:pPr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Windows Update is used to keep Microsoft Windows and several other Microsoft programs updated.</a:t>
            </a:r>
          </a:p>
          <a:p>
            <a:pPr algn="just"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Updates often include feature enhancements and security updates to protect Windows from malware and malicious attacks.</a:t>
            </a:r>
          </a:p>
        </p:txBody>
      </p:sp>
    </p:spTree>
    <p:extLst>
      <p:ext uri="{BB962C8B-B14F-4D97-AF65-F5344CB8AC3E}">
        <p14:creationId xmlns:p14="http://schemas.microsoft.com/office/powerpoint/2010/main" val="2866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Updating Windows OS 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341438"/>
            <a:ext cx="11049000" cy="5516562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2400"/>
              </a:spcBef>
            </a:pPr>
            <a:r>
              <a:rPr lang="en-US" sz="2667" dirty="0">
                <a:latin typeface="Times New Roman" pitchFamily="18" charset="0"/>
              </a:rPr>
              <a:t>Windows Update's gives a number of important information:</a:t>
            </a:r>
          </a:p>
          <a:p>
            <a:pPr lvl="1" algn="just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Important Updates: Normally these are fixes for security issues, or to fix a problem that could cause system instability. They should be installed immediately.</a:t>
            </a:r>
          </a:p>
          <a:p>
            <a:pPr lvl="1" algn="just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Recommended Updates: These are often additional new features or functionality. It's a good idea, but not a necessity, to install them.</a:t>
            </a:r>
          </a:p>
          <a:p>
            <a:pPr lvl="1" algn="just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Optional Updates: These are often take-or-leave updates. They can be driver updates to help some devices work better with Windows or they could be trial software from Microsoft. </a:t>
            </a:r>
          </a:p>
        </p:txBody>
      </p:sp>
    </p:spTree>
    <p:extLst>
      <p:ext uri="{BB962C8B-B14F-4D97-AF65-F5344CB8AC3E}">
        <p14:creationId xmlns:p14="http://schemas.microsoft.com/office/powerpoint/2010/main" val="2132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How to Get Updates in Windows 10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905000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341438"/>
            <a:ext cx="11049000" cy="654050"/>
          </a:xfrm>
        </p:spPr>
        <p:txBody>
          <a:bodyPr>
            <a:noAutofit/>
          </a:bodyPr>
          <a:lstStyle>
            <a:extLst/>
          </a:lstStyle>
          <a:p>
            <a:pPr lvl="0" algn="just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Click the Start menu and type “Updates” in the search bar and click “Check for updates” button.</a:t>
            </a:r>
          </a:p>
        </p:txBody>
      </p:sp>
      <p:pic>
        <p:nvPicPr>
          <p:cNvPr id="10" name="Picture 9" descr="upda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59" y="2381244"/>
            <a:ext cx="10001320" cy="38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90563"/>
            <a:ext cx="10871200" cy="795337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Password Policies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905000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4294967295"/>
          </p:nvPr>
        </p:nvSpPr>
        <p:spPr>
          <a:xfrm>
            <a:off x="952500" y="1333500"/>
            <a:ext cx="11239500" cy="5238750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0"/>
              </a:spcBef>
            </a:pPr>
            <a:r>
              <a:rPr lang="en-US" sz="2533" dirty="0">
                <a:latin typeface="Times New Roman" pitchFamily="18" charset="0"/>
              </a:rPr>
              <a:t>In many operating systems, the most common method to authenticate a user's identity is to use a secret passphrase or password. A secure network environment requires all users to use strong passwords, which have at least eight characters and include a combination of letters, numbers, and symbols.</a:t>
            </a:r>
          </a:p>
          <a:p>
            <a:pPr algn="just">
              <a:spcBef>
                <a:spcPts val="0"/>
              </a:spcBef>
            </a:pPr>
            <a:r>
              <a:rPr lang="en-US" sz="2533" dirty="0">
                <a:latin typeface="Times New Roman" pitchFamily="18" charset="0"/>
              </a:rPr>
              <a:t>Windows supports fine-grained password policies. This feature provides organizations with a way to define different password and account lockout policies for different sets of users in a domain.  </a:t>
            </a:r>
          </a:p>
          <a:p>
            <a:pPr lvl="1" algn="just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533" dirty="0">
                <a:latin typeface="Times New Roman" pitchFamily="18" charset="0"/>
              </a:rPr>
              <a:t>Enforce password history</a:t>
            </a:r>
          </a:p>
          <a:p>
            <a:pPr lvl="1" algn="just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533" dirty="0">
                <a:latin typeface="Times New Roman" pitchFamily="18" charset="0"/>
              </a:rPr>
              <a:t>Maximum password age</a:t>
            </a:r>
          </a:p>
          <a:p>
            <a:pPr lvl="1" algn="just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533" dirty="0">
                <a:latin typeface="Times New Roman" pitchFamily="18" charset="0"/>
              </a:rPr>
              <a:t>Minimum password age </a:t>
            </a:r>
          </a:p>
          <a:p>
            <a:pPr lvl="1" algn="just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533" dirty="0">
                <a:latin typeface="Times New Roman" pitchFamily="18" charset="0"/>
              </a:rPr>
              <a:t>Minimum password length</a:t>
            </a:r>
          </a:p>
          <a:p>
            <a:pPr lvl="1" algn="just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533" dirty="0">
                <a:latin typeface="Times New Roman" pitchFamily="18" charset="0"/>
              </a:rPr>
              <a:t>Password must meet complexity requirements</a:t>
            </a:r>
          </a:p>
          <a:p>
            <a:pPr lvl="1" algn="just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533" dirty="0">
                <a:latin typeface="Times New Roman" pitchFamily="18" charset="0"/>
              </a:rPr>
              <a:t>Store passwords using reversible encryption </a:t>
            </a:r>
          </a:p>
        </p:txBody>
      </p:sp>
    </p:spTree>
    <p:extLst>
      <p:ext uri="{BB962C8B-B14F-4D97-AF65-F5344CB8AC3E}">
        <p14:creationId xmlns:p14="http://schemas.microsoft.com/office/powerpoint/2010/main" val="2928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803402"/>
            <a:ext cx="11239579" cy="4768871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667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4"/>
          </p:nvPr>
        </p:nvSpPr>
        <p:spPr>
          <a:xfrm>
            <a:off x="857214" y="1809739"/>
            <a:ext cx="11049077" cy="4572032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728663"/>
            <a:ext cx="10871200" cy="795337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User Account Policies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2012950"/>
            <a:ext cx="11049000" cy="4572000"/>
          </a:xfrm>
        </p:spPr>
        <p:txBody>
          <a:bodyPr>
            <a:normAutofit/>
          </a:bodyPr>
          <a:lstStyle>
            <a:extLst/>
          </a:lstStyle>
          <a:p>
            <a:pPr algn="just">
              <a:buNone/>
            </a:pPr>
            <a:r>
              <a:rPr lang="en-US" sz="2133" dirty="0"/>
              <a:t>      </a:t>
            </a:r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9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905000"/>
            <a:ext cx="11049000" cy="466725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2133" dirty="0"/>
          </a:p>
          <a:p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 algn="just">
              <a:buNone/>
            </a:pPr>
            <a:endParaRPr lang="en-US" sz="2133" dirty="0"/>
          </a:p>
          <a:p>
            <a:pPr>
              <a:buNone/>
            </a:pPr>
            <a:endParaRPr lang="en-US" sz="2133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</p:txBody>
      </p:sp>
      <p:sp>
        <p:nvSpPr>
          <p:cNvPr id="11" name="Rectangle 2"/>
          <p:cNvSpPr>
            <a:spLocks noGrp="1"/>
          </p:cNvSpPr>
          <p:nvPr>
            <p:ph sz="quarter" idx="4294967295"/>
          </p:nvPr>
        </p:nvSpPr>
        <p:spPr>
          <a:xfrm>
            <a:off x="1143000" y="1333500"/>
            <a:ext cx="11049000" cy="5524500"/>
          </a:xfrm>
        </p:spPr>
        <p:txBody>
          <a:bodyPr>
            <a:noAutofit/>
          </a:bodyPr>
          <a:lstStyle>
            <a:extLst/>
          </a:lstStyle>
          <a:p>
            <a:pPr algn="just">
              <a:lnSpc>
                <a:spcPts val="2933"/>
              </a:lnSpc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A user account policy is a document which outlines the requirements for requesting and maintaining an account on computer systems or networks, typically within an organization. </a:t>
            </a:r>
          </a:p>
          <a:p>
            <a:pPr algn="just">
              <a:lnSpc>
                <a:spcPts val="2933"/>
              </a:lnSpc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It is very important for large sites where users typically have accounts on many systems. Some sites have users read and sign an account policy as part of the account request process. </a:t>
            </a:r>
          </a:p>
          <a:p>
            <a:pPr algn="just">
              <a:lnSpc>
                <a:spcPts val="2933"/>
              </a:lnSpc>
              <a:spcBef>
                <a:spcPts val="800"/>
              </a:spcBef>
            </a:pPr>
            <a:r>
              <a:rPr lang="en-US" sz="2667" dirty="0">
                <a:latin typeface="Times New Roman" pitchFamily="18" charset="0"/>
              </a:rPr>
              <a:t>Account Policies contains three subsets:</a:t>
            </a:r>
          </a:p>
          <a:p>
            <a:pPr lvl="1" algn="just">
              <a:lnSpc>
                <a:spcPts val="2933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667" b="1" dirty="0">
                <a:latin typeface="Times New Roman" pitchFamily="18" charset="0"/>
              </a:rPr>
              <a:t>Password Policy</a:t>
            </a:r>
            <a:r>
              <a:rPr lang="en-US" sz="2667" dirty="0">
                <a:latin typeface="Times New Roman" pitchFamily="18" charset="0"/>
              </a:rPr>
              <a:t>. These policy settings are used for domain or local user accounts. They determine settings for passwords, such as enforcement and lifetimes.</a:t>
            </a:r>
          </a:p>
          <a:p>
            <a:pPr lvl="1" algn="just">
              <a:lnSpc>
                <a:spcPts val="2933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2667" b="1" dirty="0">
                <a:latin typeface="Times New Roman" pitchFamily="18" charset="0"/>
              </a:rPr>
              <a:t>Account Lockout Policy</a:t>
            </a:r>
            <a:r>
              <a:rPr lang="en-US" sz="2667" dirty="0">
                <a:latin typeface="Times New Roman" pitchFamily="18" charset="0"/>
              </a:rPr>
              <a:t>. These policy settings are used for domain or local user accounts. They determine the circumstances and length of time that an account will be locked out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848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1218</Words>
  <Application>Microsoft Office PowerPoint</Application>
  <PresentationFormat>Widescreen</PresentationFormat>
  <Paragraphs>310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Aachen-Bold</vt:lpstr>
      <vt:lpstr>Calibri</vt:lpstr>
      <vt:lpstr>Times New Roman</vt:lpstr>
      <vt:lpstr>Trebuchet MS</vt:lpstr>
      <vt:lpstr>Tw Cen MT</vt:lpstr>
      <vt:lpstr>Wingdings</vt:lpstr>
      <vt:lpstr>Wingdings 2</vt:lpstr>
      <vt:lpstr>Median</vt:lpstr>
      <vt:lpstr>1_Median</vt:lpstr>
      <vt:lpstr> </vt:lpstr>
      <vt:lpstr>Goals of Information Security </vt:lpstr>
      <vt:lpstr>Securing an Operating System (Windows 10)</vt:lpstr>
      <vt:lpstr>PowerPoint Presentation</vt:lpstr>
      <vt:lpstr>Updating Windows OS (windows 10) </vt:lpstr>
      <vt:lpstr>Updating Windows OS </vt:lpstr>
      <vt:lpstr>How to Get Updates in Windows 10</vt:lpstr>
      <vt:lpstr>Password Policies</vt:lpstr>
      <vt:lpstr>User Account Policies</vt:lpstr>
      <vt:lpstr>Create Multiple Users in Windows 10</vt:lpstr>
      <vt:lpstr>Create Multiple Users in Windows 10</vt:lpstr>
      <vt:lpstr>Create Multiple Users in Windows 10</vt:lpstr>
      <vt:lpstr>Create Multiple Users in Windows 10 Contd..</vt:lpstr>
      <vt:lpstr>Create Multiple Users in Windows 10</vt:lpstr>
      <vt:lpstr>Using Antivirus in Windows Operating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HP</cp:lastModifiedBy>
  <cp:revision>95</cp:revision>
  <dcterms:created xsi:type="dcterms:W3CDTF">2020-03-26T06:35:51Z</dcterms:created>
  <dcterms:modified xsi:type="dcterms:W3CDTF">2022-12-19T05:55:53Z</dcterms:modified>
</cp:coreProperties>
</file>