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3"/>
  </p:notesMasterIdLst>
  <p:sldIdLst>
    <p:sldId id="257"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7" autoAdjust="0"/>
    <p:restoredTop sz="94660"/>
  </p:normalViewPr>
  <p:slideViewPr>
    <p:cSldViewPr snapToGrid="0">
      <p:cViewPr varScale="1">
        <p:scale>
          <a:sx n="112" d="100"/>
          <a:sy n="112" d="100"/>
        </p:scale>
        <p:origin x="4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3EB1-742F-4ED4-8A85-967CAD4D7D52}" type="datetimeFigureOut">
              <a:rPr lang="en-IN" smtClean="0"/>
              <a:t>19-12-2022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2E5C4-30C2-4FC9-BD41-FF8CE0BD0045}" type="slidenum">
              <a:rPr lang="en-IN" smtClean="0"/>
              <a:t>‹#›</a:t>
            </a:fld>
            <a:endParaRPr lang="en-IN"/>
          </a:p>
        </p:txBody>
      </p:sp>
    </p:spTree>
    <p:extLst>
      <p:ext uri="{BB962C8B-B14F-4D97-AF65-F5344CB8AC3E}">
        <p14:creationId xmlns:p14="http://schemas.microsoft.com/office/powerpoint/2010/main" val="307699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extLst>
      <p:ext uri="{BB962C8B-B14F-4D97-AF65-F5344CB8AC3E}">
        <p14:creationId xmlns:p14="http://schemas.microsoft.com/office/powerpoint/2010/main" val="2692624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extLst>
      <p:ext uri="{BB962C8B-B14F-4D97-AF65-F5344CB8AC3E}">
        <p14:creationId xmlns:p14="http://schemas.microsoft.com/office/powerpoint/2010/main" val="4121594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extLst>
      <p:ext uri="{BB962C8B-B14F-4D97-AF65-F5344CB8AC3E}">
        <p14:creationId xmlns:p14="http://schemas.microsoft.com/office/powerpoint/2010/main" val="423772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extLst>
      <p:ext uri="{BB962C8B-B14F-4D97-AF65-F5344CB8AC3E}">
        <p14:creationId xmlns:p14="http://schemas.microsoft.com/office/powerpoint/2010/main" val="394524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extLst>
      <p:ext uri="{BB962C8B-B14F-4D97-AF65-F5344CB8AC3E}">
        <p14:creationId xmlns:p14="http://schemas.microsoft.com/office/powerpoint/2010/main" val="2288332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15</a:t>
            </a:fld>
            <a:endParaRPr lang="en-US"/>
          </a:p>
        </p:txBody>
      </p:sp>
    </p:spTree>
    <p:extLst>
      <p:ext uri="{BB962C8B-B14F-4D97-AF65-F5344CB8AC3E}">
        <p14:creationId xmlns:p14="http://schemas.microsoft.com/office/powerpoint/2010/main" val="3687128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extLst>
      <p:ext uri="{BB962C8B-B14F-4D97-AF65-F5344CB8AC3E}">
        <p14:creationId xmlns:p14="http://schemas.microsoft.com/office/powerpoint/2010/main" val="377203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extLst>
      <p:ext uri="{BB962C8B-B14F-4D97-AF65-F5344CB8AC3E}">
        <p14:creationId xmlns:p14="http://schemas.microsoft.com/office/powerpoint/2010/main" val="336007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extLst>
      <p:ext uri="{BB962C8B-B14F-4D97-AF65-F5344CB8AC3E}">
        <p14:creationId xmlns:p14="http://schemas.microsoft.com/office/powerpoint/2010/main" val="2846381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extLst>
      <p:ext uri="{BB962C8B-B14F-4D97-AF65-F5344CB8AC3E}">
        <p14:creationId xmlns:p14="http://schemas.microsoft.com/office/powerpoint/2010/main" val="19362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extLst>
      <p:ext uri="{BB962C8B-B14F-4D97-AF65-F5344CB8AC3E}">
        <p14:creationId xmlns:p14="http://schemas.microsoft.com/office/powerpoint/2010/main" val="397809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extLst>
      <p:ext uri="{BB962C8B-B14F-4D97-AF65-F5344CB8AC3E}">
        <p14:creationId xmlns:p14="http://schemas.microsoft.com/office/powerpoint/2010/main" val="159721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extLst>
      <p:ext uri="{BB962C8B-B14F-4D97-AF65-F5344CB8AC3E}">
        <p14:creationId xmlns:p14="http://schemas.microsoft.com/office/powerpoint/2010/main" val="108092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extLst>
      <p:ext uri="{BB962C8B-B14F-4D97-AF65-F5344CB8AC3E}">
        <p14:creationId xmlns:p14="http://schemas.microsoft.com/office/powerpoint/2010/main" val="126375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extLst>
      <p:ext uri="{BB962C8B-B14F-4D97-AF65-F5344CB8AC3E}">
        <p14:creationId xmlns:p14="http://schemas.microsoft.com/office/powerpoint/2010/main" val="18504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extLst>
      <p:ext uri="{BB962C8B-B14F-4D97-AF65-F5344CB8AC3E}">
        <p14:creationId xmlns:p14="http://schemas.microsoft.com/office/powerpoint/2010/main" val="419826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extLst>
      <p:ext uri="{BB962C8B-B14F-4D97-AF65-F5344CB8AC3E}">
        <p14:creationId xmlns:p14="http://schemas.microsoft.com/office/powerpoint/2010/main" val="144924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extLst>
      <p:ext uri="{BB962C8B-B14F-4D97-AF65-F5344CB8AC3E}">
        <p14:creationId xmlns:p14="http://schemas.microsoft.com/office/powerpoint/2010/main" val="349484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DD28CBA9-7F77-4494-B0CC-197A407E8427}" type="datetimeFigureOut">
              <a:rPr lang="en-IN" smtClean="0"/>
              <a:t>19-12-2022</a:t>
            </a:fld>
            <a:endParaRPr lang="en-IN"/>
          </a:p>
        </p:txBody>
      </p:sp>
      <p:sp>
        <p:nvSpPr>
          <p:cNvPr id="17" name="Footer Placeholder 16"/>
          <p:cNvSpPr>
            <a:spLocks noGrp="1"/>
          </p:cNvSpPr>
          <p:nvPr>
            <p:ph type="ftr" sz="quarter" idx="11"/>
          </p:nvPr>
        </p:nvSpPr>
        <p:spPr>
          <a:xfrm>
            <a:off x="2780524" y="236549"/>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FADA8-1265-4BE5-8B0E-03171E30C3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1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13"/>
            <a:ext cx="2946400" cy="365125"/>
          </a:xfrm>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a:xfrm>
            <a:off x="609609" y="6248218"/>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E43FADA8-1265-4BE5-8B0E-03171E30C3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DD28CBA9-7F77-4494-B0CC-197A407E8427}" type="datetimeFigureOut">
              <a:rPr lang="en-IN" smtClean="0"/>
              <a:t>19-12-2022</a:t>
            </a:fld>
            <a:endParaRPr lang="en-IN"/>
          </a:p>
        </p:txBody>
      </p:sp>
      <p:sp>
        <p:nvSpPr>
          <p:cNvPr id="17" name="Footer Placeholder 16"/>
          <p:cNvSpPr>
            <a:spLocks noGrp="1"/>
          </p:cNvSpPr>
          <p:nvPr>
            <p:ph type="ftr" sz="quarter" idx="11"/>
          </p:nvPr>
        </p:nvSpPr>
        <p:spPr>
          <a:xfrm>
            <a:off x="2780524" y="236545"/>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3"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0" name="Slide Number Placeholder 9"/>
          <p:cNvSpPr>
            <a:spLocks noGrp="1"/>
          </p:cNvSpPr>
          <p:nvPr>
            <p:ph type="sldNum" sz="quarter" idx="16"/>
          </p:nvPr>
        </p:nvSpPr>
        <p:spPr/>
        <p:txBody>
          <a:bodyPr rtlCol="0"/>
          <a:lstStyle/>
          <a:p>
            <a:fld id="{E43FADA8-1265-4BE5-8B0E-03171E30C31A}"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2" name="Slide Number Placeholder 11"/>
          <p:cNvSpPr>
            <a:spLocks noGrp="1"/>
          </p:cNvSpPr>
          <p:nvPr>
            <p:ph type="sldNum" sz="quarter" idx="16"/>
          </p:nvPr>
        </p:nvSpPr>
        <p:spPr/>
        <p:txBody>
          <a:bodyPr rtlCol="0"/>
          <a:lstStyle/>
          <a:p>
            <a:fld id="{E43FADA8-1265-4BE5-8B0E-03171E30C31A}"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28CBA9-7F77-4494-B0CC-197A407E8427}"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CBA9-7F77-4494-B0CC-197A407E8427}"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D28CBA9-7F77-4494-B0CC-197A407E8427}"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7"/>
            <a:ext cx="3556000" cy="365125"/>
          </a:xfrm>
        </p:spPr>
        <p:txBody>
          <a:bodyPr rtlCol="0"/>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a:xfrm>
            <a:off x="2133600" y="6248213"/>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FADA8-1265-4BE5-8B0E-03171E30C31A}"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7"/>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9"/>
            <a:ext cx="2946400" cy="365125"/>
          </a:xfrm>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a:xfrm>
            <a:off x="609606" y="6248214"/>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E43FADA8-1265-4BE5-8B0E-03171E30C3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4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184058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5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32846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6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486344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7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25739087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8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092297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9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345006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0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22385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3"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1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2952136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2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526847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3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4115384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4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4031785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5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1276454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6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28521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7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4264552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8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6981218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9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0023248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0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15295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0" name="Slide Number Placeholder 9"/>
          <p:cNvSpPr>
            <a:spLocks noGrp="1"/>
          </p:cNvSpPr>
          <p:nvPr>
            <p:ph type="sldNum" sz="quarter" idx="16"/>
          </p:nvPr>
        </p:nvSpPr>
        <p:spPr/>
        <p:txBody>
          <a:bodyPr rtlCol="0"/>
          <a:lstStyle/>
          <a:p>
            <a:fld id="{E43FADA8-1265-4BE5-8B0E-03171E30C31A}"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1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06975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2" name="Slide Number Placeholder 11"/>
          <p:cNvSpPr>
            <a:spLocks noGrp="1"/>
          </p:cNvSpPr>
          <p:nvPr>
            <p:ph type="sldNum" sz="quarter" idx="16"/>
          </p:nvPr>
        </p:nvSpPr>
        <p:spPr/>
        <p:txBody>
          <a:bodyPr rtlCol="0"/>
          <a:lstStyle/>
          <a:p>
            <a:fld id="{E43FADA8-1265-4BE5-8B0E-03171E30C31A}"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28CBA9-7F77-4494-B0CC-197A407E8427}"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CBA9-7F77-4494-B0CC-197A407E8427}"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D28CBA9-7F77-4494-B0CC-197A407E8427}"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11"/>
            <a:ext cx="3556000" cy="365125"/>
          </a:xfrm>
        </p:spPr>
        <p:txBody>
          <a:bodyPr rtlCol="0"/>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a:xfrm>
            <a:off x="2133600" y="6248217"/>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3.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1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DD28CBA9-7F77-4494-B0CC-197A407E8427}" type="datetimeFigureOut">
              <a:rPr lang="en-IN" smtClean="0"/>
              <a:t>19-12-2022</a:t>
            </a:fld>
            <a:endParaRPr lang="en-IN"/>
          </a:p>
        </p:txBody>
      </p:sp>
      <p:sp>
        <p:nvSpPr>
          <p:cNvPr id="3" name="Footer Placeholder 2"/>
          <p:cNvSpPr>
            <a:spLocks noGrp="1"/>
          </p:cNvSpPr>
          <p:nvPr>
            <p:ph type="ftr" sz="quarter" idx="3"/>
          </p:nvPr>
        </p:nvSpPr>
        <p:spPr>
          <a:xfrm>
            <a:off x="812807" y="624821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43FADA8-1265-4BE5-8B0E-03171E30C31A}" type="slidenum">
              <a:rPr lang="en-IN" smtClean="0"/>
              <a:t>‹#›</a:t>
            </a:fld>
            <a:endParaRPr lang="en-IN"/>
          </a:p>
        </p:txBody>
      </p:sp>
      <p:pic>
        <p:nvPicPr>
          <p:cNvPr id="10" name="Picture 9" descr="UCMercedLogoWhite.a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50109" y="6440447"/>
            <a:ext cx="1281129" cy="3202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7"/>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DD28CBA9-7F77-4494-B0CC-197A407E8427}" type="datetimeFigureOut">
              <a:rPr lang="en-IN" smtClean="0"/>
              <a:t>19-12-2022</a:t>
            </a:fld>
            <a:endParaRPr lang="en-IN"/>
          </a:p>
        </p:txBody>
      </p:sp>
      <p:sp>
        <p:nvSpPr>
          <p:cNvPr id="3" name="Footer Placeholder 2"/>
          <p:cNvSpPr>
            <a:spLocks noGrp="1"/>
          </p:cNvSpPr>
          <p:nvPr>
            <p:ph type="ftr" sz="quarter" idx="3"/>
          </p:nvPr>
        </p:nvSpPr>
        <p:spPr>
          <a:xfrm>
            <a:off x="812805" y="6248213"/>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43FADA8-1265-4BE5-8B0E-03171E30C31A}" type="slidenum">
              <a:rPr lang="en-IN" smtClean="0"/>
              <a:t>‹#›</a:t>
            </a:fld>
            <a:endParaRPr lang="en-IN"/>
          </a:p>
        </p:txBody>
      </p:sp>
      <p:pic>
        <p:nvPicPr>
          <p:cNvPr id="10" name="Picture 9" descr="UCMercedLogoWhite.ai"/>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650106" y="6440447"/>
            <a:ext cx="1281129" cy="3202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lnSpc>
                <a:spcPct val="150000"/>
              </a:lnSpc>
            </a:pPr>
            <a:r>
              <a:rPr lang="en-IN" sz="5500" dirty="0" smtClean="0">
                <a:latin typeface="Aachen-Bold" pitchFamily="2" charset="0"/>
              </a:rPr>
              <a:t> </a:t>
            </a:r>
            <a:endParaRPr lang="en-IN" sz="5500" dirty="0">
              <a:latin typeface="Aachen-Bold" pitchFamily="2" charset="0"/>
            </a:endParaRPr>
          </a:p>
        </p:txBody>
      </p:sp>
      <p:sp>
        <p:nvSpPr>
          <p:cNvPr id="3" name="Subtitle 2"/>
          <p:cNvSpPr>
            <a:spLocks noGrp="1"/>
          </p:cNvSpPr>
          <p:nvPr>
            <p:ph type="subTitle" idx="1"/>
          </p:nvPr>
        </p:nvSpPr>
        <p:spPr>
          <a:xfrm>
            <a:off x="8031892" y="6050037"/>
            <a:ext cx="4146858" cy="685800"/>
          </a:xfrm>
        </p:spPr>
        <p:txBody>
          <a:bodyPr>
            <a:normAutofit/>
          </a:bodyPr>
          <a:lstStyle/>
          <a:p>
            <a:r>
              <a:rPr lang="en-IN" dirty="0" smtClean="0"/>
              <a:t>Presented By: Shruti Dubey</a:t>
            </a:r>
            <a:endParaRPr lang="en-IN" dirty="0"/>
          </a:p>
        </p:txBody>
      </p:sp>
      <p:sp>
        <p:nvSpPr>
          <p:cNvPr id="4" name="Title 1"/>
          <p:cNvSpPr txBox="1">
            <a:spLocks/>
          </p:cNvSpPr>
          <p:nvPr/>
        </p:nvSpPr>
        <p:spPr>
          <a:xfrm>
            <a:off x="1806546" y="2349636"/>
            <a:ext cx="8298775" cy="3000126"/>
          </a:xfrm>
          <a:prstGeom prst="rect">
            <a:avLst/>
          </a:prstGeom>
        </p:spPr>
        <p:txBody>
          <a:bodyPr vert="horz" anchor="b">
            <a:normAutofit fontScale="97500"/>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r>
              <a:rPr lang="en-US" sz="1800" dirty="0">
                <a:solidFill>
                  <a:srgbClr val="FFFF00"/>
                </a:solidFill>
              </a:rPr>
              <a:t>COURSE:</a:t>
            </a:r>
            <a:r>
              <a:rPr lang="en-US" sz="1800" dirty="0"/>
              <a:t> CCC Concepts</a:t>
            </a:r>
            <a:endParaRPr lang="en-IN" sz="1800" dirty="0"/>
          </a:p>
          <a:p>
            <a:endParaRPr lang="en-IN" sz="1800" dirty="0"/>
          </a:p>
          <a:p>
            <a:r>
              <a:rPr lang="en-US" sz="1800" dirty="0">
                <a:solidFill>
                  <a:srgbClr val="FFFF00"/>
                </a:solidFill>
              </a:rPr>
              <a:t>CHAPTER: 09 </a:t>
            </a:r>
            <a:r>
              <a:rPr lang="en-US" sz="1800" dirty="0"/>
              <a:t>(</a:t>
            </a:r>
            <a:r>
              <a:rPr lang="en-IN" sz="1800" dirty="0"/>
              <a:t>Overview on Futuristic IT Technology &amp; Cyber Security) </a:t>
            </a:r>
            <a:r>
              <a:rPr lang="en-US" sz="1800" dirty="0"/>
              <a:t> </a:t>
            </a:r>
          </a:p>
          <a:p>
            <a:endParaRPr lang="en-US" sz="1800" dirty="0"/>
          </a:p>
          <a:p>
            <a:r>
              <a:rPr lang="en-US" sz="1800" dirty="0">
                <a:solidFill>
                  <a:srgbClr val="FFFF00"/>
                </a:solidFill>
              </a:rPr>
              <a:t>DAY:  </a:t>
            </a:r>
            <a:r>
              <a:rPr lang="en-US" sz="1800" dirty="0" smtClean="0"/>
              <a:t>48</a:t>
            </a:r>
            <a:endParaRPr lang="en-IN" sz="1800" dirty="0"/>
          </a:p>
          <a:p>
            <a:r>
              <a:rPr lang="en-US" sz="3000" cap="none" baseline="30000" dirty="0" smtClean="0">
                <a:latin typeface="Trebuchet MS"/>
                <a:cs typeface="Trebuchet MS"/>
              </a:rPr>
              <a:t>                                       </a:t>
            </a:r>
            <a:endParaRPr lang="en-US" sz="3000" cap="none" baseline="30000" dirty="0">
              <a:solidFill>
                <a:srgbClr val="FFFF00"/>
              </a:solidFill>
              <a:latin typeface="Trebuchet MS"/>
              <a:cs typeface="Trebuchet MS"/>
            </a:endParaRPr>
          </a:p>
        </p:txBody>
      </p:sp>
      <p:sp>
        <p:nvSpPr>
          <p:cNvPr id="5" name="Rectangle 4">
            <a:extLst>
              <a:ext uri="{FF2B5EF4-FFF2-40B4-BE49-F238E27FC236}">
                <a16:creationId xmlns="" xmlns:a16="http://schemas.microsoft.com/office/drawing/2014/main" id="{9E5AFD9E-F4A2-4A84-8A6E-45978934CD5E}"/>
              </a:ext>
            </a:extLst>
          </p:cNvPr>
          <p:cNvSpPr/>
          <p:nvPr/>
        </p:nvSpPr>
        <p:spPr>
          <a:xfrm>
            <a:off x="118798" y="5919172"/>
            <a:ext cx="19784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6" name="Rectangle 5">
            <a:extLst>
              <a:ext uri="{FF2B5EF4-FFF2-40B4-BE49-F238E27FC236}">
                <a16:creationId xmlns="" xmlns:a16="http://schemas.microsoft.com/office/drawing/2014/main" id="{EB342190-62C6-4FD4-B62E-A7A1F393BFAE}"/>
              </a:ext>
            </a:extLst>
          </p:cNvPr>
          <p:cNvSpPr/>
          <p:nvPr/>
        </p:nvSpPr>
        <p:spPr>
          <a:xfrm>
            <a:off x="5004257" y="6150016"/>
            <a:ext cx="4077755" cy="461665"/>
          </a:xfrm>
          <a:prstGeom prst="rect">
            <a:avLst/>
          </a:prstGeom>
          <a:noFill/>
        </p:spPr>
        <p:txBody>
          <a:bodyPr wrap="square" lIns="91440" tIns="45720" rIns="91440" bIns="45720">
            <a:spAutoFit/>
          </a:bodyPr>
          <a:lstStyle/>
          <a:p>
            <a:pPr algn="r"/>
            <a:endParaRPr lang="en-US" sz="2400" dirty="0">
              <a:ln w="0"/>
              <a:solidFill>
                <a:srgbClr val="FFFF00"/>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 xmlns:a16="http://schemas.microsoft.com/office/drawing/2014/main" id="{CD6AB187-6CE5-4F7A-B9DE-DED37A7555B9}"/>
              </a:ext>
            </a:extLst>
          </p:cNvPr>
          <p:cNvSpPr/>
          <p:nvPr/>
        </p:nvSpPr>
        <p:spPr>
          <a:xfrm>
            <a:off x="2109243" y="1891441"/>
            <a:ext cx="9590388" cy="584775"/>
          </a:xfrm>
          <a:prstGeom prst="rect">
            <a:avLst/>
          </a:prstGeom>
        </p:spPr>
        <p:txBody>
          <a:bodyPr wrap="square">
            <a:spAutoFit/>
          </a:bodyPr>
          <a:lstStyle/>
          <a:p>
            <a:r>
              <a:rPr lang="en-US" sz="4800" baseline="30000" dirty="0" smtClean="0">
                <a:solidFill>
                  <a:srgbClr val="FFFF00"/>
                </a:solidFill>
                <a:latin typeface="Trebuchet MS"/>
                <a:cs typeface="Trebuchet MS"/>
              </a:rPr>
              <a:t>TOPIC: </a:t>
            </a:r>
            <a:endParaRPr lang="en-IN" sz="4800" baseline="30000" dirty="0">
              <a:solidFill>
                <a:schemeClr val="accent2">
                  <a:lumMod val="20000"/>
                  <a:lumOff val="80000"/>
                </a:schemeClr>
              </a:solidFill>
              <a:latin typeface="Trebuchet MS"/>
              <a:cs typeface="Trebuchet MS"/>
            </a:endParaRPr>
          </a:p>
        </p:txBody>
      </p:sp>
      <p:pic>
        <p:nvPicPr>
          <p:cNvPr id="8" name="Picture 7">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196509" y="289977"/>
            <a:ext cx="1645179"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3491045" y="1687917"/>
            <a:ext cx="7098696" cy="1323439"/>
          </a:xfrm>
          <a:prstGeom prst="rect">
            <a:avLst/>
          </a:prstGeom>
          <a:noFill/>
        </p:spPr>
        <p:txBody>
          <a:bodyPr wrap="square" rtlCol="0">
            <a:spAutoFit/>
          </a:bodyPr>
          <a:lstStyle/>
          <a:p>
            <a:r>
              <a:rPr lang="en-IN" sz="4800" baseline="30000" dirty="0" smtClean="0">
                <a:latin typeface="Trebuchet MS"/>
                <a:cs typeface="Trebuchet MS"/>
              </a:rPr>
              <a:t>Overview on Futuristic IT Technology &amp;</a:t>
            </a:r>
            <a:r>
              <a:rPr lang="en-IN" sz="4800" dirty="0">
                <a:latin typeface="Trebuchet MS"/>
                <a:cs typeface="Trebuchet MS"/>
              </a:rPr>
              <a:t> </a:t>
            </a:r>
            <a:r>
              <a:rPr lang="en-IN" sz="4800" baseline="30000" dirty="0">
                <a:latin typeface="Trebuchet MS"/>
                <a:cs typeface="Trebuchet MS"/>
              </a:rPr>
              <a:t>Cyber Security</a:t>
            </a:r>
          </a:p>
        </p:txBody>
      </p:sp>
    </p:spTree>
    <p:extLst>
      <p:ext uri="{BB962C8B-B14F-4D97-AF65-F5344CB8AC3E}">
        <p14:creationId xmlns:p14="http://schemas.microsoft.com/office/powerpoint/2010/main" val="947470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10</a:t>
            </a:fld>
            <a:endParaRPr lang="en-US"/>
          </a:p>
        </p:txBody>
      </p:sp>
      <p:sp>
        <p:nvSpPr>
          <p:cNvPr id="2" name="Title 1"/>
          <p:cNvSpPr>
            <a:spLocks noGrp="1"/>
          </p:cNvSpPr>
          <p:nvPr>
            <p:ph type="title" idx="4294967295"/>
          </p:nvPr>
        </p:nvSpPr>
        <p:spPr>
          <a:xfrm>
            <a:off x="1320800" y="698500"/>
            <a:ext cx="10871200" cy="604838"/>
          </a:xfrm>
          <a:prstGeom prst="rect">
            <a:avLst/>
          </a:prstGeom>
        </p:spPr>
        <p:txBody>
          <a:bodyPr anchor="t">
            <a:noAutofit/>
          </a:bodyPr>
          <a:lstStyle>
            <a:extLst/>
          </a:lstStyle>
          <a:p>
            <a:r>
              <a:rPr lang="en-US" sz="3733" b="1" dirty="0">
                <a:solidFill>
                  <a:schemeClr val="tx1"/>
                </a:solidFill>
                <a:latin typeface="Times New Roman" pitchFamily="18" charset="0"/>
              </a:rPr>
              <a:t>Introduction to Windows Firewall</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428750"/>
            <a:ext cx="10953750" cy="5048250"/>
          </a:xfrm>
        </p:spPr>
        <p:txBody>
          <a:bodyPr>
            <a:noAutofit/>
          </a:bodyPr>
          <a:lstStyle>
            <a:extLst/>
          </a:lstStyle>
          <a:p>
            <a:pPr algn="just"/>
            <a:r>
              <a:rPr lang="en-US" sz="2667" dirty="0">
                <a:latin typeface="Times New Roman" pitchFamily="18" charset="0"/>
              </a:rPr>
              <a:t>Windows Firewall is a Microsoft Windows application that filters information coming to a system from the Internet and blocking potentially harmful programs. </a:t>
            </a:r>
          </a:p>
          <a:p>
            <a:pPr algn="just"/>
            <a:r>
              <a:rPr lang="en-US" sz="2667" dirty="0">
                <a:latin typeface="Times New Roman" pitchFamily="18" charset="0"/>
              </a:rPr>
              <a:t>When using a public network, Windows Firewall can also secure the system by blocking all unsolicited attempts to connect to computer.</a:t>
            </a:r>
          </a:p>
          <a:p>
            <a:pPr fontAlgn="base">
              <a:buNone/>
            </a:pPr>
            <a:r>
              <a:rPr lang="en-US" sz="2667" b="1" dirty="0">
                <a:latin typeface="Times New Roman" pitchFamily="18" charset="0"/>
              </a:rPr>
              <a:t>	Types Of Firewall </a:t>
            </a:r>
            <a:endParaRPr lang="en-US" sz="2667" dirty="0">
              <a:latin typeface="Times New Roman" pitchFamily="18" charset="0"/>
            </a:endParaRPr>
          </a:p>
          <a:p>
            <a:pPr marL="946127" indent="-425440" fontAlgn="base">
              <a:buFont typeface="Wingdings" pitchFamily="2" charset="2"/>
              <a:buChar char="v"/>
            </a:pPr>
            <a:r>
              <a:rPr lang="en-US" sz="2667" dirty="0">
                <a:latin typeface="Times New Roman" pitchFamily="18" charset="0"/>
              </a:rPr>
              <a:t>Packet Filtering Firewall</a:t>
            </a:r>
          </a:p>
          <a:p>
            <a:pPr marL="946127" indent="-425440" fontAlgn="base">
              <a:buFont typeface="Wingdings" pitchFamily="2" charset="2"/>
              <a:buChar char="v"/>
            </a:pPr>
            <a:r>
              <a:rPr lang="en-US" sz="2667" dirty="0">
                <a:latin typeface="Times New Roman" pitchFamily="18" charset="0"/>
              </a:rPr>
              <a:t>Circuit Level Firewall</a:t>
            </a:r>
          </a:p>
          <a:p>
            <a:pPr marL="946127" indent="-425440" fontAlgn="base">
              <a:buFont typeface="Wingdings" pitchFamily="2" charset="2"/>
              <a:buChar char="v"/>
            </a:pPr>
            <a:r>
              <a:rPr lang="en-US" sz="2667" dirty="0">
                <a:latin typeface="Times New Roman" pitchFamily="18" charset="0"/>
              </a:rPr>
              <a:t>Stateful Inspection Firewall</a:t>
            </a:r>
          </a:p>
          <a:p>
            <a:pPr marL="946127" indent="-425440" fontAlgn="base">
              <a:buFont typeface="Wingdings" pitchFamily="2" charset="2"/>
              <a:buChar char="v"/>
            </a:pPr>
            <a:r>
              <a:rPr lang="en-US" sz="2667" dirty="0">
                <a:latin typeface="Times New Roman" pitchFamily="18" charset="0"/>
              </a:rPr>
              <a:t>Application Level Firewall</a:t>
            </a:r>
          </a:p>
          <a:p>
            <a:pPr algn="just"/>
            <a:endParaRPr lang="en-US" sz="2667" dirty="0">
              <a:latin typeface="Times New Roman" pitchFamily="18" charset="0"/>
            </a:endParaRPr>
          </a:p>
        </p:txBody>
      </p:sp>
    </p:spTree>
    <p:extLst>
      <p:ext uri="{BB962C8B-B14F-4D97-AF65-F5344CB8AC3E}">
        <p14:creationId xmlns:p14="http://schemas.microsoft.com/office/powerpoint/2010/main" val="3214692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11</a:t>
            </a:fld>
            <a:endParaRPr lang="en-US"/>
          </a:p>
        </p:txBody>
      </p:sp>
      <p:sp>
        <p:nvSpPr>
          <p:cNvPr id="2" name="Title 1"/>
          <p:cNvSpPr>
            <a:spLocks noGrp="1"/>
          </p:cNvSpPr>
          <p:nvPr>
            <p:ph type="title" idx="4294967295"/>
          </p:nvPr>
        </p:nvSpPr>
        <p:spPr>
          <a:xfrm>
            <a:off x="1320800" y="681038"/>
            <a:ext cx="10871200" cy="571500"/>
          </a:xfrm>
          <a:prstGeom prst="rect">
            <a:avLst/>
          </a:prstGeom>
        </p:spPr>
        <p:txBody>
          <a:bodyPr anchor="t">
            <a:noAutofit/>
          </a:bodyPr>
          <a:lstStyle>
            <a:extLst/>
          </a:lstStyle>
          <a:p>
            <a:r>
              <a:rPr lang="en-US" sz="3733" b="1" dirty="0">
                <a:solidFill>
                  <a:schemeClr val="tx1"/>
                </a:solidFill>
                <a:latin typeface="Times New Roman" pitchFamily="18" charset="0"/>
              </a:rPr>
              <a:t>Email Security</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952500" y="1428750"/>
            <a:ext cx="11239500" cy="5429250"/>
          </a:xfrm>
        </p:spPr>
        <p:txBody>
          <a:bodyPr>
            <a:noAutofit/>
          </a:bodyPr>
          <a:lstStyle>
            <a:extLst/>
          </a:lstStyle>
          <a:p>
            <a:pPr algn="just">
              <a:lnSpc>
                <a:spcPts val="2667"/>
              </a:lnSpc>
              <a:spcBef>
                <a:spcPts val="800"/>
              </a:spcBef>
              <a:tabLst>
                <a:tab pos="1917652" algn="l"/>
              </a:tabLst>
            </a:pPr>
            <a:r>
              <a:rPr lang="en-US" sz="2667" dirty="0">
                <a:latin typeface="Times New Roman" pitchFamily="18" charset="0"/>
              </a:rPr>
              <a:t>Use e-mail filtering software to avoid spam so that only messages from authorized users are received. Most e-Mail providers offer filtering services.</a:t>
            </a:r>
          </a:p>
          <a:p>
            <a:pPr algn="just">
              <a:lnSpc>
                <a:spcPts val="2667"/>
              </a:lnSpc>
              <a:spcBef>
                <a:spcPts val="800"/>
              </a:spcBef>
              <a:tabLst>
                <a:tab pos="1917652" algn="l"/>
              </a:tabLst>
            </a:pPr>
            <a:r>
              <a:rPr lang="en-US" sz="2667" dirty="0">
                <a:latin typeface="Times New Roman" pitchFamily="18" charset="0"/>
              </a:rPr>
              <a:t>Do not open attachments coming from strangers, since they may contain a virus along with the received message.</a:t>
            </a:r>
          </a:p>
          <a:p>
            <a:pPr algn="just">
              <a:lnSpc>
                <a:spcPts val="2667"/>
              </a:lnSpc>
              <a:spcBef>
                <a:spcPts val="800"/>
              </a:spcBef>
              <a:tabLst>
                <a:tab pos="1917652" algn="l"/>
              </a:tabLst>
            </a:pPr>
            <a:r>
              <a:rPr lang="en-US" sz="2667" dirty="0">
                <a:latin typeface="Times New Roman" pitchFamily="18" charset="0"/>
              </a:rPr>
              <a:t>Be careful while downloading attachments from e-Mails into hard disk. Scan the attachment with updated antivirus software before saving it.</a:t>
            </a:r>
          </a:p>
          <a:p>
            <a:pPr algn="just">
              <a:lnSpc>
                <a:spcPts val="2667"/>
              </a:lnSpc>
              <a:spcBef>
                <a:spcPts val="800"/>
              </a:spcBef>
              <a:tabLst>
                <a:tab pos="1917652" algn="l"/>
              </a:tabLst>
            </a:pPr>
            <a:r>
              <a:rPr lang="en-US" sz="2667" dirty="0">
                <a:latin typeface="Times New Roman" pitchFamily="18" charset="0"/>
              </a:rPr>
              <a:t>Do not send messages with attachments that contain executable code like Word documents with macros, .EXE files and ZIPPED files. We can use Rich Text Format instead of the standard .DOC format. Avoid sending personal information through e-Mails.</a:t>
            </a:r>
          </a:p>
          <a:p>
            <a:pPr algn="just">
              <a:lnSpc>
                <a:spcPts val="2667"/>
              </a:lnSpc>
              <a:spcBef>
                <a:spcPts val="800"/>
              </a:spcBef>
              <a:tabLst>
                <a:tab pos="1917652" algn="l"/>
              </a:tabLst>
            </a:pPr>
            <a:r>
              <a:rPr lang="en-US" sz="2667" dirty="0">
                <a:latin typeface="Times New Roman" pitchFamily="18" charset="0"/>
              </a:rPr>
              <a:t>Avoid filling forms that come via e-Mail asking for user personal information. And do not click on links that come via unknown e-Mail.</a:t>
            </a:r>
          </a:p>
          <a:p>
            <a:pPr algn="just">
              <a:lnSpc>
                <a:spcPts val="2667"/>
              </a:lnSpc>
              <a:spcBef>
                <a:spcPts val="800"/>
              </a:spcBef>
              <a:tabLst>
                <a:tab pos="1917652" algn="l"/>
              </a:tabLst>
            </a:pPr>
            <a:r>
              <a:rPr lang="en-US" sz="2667" dirty="0">
                <a:latin typeface="Times New Roman" pitchFamily="18" charset="0"/>
              </a:rPr>
              <a:t>Do not click on the e-Mails that user receive from un trusted users as clicking itself may execute some malicious code and spread into their system.</a:t>
            </a:r>
          </a:p>
        </p:txBody>
      </p:sp>
    </p:spTree>
    <p:extLst>
      <p:ext uri="{BB962C8B-B14F-4D97-AF65-F5344CB8AC3E}">
        <p14:creationId xmlns:p14="http://schemas.microsoft.com/office/powerpoint/2010/main" val="80720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12</a:t>
            </a:fld>
            <a:endParaRPr lang="en-US"/>
          </a:p>
        </p:txBody>
      </p:sp>
      <p:sp>
        <p:nvSpPr>
          <p:cNvPr id="2" name="Title 1"/>
          <p:cNvSpPr>
            <a:spLocks noGrp="1"/>
          </p:cNvSpPr>
          <p:nvPr>
            <p:ph type="title" idx="4294967295"/>
          </p:nvPr>
        </p:nvSpPr>
        <p:spPr>
          <a:xfrm>
            <a:off x="1320800" y="674688"/>
            <a:ext cx="10871200" cy="762000"/>
          </a:xfrm>
          <a:prstGeom prst="rect">
            <a:avLst/>
          </a:prstGeom>
        </p:spPr>
        <p:txBody>
          <a:bodyPr anchor="t">
            <a:noAutofit/>
          </a:bodyPr>
          <a:lstStyle>
            <a:extLst/>
          </a:lstStyle>
          <a:p>
            <a:r>
              <a:rPr lang="en-US" sz="3733" b="1" dirty="0">
                <a:solidFill>
                  <a:schemeClr val="tx1"/>
                </a:solidFill>
                <a:latin typeface="Times New Roman" pitchFamily="18" charset="0"/>
              </a:rPr>
              <a:t>Securing Smartphone  </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352550"/>
            <a:ext cx="10953750" cy="4933950"/>
          </a:xfrm>
        </p:spPr>
        <p:txBody>
          <a:bodyPr>
            <a:noAutofit/>
          </a:bodyPr>
          <a:lstStyle>
            <a:extLst/>
          </a:lstStyle>
          <a:p>
            <a:pPr algn="just">
              <a:spcBef>
                <a:spcPts val="2400"/>
              </a:spcBef>
            </a:pPr>
            <a:r>
              <a:rPr lang="en-US" sz="2667" dirty="0">
                <a:latin typeface="Times New Roman" pitchFamily="18" charset="0"/>
              </a:rPr>
              <a:t>With modern smart phones user can do a wide range of tasks; everything from browsing the Internet and paying their bills to checking their bank statement and accessing work emails. Although the smart phones are so advanced still many security issues are present in smart phones. For Example:</a:t>
            </a:r>
          </a:p>
          <a:p>
            <a:pPr algn="just">
              <a:spcBef>
                <a:spcPts val="2400"/>
              </a:spcBef>
            </a:pPr>
            <a:r>
              <a:rPr lang="en-US" sz="2667" b="1" i="1" dirty="0">
                <a:latin typeface="Times New Roman" pitchFamily="18" charset="0"/>
              </a:rPr>
              <a:t>Device loss or theft: </a:t>
            </a:r>
            <a:r>
              <a:rPr lang="en-US" sz="2667" dirty="0">
                <a:latin typeface="Times New Roman" pitchFamily="18" charset="0"/>
              </a:rPr>
              <a:t>Losing a device to mishap or theft can cause lost productivity, data loss, and potential liability under data-protection laws.</a:t>
            </a:r>
          </a:p>
          <a:p>
            <a:pPr algn="just">
              <a:spcBef>
                <a:spcPts val="2400"/>
              </a:spcBef>
            </a:pPr>
            <a:r>
              <a:rPr lang="en-US" sz="2667" b="1" i="1" dirty="0">
                <a:latin typeface="Times New Roman" pitchFamily="18" charset="0"/>
              </a:rPr>
              <a:t>Loss of sensitive data:</a:t>
            </a:r>
            <a:r>
              <a:rPr lang="en-US" sz="2667" dirty="0">
                <a:latin typeface="Times New Roman" pitchFamily="18" charset="0"/>
              </a:rPr>
              <a:t> Many mobile devices may contain sensitive or confidential information, for example, personal photographs and videos, email messages, text messages and files.</a:t>
            </a:r>
          </a:p>
        </p:txBody>
      </p:sp>
    </p:spTree>
    <p:extLst>
      <p:ext uri="{BB962C8B-B14F-4D97-AF65-F5344CB8AC3E}">
        <p14:creationId xmlns:p14="http://schemas.microsoft.com/office/powerpoint/2010/main" val="4074712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13</a:t>
            </a:fld>
            <a:endParaRPr lang="en-US"/>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428750"/>
            <a:ext cx="10953750" cy="4572000"/>
          </a:xfrm>
        </p:spPr>
        <p:txBody>
          <a:bodyPr>
            <a:noAutofit/>
          </a:bodyPr>
          <a:lstStyle>
            <a:extLst/>
          </a:lstStyle>
          <a:p>
            <a:pPr algn="just">
              <a:spcBef>
                <a:spcPts val="3200"/>
              </a:spcBef>
            </a:pPr>
            <a:r>
              <a:rPr lang="en-US" sz="2667" b="1" i="1" dirty="0">
                <a:latin typeface="Times New Roman" pitchFamily="18" charset="0"/>
              </a:rPr>
              <a:t>Unauthorized network penetration</a:t>
            </a:r>
            <a:r>
              <a:rPr lang="en-US" sz="2667" dirty="0">
                <a:latin typeface="Times New Roman" pitchFamily="18" charset="0"/>
              </a:rPr>
              <a:t>: Because many mobile devices provide a variety of network connectivity options, they could potentially be used to attack protected corporate systems.</a:t>
            </a:r>
          </a:p>
          <a:p>
            <a:pPr algn="just">
              <a:spcBef>
                <a:spcPts val="3200"/>
              </a:spcBef>
            </a:pPr>
            <a:r>
              <a:rPr lang="en-US" sz="2667" b="1" i="1" dirty="0">
                <a:latin typeface="Times New Roman" pitchFamily="18" charset="0"/>
              </a:rPr>
              <a:t>Intercepted or corrupted data</a:t>
            </a:r>
            <a:r>
              <a:rPr lang="en-US" sz="2667" dirty="0">
                <a:latin typeface="Times New Roman" pitchFamily="18" charset="0"/>
              </a:rPr>
              <a:t>: With so many business transactions taking place over mobile devices, there is always a concern that critical data could be intercepted via tapped phone lines or intercepted microwave transmissions.</a:t>
            </a:r>
          </a:p>
          <a:p>
            <a:pPr algn="just">
              <a:spcBef>
                <a:spcPts val="3200"/>
              </a:spcBef>
            </a:pPr>
            <a:r>
              <a:rPr lang="en-US" sz="2667" b="1" i="1" dirty="0">
                <a:latin typeface="Times New Roman" pitchFamily="18" charset="0"/>
              </a:rPr>
              <a:t>Malicious software</a:t>
            </a:r>
            <a:r>
              <a:rPr lang="en-US" sz="2667" dirty="0">
                <a:latin typeface="Times New Roman" pitchFamily="18" charset="0"/>
              </a:rPr>
              <a:t>: Viruses, Trojan Horses, and Worms are familiar threats to mobile devices it has become a significant target.</a:t>
            </a:r>
          </a:p>
        </p:txBody>
      </p:sp>
    </p:spTree>
    <p:extLst>
      <p:ext uri="{BB962C8B-B14F-4D97-AF65-F5344CB8AC3E}">
        <p14:creationId xmlns:p14="http://schemas.microsoft.com/office/powerpoint/2010/main" val="3986029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14</a:t>
            </a:fld>
            <a:endParaRPr lang="en-US"/>
          </a:p>
        </p:txBody>
      </p:sp>
      <p:sp>
        <p:nvSpPr>
          <p:cNvPr id="2" name="Title 1"/>
          <p:cNvSpPr>
            <a:spLocks noGrp="1"/>
          </p:cNvSpPr>
          <p:nvPr>
            <p:ph type="title" idx="4294967295"/>
          </p:nvPr>
        </p:nvSpPr>
        <p:spPr>
          <a:xfrm>
            <a:off x="0" y="668338"/>
            <a:ext cx="5334000" cy="571500"/>
          </a:xfrm>
          <a:prstGeom prst="rect">
            <a:avLst/>
          </a:prstGeom>
        </p:spPr>
        <p:txBody>
          <a:bodyPr anchor="t">
            <a:noAutofit/>
          </a:bodyPr>
          <a:lstStyle>
            <a:extLst/>
          </a:lstStyle>
          <a:p>
            <a:r>
              <a:rPr lang="en-US" sz="3733" b="1" dirty="0">
                <a:solidFill>
                  <a:schemeClr val="tx1"/>
                </a:solidFill>
                <a:latin typeface="Times New Roman" pitchFamily="18" charset="0"/>
              </a:rPr>
              <a:t>Securing Smart Phone</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952500" y="1333500"/>
            <a:ext cx="11239500" cy="5524500"/>
          </a:xfrm>
        </p:spPr>
        <p:txBody>
          <a:bodyPr>
            <a:noAutofit/>
          </a:bodyPr>
          <a:lstStyle>
            <a:extLst/>
          </a:lstStyle>
          <a:p>
            <a:pPr>
              <a:spcBef>
                <a:spcPts val="2133"/>
              </a:spcBef>
            </a:pPr>
            <a:r>
              <a:rPr lang="en-US" sz="2667" b="1" i="1" dirty="0">
                <a:latin typeface="Times New Roman" pitchFamily="18" charset="0"/>
              </a:rPr>
              <a:t>Mobile or Device Screen locks</a:t>
            </a:r>
            <a:endParaRPr lang="en-US" sz="2667" dirty="0">
              <a:latin typeface="Times New Roman" pitchFamily="18" charset="0"/>
            </a:endParaRPr>
          </a:p>
          <a:p>
            <a:pPr>
              <a:spcBef>
                <a:spcPts val="2133"/>
              </a:spcBef>
              <a:buNone/>
            </a:pPr>
            <a:r>
              <a:rPr lang="en-US" sz="2667" dirty="0">
                <a:latin typeface="Times New Roman" pitchFamily="18" charset="0"/>
              </a:rPr>
              <a:t>In the present time every smart phones comes with different screen lock options</a:t>
            </a:r>
          </a:p>
          <a:p>
            <a:pPr>
              <a:spcBef>
                <a:spcPts val="2133"/>
              </a:spcBef>
            </a:pPr>
            <a:r>
              <a:rPr lang="en-US" sz="2667" b="1" dirty="0">
                <a:latin typeface="Times New Roman" pitchFamily="18" charset="0"/>
              </a:rPr>
              <a:t>No lock</a:t>
            </a:r>
            <a:endParaRPr lang="en-US" sz="2667" dirty="0">
              <a:latin typeface="Times New Roman" pitchFamily="18" charset="0"/>
            </a:endParaRPr>
          </a:p>
          <a:p>
            <a:pPr>
              <a:spcBef>
                <a:spcPts val="2133"/>
              </a:spcBef>
            </a:pPr>
            <a:r>
              <a:rPr lang="en-US" sz="2667" b="1" dirty="0">
                <a:latin typeface="Times New Roman" pitchFamily="18" charset="0"/>
              </a:rPr>
              <a:t>None:</a:t>
            </a:r>
            <a:r>
              <a:rPr lang="en-US" sz="2667" dirty="0">
                <a:latin typeface="Times New Roman" pitchFamily="18" charset="0"/>
              </a:rPr>
              <a:t> this gives any protection.</a:t>
            </a:r>
          </a:p>
          <a:p>
            <a:pPr>
              <a:spcBef>
                <a:spcPts val="2133"/>
              </a:spcBef>
            </a:pPr>
            <a:r>
              <a:rPr lang="en-US" sz="2667" b="1" dirty="0">
                <a:latin typeface="Times New Roman" pitchFamily="18" charset="0"/>
              </a:rPr>
              <a:t>Swipe:</a:t>
            </a:r>
            <a:r>
              <a:rPr lang="en-US" sz="2667" dirty="0">
                <a:latin typeface="Times New Roman" pitchFamily="18" charset="0"/>
              </a:rPr>
              <a:t> Swipe finger across screen. This gives no protection, but user can get to their Home screen quickly.</a:t>
            </a:r>
          </a:p>
          <a:p>
            <a:pPr>
              <a:spcBef>
                <a:spcPts val="2133"/>
              </a:spcBef>
            </a:pPr>
            <a:r>
              <a:rPr lang="en-US" sz="2667" b="1" dirty="0">
                <a:latin typeface="Times New Roman" pitchFamily="18" charset="0"/>
              </a:rPr>
              <a:t>Standard locks</a:t>
            </a:r>
            <a:endParaRPr lang="en-US" sz="2667" dirty="0">
              <a:latin typeface="Times New Roman" pitchFamily="18" charset="0"/>
            </a:endParaRPr>
          </a:p>
          <a:p>
            <a:pPr>
              <a:spcBef>
                <a:spcPts val="2133"/>
              </a:spcBef>
            </a:pPr>
            <a:r>
              <a:rPr lang="en-US" sz="2667" b="1" dirty="0">
                <a:latin typeface="Times New Roman" pitchFamily="18" charset="0"/>
              </a:rPr>
              <a:t>Pattern:</a:t>
            </a:r>
            <a:r>
              <a:rPr lang="en-US" sz="2667" dirty="0">
                <a:latin typeface="Times New Roman" pitchFamily="18" charset="0"/>
              </a:rPr>
              <a:t> Draw a simple pattern with finger.</a:t>
            </a:r>
          </a:p>
        </p:txBody>
      </p:sp>
    </p:spTree>
    <p:extLst>
      <p:ext uri="{BB962C8B-B14F-4D97-AF65-F5344CB8AC3E}">
        <p14:creationId xmlns:p14="http://schemas.microsoft.com/office/powerpoint/2010/main" val="4233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15</a:t>
            </a:fld>
            <a:endParaRPr lang="en-US"/>
          </a:p>
        </p:txBody>
      </p:sp>
      <p:sp>
        <p:nvSpPr>
          <p:cNvPr id="2" name="Title 1"/>
          <p:cNvSpPr>
            <a:spLocks noGrp="1"/>
          </p:cNvSpPr>
          <p:nvPr>
            <p:ph type="title" idx="4294967295"/>
          </p:nvPr>
        </p:nvSpPr>
        <p:spPr>
          <a:xfrm>
            <a:off x="0" y="681038"/>
            <a:ext cx="6667500" cy="571500"/>
          </a:xfrm>
          <a:prstGeom prst="rect">
            <a:avLst/>
          </a:prstGeom>
        </p:spPr>
        <p:txBody>
          <a:bodyPr anchor="t">
            <a:noAutofit/>
          </a:bodyPr>
          <a:lstStyle>
            <a:extLst/>
          </a:lstStyle>
          <a:p>
            <a:r>
              <a:rPr lang="en-US" sz="3733" b="1" dirty="0">
                <a:solidFill>
                  <a:schemeClr val="tx1"/>
                </a:solidFill>
                <a:latin typeface="Times New Roman" pitchFamily="18" charset="0"/>
              </a:rPr>
              <a:t>Securing Smart Phone Contd..</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952500" y="1333500"/>
            <a:ext cx="11239500" cy="4953000"/>
          </a:xfrm>
        </p:spPr>
        <p:txBody>
          <a:bodyPr>
            <a:noAutofit/>
          </a:bodyPr>
          <a:lstStyle>
            <a:extLst/>
          </a:lstStyle>
          <a:p>
            <a:pPr>
              <a:spcBef>
                <a:spcPts val="1600"/>
              </a:spcBef>
            </a:pPr>
            <a:r>
              <a:rPr lang="en-US" sz="2667" b="1" dirty="0">
                <a:latin typeface="Times New Roman" pitchFamily="18" charset="0"/>
              </a:rPr>
              <a:t>PIN:</a:t>
            </a:r>
            <a:r>
              <a:rPr lang="en-US" sz="2667" dirty="0">
                <a:latin typeface="Times New Roman" pitchFamily="18" charset="0"/>
              </a:rPr>
              <a:t> Enter 4 or more numbers. Longer PINs tend to be more secure.</a:t>
            </a:r>
          </a:p>
          <a:p>
            <a:pPr>
              <a:spcBef>
                <a:spcPts val="1600"/>
              </a:spcBef>
            </a:pPr>
            <a:r>
              <a:rPr lang="en-US" sz="2667" b="1" dirty="0">
                <a:latin typeface="Times New Roman" pitchFamily="18" charset="0"/>
              </a:rPr>
              <a:t>Password:</a:t>
            </a:r>
            <a:r>
              <a:rPr lang="en-US" sz="2667" dirty="0">
                <a:latin typeface="Times New Roman" pitchFamily="18" charset="0"/>
              </a:rPr>
              <a:t> Enter 4 or more letters or numbers. A strong password is the most secure screen lock option. For example: </a:t>
            </a:r>
            <a:r>
              <a:rPr lang="en-US" sz="2667" b="1" i="1" dirty="0" err="1">
                <a:latin typeface="Times New Roman" pitchFamily="18" charset="0"/>
              </a:rPr>
              <a:t>S@n</a:t>
            </a:r>
            <a:r>
              <a:rPr lang="en-US" sz="2667" b="1" i="1" dirty="0">
                <a:latin typeface="Times New Roman" pitchFamily="18" charset="0"/>
              </a:rPr>
              <a:t>#</a:t>
            </a:r>
            <a:r>
              <a:rPr lang="en-US" sz="2667" dirty="0">
                <a:latin typeface="Times New Roman" pitchFamily="18" charset="0"/>
              </a:rPr>
              <a:t>  </a:t>
            </a:r>
          </a:p>
          <a:p>
            <a:pPr>
              <a:spcBef>
                <a:spcPts val="1600"/>
              </a:spcBef>
            </a:pPr>
            <a:r>
              <a:rPr lang="en-US" sz="2667" b="1" dirty="0">
                <a:latin typeface="Times New Roman" pitchFamily="18" charset="0"/>
              </a:rPr>
              <a:t>Finger print Scanner</a:t>
            </a:r>
            <a:endParaRPr lang="en-US" sz="2667" dirty="0">
              <a:latin typeface="Times New Roman" pitchFamily="18" charset="0"/>
            </a:endParaRPr>
          </a:p>
          <a:p>
            <a:pPr>
              <a:spcBef>
                <a:spcPts val="1600"/>
              </a:spcBef>
              <a:buNone/>
            </a:pPr>
            <a:r>
              <a:rPr lang="en-US" sz="2667" dirty="0">
                <a:latin typeface="Times New Roman" pitchFamily="18" charset="0"/>
              </a:rPr>
              <a:t>        Users can scan their finger on their device then, device is unlocked. </a:t>
            </a:r>
          </a:p>
          <a:p>
            <a:pPr>
              <a:spcBef>
                <a:spcPts val="1600"/>
              </a:spcBef>
            </a:pPr>
            <a:r>
              <a:rPr lang="en-US" sz="2667" b="1" dirty="0">
                <a:latin typeface="Times New Roman" pitchFamily="18" charset="0"/>
              </a:rPr>
              <a:t>More locks</a:t>
            </a:r>
            <a:endParaRPr lang="en-US" sz="2667" dirty="0">
              <a:latin typeface="Times New Roman" pitchFamily="18" charset="0"/>
            </a:endParaRPr>
          </a:p>
          <a:p>
            <a:pPr>
              <a:spcBef>
                <a:spcPts val="1600"/>
              </a:spcBef>
            </a:pPr>
            <a:r>
              <a:rPr lang="en-US" sz="2667" b="1" dirty="0">
                <a:latin typeface="Times New Roman" pitchFamily="18" charset="0"/>
              </a:rPr>
              <a:t>Automatic unlocking:</a:t>
            </a:r>
            <a:r>
              <a:rPr lang="en-US" sz="2667" dirty="0">
                <a:latin typeface="Times New Roman" pitchFamily="18" charset="0"/>
              </a:rPr>
              <a:t> User can set their device to automatically unlock in certain conditions.</a:t>
            </a:r>
          </a:p>
        </p:txBody>
      </p:sp>
    </p:spTree>
    <p:extLst>
      <p:ext uri="{BB962C8B-B14F-4D97-AF65-F5344CB8AC3E}">
        <p14:creationId xmlns:p14="http://schemas.microsoft.com/office/powerpoint/2010/main" val="181604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16</a:t>
            </a:fld>
            <a:endParaRPr lang="en-US"/>
          </a:p>
        </p:txBody>
      </p:sp>
      <p:sp>
        <p:nvSpPr>
          <p:cNvPr id="2" name="Title 1"/>
          <p:cNvSpPr>
            <a:spLocks noGrp="1"/>
          </p:cNvSpPr>
          <p:nvPr>
            <p:ph type="title" idx="4294967295"/>
          </p:nvPr>
        </p:nvSpPr>
        <p:spPr>
          <a:xfrm>
            <a:off x="1320800" y="681038"/>
            <a:ext cx="10871200" cy="571500"/>
          </a:xfrm>
          <a:prstGeom prst="rect">
            <a:avLst/>
          </a:prstGeom>
        </p:spPr>
        <p:txBody>
          <a:bodyPr anchor="t">
            <a:noAutofit/>
          </a:bodyPr>
          <a:lstStyle>
            <a:extLst/>
          </a:lstStyle>
          <a:p>
            <a:r>
              <a:rPr lang="en-US" sz="3733" b="1" dirty="0">
                <a:solidFill>
                  <a:schemeClr val="tx1"/>
                </a:solidFill>
                <a:latin typeface="Times New Roman" pitchFamily="18" charset="0"/>
              </a:rPr>
              <a:t>Securing Smart Phone</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341438"/>
            <a:ext cx="10953750" cy="5040312"/>
          </a:xfrm>
        </p:spPr>
        <p:txBody>
          <a:bodyPr>
            <a:noAutofit/>
          </a:bodyPr>
          <a:lstStyle>
            <a:extLst/>
          </a:lstStyle>
          <a:p>
            <a:pPr algn="just">
              <a:spcBef>
                <a:spcPts val="3200"/>
              </a:spcBef>
              <a:buNone/>
            </a:pPr>
            <a:r>
              <a:rPr lang="en-US" sz="2667" b="1" u="sng" dirty="0">
                <a:latin typeface="Times New Roman" pitchFamily="18" charset="0"/>
              </a:rPr>
              <a:t>Smart Phone login account</a:t>
            </a:r>
          </a:p>
          <a:p>
            <a:pPr algn="just">
              <a:spcBef>
                <a:spcPts val="3200"/>
              </a:spcBef>
              <a:buFont typeface="Wingdings" pitchFamily="2" charset="2"/>
              <a:buChar char="q"/>
            </a:pPr>
            <a:r>
              <a:rPr lang="en-US" sz="2667" dirty="0">
                <a:latin typeface="Times New Roman" pitchFamily="18" charset="0"/>
              </a:rPr>
              <a:t>All smart phones require user account for providing different cloud services like android phone provide Play store service and IOS devices provide app store service for their customer. </a:t>
            </a:r>
          </a:p>
          <a:p>
            <a:pPr algn="just">
              <a:spcBef>
                <a:spcPts val="3200"/>
              </a:spcBef>
              <a:buFont typeface="Wingdings" pitchFamily="2" charset="2"/>
              <a:buChar char="q"/>
            </a:pPr>
            <a:r>
              <a:rPr lang="en-US" sz="2667" dirty="0">
                <a:latin typeface="Times New Roman" pitchFamily="18" charset="0"/>
              </a:rPr>
              <a:t>Always use own account while logging in for the first time in their smart phone. This makes the user secure from theft or loss of the mobile, user could lock their phone using their account. </a:t>
            </a:r>
          </a:p>
          <a:p>
            <a:pPr algn="just">
              <a:spcBef>
                <a:spcPts val="3200"/>
              </a:spcBef>
              <a:buFont typeface="Wingdings" pitchFamily="2" charset="2"/>
              <a:buChar char="q"/>
            </a:pPr>
            <a:r>
              <a:rPr lang="en-US" sz="2667" dirty="0">
                <a:latin typeface="Times New Roman" pitchFamily="18" charset="0"/>
              </a:rPr>
              <a:t>Also user can find their mobile if they misplace it. </a:t>
            </a:r>
          </a:p>
          <a:p>
            <a:pPr algn="just">
              <a:spcBef>
                <a:spcPts val="3200"/>
              </a:spcBef>
              <a:buNone/>
            </a:pPr>
            <a:r>
              <a:rPr lang="en-US" sz="2667" dirty="0">
                <a:latin typeface="Times New Roman" pitchFamily="18" charset="0"/>
              </a:rPr>
              <a:t>     </a:t>
            </a:r>
            <a:r>
              <a:rPr lang="en-US" sz="2667" b="1" dirty="0">
                <a:latin typeface="Times New Roman" pitchFamily="18" charset="0"/>
              </a:rPr>
              <a:t>Always download apps from Play store (Android) or App Store (Apple)</a:t>
            </a:r>
            <a:endParaRPr lang="en-US" sz="2667" dirty="0">
              <a:latin typeface="Times New Roman" pitchFamily="18" charset="0"/>
            </a:endParaRPr>
          </a:p>
        </p:txBody>
      </p:sp>
    </p:spTree>
    <p:extLst>
      <p:ext uri="{BB962C8B-B14F-4D97-AF65-F5344CB8AC3E}">
        <p14:creationId xmlns:p14="http://schemas.microsoft.com/office/powerpoint/2010/main" val="4102922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17</a:t>
            </a:fld>
            <a:endParaRPr lang="en-US"/>
          </a:p>
        </p:txBody>
      </p:sp>
      <p:sp>
        <p:nvSpPr>
          <p:cNvPr id="2" name="Title 1"/>
          <p:cNvSpPr>
            <a:spLocks noGrp="1"/>
          </p:cNvSpPr>
          <p:nvPr>
            <p:ph type="title" idx="4294967295"/>
          </p:nvPr>
        </p:nvSpPr>
        <p:spPr>
          <a:xfrm>
            <a:off x="1320800" y="681038"/>
            <a:ext cx="10871200" cy="571500"/>
          </a:xfrm>
          <a:prstGeom prst="rect">
            <a:avLst/>
          </a:prstGeom>
        </p:spPr>
        <p:txBody>
          <a:bodyPr anchor="t">
            <a:noAutofit/>
          </a:bodyPr>
          <a:lstStyle>
            <a:extLst/>
          </a:lstStyle>
          <a:p>
            <a:r>
              <a:rPr lang="en-US" sz="3733" b="1" dirty="0">
                <a:solidFill>
                  <a:schemeClr val="tx1"/>
                </a:solidFill>
                <a:latin typeface="Times New Roman" pitchFamily="18" charset="0"/>
              </a:rPr>
              <a:t>Securing Smart Phone Contd..</a:t>
            </a: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301750" y="1455738"/>
            <a:ext cx="10890250" cy="5116512"/>
          </a:xfrm>
        </p:spPr>
        <p:txBody>
          <a:bodyPr>
            <a:noAutofit/>
          </a:bodyPr>
          <a:lstStyle>
            <a:extLst/>
          </a:lstStyle>
          <a:p>
            <a:pPr algn="just">
              <a:spcBef>
                <a:spcPts val="2400"/>
              </a:spcBef>
            </a:pPr>
            <a:r>
              <a:rPr lang="en-US" sz="2667" dirty="0">
                <a:latin typeface="Times New Roman" pitchFamily="18" charset="0"/>
              </a:rPr>
              <a:t>Always download apps from their service provider like play store or app store. Don’t install any app in device by using “Unknown Sources”.</a:t>
            </a:r>
          </a:p>
          <a:p>
            <a:pPr algn="just">
              <a:spcBef>
                <a:spcPts val="2400"/>
              </a:spcBef>
              <a:buNone/>
            </a:pPr>
            <a:r>
              <a:rPr lang="en-US" sz="2667" b="1" i="1" u="sng" dirty="0">
                <a:latin typeface="Times New Roman" pitchFamily="18" charset="0"/>
              </a:rPr>
              <a:t>Security on install App’s or application</a:t>
            </a:r>
            <a:endParaRPr lang="en-US" sz="2667" u="sng" dirty="0">
              <a:latin typeface="Times New Roman" pitchFamily="18" charset="0"/>
            </a:endParaRPr>
          </a:p>
          <a:p>
            <a:pPr algn="just">
              <a:spcBef>
                <a:spcPts val="2400"/>
              </a:spcBef>
              <a:buNone/>
            </a:pPr>
            <a:r>
              <a:rPr lang="en-US" sz="2667" dirty="0">
                <a:latin typeface="Times New Roman" pitchFamily="18" charset="0"/>
              </a:rPr>
              <a:t>      Security of application installed in mobile is also necessary job. Application like social media </a:t>
            </a:r>
            <a:r>
              <a:rPr lang="en-US" sz="2667" b="1" i="1" dirty="0" err="1">
                <a:latin typeface="Times New Roman" pitchFamily="18" charset="0"/>
              </a:rPr>
              <a:t>facebook</a:t>
            </a:r>
            <a:r>
              <a:rPr lang="en-US" sz="2667" dirty="0">
                <a:latin typeface="Times New Roman" pitchFamily="18" charset="0"/>
              </a:rPr>
              <a:t>, </a:t>
            </a:r>
            <a:r>
              <a:rPr lang="en-US" sz="2667" b="1" i="1" dirty="0" err="1">
                <a:latin typeface="Times New Roman" pitchFamily="18" charset="0"/>
              </a:rPr>
              <a:t>WhatsApp</a:t>
            </a:r>
            <a:r>
              <a:rPr lang="en-US" sz="2667" dirty="0">
                <a:latin typeface="Times New Roman" pitchFamily="18" charset="0"/>
              </a:rPr>
              <a:t> and </a:t>
            </a:r>
            <a:r>
              <a:rPr lang="en-US" sz="2667" b="1" i="1" dirty="0" err="1">
                <a:latin typeface="Times New Roman" pitchFamily="18" charset="0"/>
              </a:rPr>
              <a:t>Instragram</a:t>
            </a:r>
            <a:r>
              <a:rPr lang="en-US" sz="2667" dirty="0">
                <a:latin typeface="Times New Roman" pitchFamily="18" charset="0"/>
              </a:rPr>
              <a:t> etc, has some personal information or sensitive data. For securing this type of application use “</a:t>
            </a:r>
            <a:r>
              <a:rPr lang="en-US" sz="2667" b="1" i="1" dirty="0">
                <a:latin typeface="Times New Roman" pitchFamily="18" charset="0"/>
              </a:rPr>
              <a:t>App lock</a:t>
            </a:r>
            <a:r>
              <a:rPr lang="en-US" sz="2667" dirty="0">
                <a:latin typeface="Times New Roman" pitchFamily="18" charset="0"/>
              </a:rPr>
              <a:t> “application available in Play store.</a:t>
            </a:r>
          </a:p>
          <a:p>
            <a:pPr algn="just">
              <a:spcBef>
                <a:spcPts val="2400"/>
              </a:spcBef>
            </a:pPr>
            <a:r>
              <a:rPr lang="en-US" sz="2667" dirty="0">
                <a:latin typeface="Times New Roman" pitchFamily="18" charset="0"/>
              </a:rPr>
              <a:t>Lock apps with App lock application.</a:t>
            </a:r>
          </a:p>
          <a:p>
            <a:pPr algn="just">
              <a:spcBef>
                <a:spcPts val="2400"/>
              </a:spcBef>
            </a:pPr>
            <a:r>
              <a:rPr lang="en-US" sz="2667" dirty="0">
                <a:latin typeface="Times New Roman" pitchFamily="18" charset="0"/>
              </a:rPr>
              <a:t>Use pattern lock, PIN lock or finger print scanning lock.</a:t>
            </a:r>
          </a:p>
        </p:txBody>
      </p:sp>
    </p:spTree>
    <p:extLst>
      <p:ext uri="{BB962C8B-B14F-4D97-AF65-F5344CB8AC3E}">
        <p14:creationId xmlns:p14="http://schemas.microsoft.com/office/powerpoint/2010/main" val="2711881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18</a:t>
            </a:fld>
            <a:endParaRPr lang="en-US"/>
          </a:p>
        </p:txBody>
      </p:sp>
      <p:sp>
        <p:nvSpPr>
          <p:cNvPr id="2" name="Title 1"/>
          <p:cNvSpPr>
            <a:spLocks noGrp="1"/>
          </p:cNvSpPr>
          <p:nvPr>
            <p:ph type="title" idx="4294967295"/>
          </p:nvPr>
        </p:nvSpPr>
        <p:spPr>
          <a:xfrm>
            <a:off x="0" y="681038"/>
            <a:ext cx="6953250" cy="571500"/>
          </a:xfrm>
          <a:prstGeom prst="rect">
            <a:avLst/>
          </a:prstGeom>
        </p:spPr>
        <p:txBody>
          <a:bodyPr anchor="t">
            <a:noAutofit/>
          </a:bodyPr>
          <a:lstStyle>
            <a:extLst/>
          </a:lstStyle>
          <a:p>
            <a:r>
              <a:rPr lang="en-US" sz="3733" b="1" dirty="0">
                <a:solidFill>
                  <a:schemeClr val="tx1"/>
                </a:solidFill>
                <a:latin typeface="Times New Roman" pitchFamily="18" charset="0"/>
              </a:rPr>
              <a:t>Security of Social Networking </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95500"/>
            <a:ext cx="11049000" cy="43815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104900" y="1538288"/>
            <a:ext cx="11087100" cy="4938712"/>
          </a:xfrm>
        </p:spPr>
        <p:txBody>
          <a:bodyPr>
            <a:noAutofit/>
          </a:bodyPr>
          <a:lstStyle>
            <a:extLst/>
          </a:lstStyle>
          <a:p>
            <a:pPr algn="just">
              <a:lnSpc>
                <a:spcPts val="2800"/>
              </a:lnSpc>
              <a:spcBef>
                <a:spcPts val="0"/>
              </a:spcBef>
              <a:buFont typeface="Wingdings" pitchFamily="2" charset="2"/>
              <a:buChar char="q"/>
            </a:pPr>
            <a:r>
              <a:rPr lang="en-US" sz="2667" dirty="0">
                <a:latin typeface="Times New Roman" pitchFamily="18" charset="0"/>
              </a:rPr>
              <a:t>Limit the information put in the social networking sites.</a:t>
            </a:r>
          </a:p>
          <a:p>
            <a:pPr algn="just">
              <a:lnSpc>
                <a:spcPts val="2800"/>
              </a:lnSpc>
              <a:spcBef>
                <a:spcPts val="0"/>
              </a:spcBef>
            </a:pPr>
            <a:r>
              <a:rPr lang="en-US" sz="2667" dirty="0">
                <a:latin typeface="Times New Roman" pitchFamily="18" charset="0"/>
              </a:rPr>
              <a:t>Don’t put personal information like family details, addresses, personal photographs, video, etc. In case if user put their personal photographs try to change settings and make visible only for friends.</a:t>
            </a:r>
          </a:p>
          <a:p>
            <a:pPr algn="just">
              <a:lnSpc>
                <a:spcPts val="2800"/>
              </a:lnSpc>
              <a:spcBef>
                <a:spcPts val="0"/>
              </a:spcBef>
            </a:pPr>
            <a:r>
              <a:rPr lang="en-US" sz="2667" dirty="0">
                <a:latin typeface="Times New Roman" pitchFamily="18" charset="0"/>
              </a:rPr>
              <a:t>Most of the sites and services provide options for privacy settings to prevent attackers to view information. User can make use of these options to choose/deny who want to allow seeing their information.</a:t>
            </a:r>
          </a:p>
          <a:p>
            <a:pPr algn="just">
              <a:lnSpc>
                <a:spcPts val="2800"/>
              </a:lnSpc>
              <a:spcBef>
                <a:spcPts val="0"/>
              </a:spcBef>
            </a:pPr>
            <a:r>
              <a:rPr lang="en-US" sz="2667" dirty="0">
                <a:latin typeface="Times New Roman" pitchFamily="18" charset="0"/>
              </a:rPr>
              <a:t>Be careful if user wants to meet social networking friends in person, sometimes it may not be their true identity which is posted on the social networking sites.</a:t>
            </a:r>
          </a:p>
          <a:p>
            <a:pPr algn="just">
              <a:lnSpc>
                <a:spcPts val="2800"/>
              </a:lnSpc>
              <a:spcBef>
                <a:spcPts val="0"/>
              </a:spcBef>
            </a:pPr>
            <a:r>
              <a:rPr lang="en-US" sz="2667" dirty="0">
                <a:latin typeface="Times New Roman" pitchFamily="18" charset="0"/>
              </a:rPr>
              <a:t>Don’t ever click suspicious link while logged into social networking accounts.</a:t>
            </a:r>
          </a:p>
          <a:p>
            <a:pPr algn="just">
              <a:lnSpc>
                <a:spcPts val="2800"/>
              </a:lnSpc>
              <a:spcBef>
                <a:spcPts val="0"/>
              </a:spcBef>
            </a:pPr>
            <a:r>
              <a:rPr lang="en-US" sz="2667" dirty="0">
                <a:latin typeface="Times New Roman" pitchFamily="18" charset="0"/>
              </a:rPr>
              <a:t>Use Virtual Keyboard, wherever possible to enter password for better security as these cannot be captured by key-loggers.</a:t>
            </a:r>
          </a:p>
          <a:p>
            <a:pPr algn="just">
              <a:lnSpc>
                <a:spcPts val="2800"/>
              </a:lnSpc>
              <a:spcBef>
                <a:spcPts val="0"/>
              </a:spcBef>
            </a:pPr>
            <a:endParaRPr lang="en-US" sz="2667" dirty="0">
              <a:latin typeface="Times New Roman" pitchFamily="18" charset="0"/>
            </a:endParaRPr>
          </a:p>
          <a:p>
            <a:pPr algn="just">
              <a:lnSpc>
                <a:spcPts val="2800"/>
              </a:lnSpc>
              <a:spcBef>
                <a:spcPts val="0"/>
              </a:spcBef>
              <a:buNone/>
            </a:pPr>
            <a:endParaRPr lang="en-US" sz="2667" dirty="0">
              <a:latin typeface="Times New Roman" pitchFamily="18" charset="0"/>
            </a:endParaRPr>
          </a:p>
          <a:p>
            <a:pPr algn="just">
              <a:lnSpc>
                <a:spcPts val="2800"/>
              </a:lnSpc>
              <a:spcBef>
                <a:spcPts val="0"/>
              </a:spcBef>
            </a:pPr>
            <a:endParaRPr lang="en-US" sz="2667" dirty="0">
              <a:latin typeface="Times New Roman" pitchFamily="18" charset="0"/>
            </a:endParaRPr>
          </a:p>
          <a:p>
            <a:pPr algn="just">
              <a:lnSpc>
                <a:spcPts val="2800"/>
              </a:lnSpc>
              <a:spcBef>
                <a:spcPts val="0"/>
              </a:spcBef>
              <a:buNone/>
            </a:pPr>
            <a:endParaRPr lang="en-US" sz="2667" dirty="0">
              <a:latin typeface="Times New Roman" pitchFamily="18" charset="0"/>
            </a:endParaRPr>
          </a:p>
          <a:p>
            <a:pPr algn="just">
              <a:lnSpc>
                <a:spcPts val="2800"/>
              </a:lnSpc>
              <a:spcBef>
                <a:spcPts val="0"/>
              </a:spcBef>
            </a:pPr>
            <a:endParaRPr lang="en-US" sz="2667" dirty="0">
              <a:latin typeface="Times New Roman" pitchFamily="18" charset="0"/>
            </a:endParaRPr>
          </a:p>
          <a:p>
            <a:pPr algn="just">
              <a:lnSpc>
                <a:spcPts val="2800"/>
              </a:lnSpc>
              <a:spcBef>
                <a:spcPts val="0"/>
              </a:spcBef>
            </a:pPr>
            <a:endParaRPr lang="en-US" sz="2667" dirty="0">
              <a:latin typeface="Times New Roman" pitchFamily="18" charset="0"/>
            </a:endParaRPr>
          </a:p>
          <a:p>
            <a:pPr algn="just">
              <a:lnSpc>
                <a:spcPts val="2800"/>
              </a:lnSpc>
              <a:spcBef>
                <a:spcPts val="0"/>
              </a:spcBef>
              <a:buNone/>
            </a:pPr>
            <a:endParaRPr lang="en-US" sz="2667" dirty="0">
              <a:latin typeface="Times New Roman" pitchFamily="18" charset="0"/>
            </a:endParaRPr>
          </a:p>
          <a:p>
            <a:pPr algn="just">
              <a:lnSpc>
                <a:spcPts val="2800"/>
              </a:lnSpc>
              <a:spcBef>
                <a:spcPts val="0"/>
              </a:spcBef>
              <a:buNone/>
            </a:pPr>
            <a:endParaRPr lang="en-US" sz="2667" dirty="0">
              <a:latin typeface="Times New Roman" pitchFamily="18" charset="0"/>
            </a:endParaRPr>
          </a:p>
          <a:p>
            <a:pPr algn="just">
              <a:lnSpc>
                <a:spcPts val="2800"/>
              </a:lnSpc>
              <a:spcBef>
                <a:spcPts val="0"/>
              </a:spcBef>
              <a:buNone/>
            </a:pPr>
            <a:endParaRPr lang="en-US" sz="2667" dirty="0">
              <a:latin typeface="Times New Roman" pitchFamily="18" charset="0"/>
            </a:endParaRPr>
          </a:p>
          <a:p>
            <a:pPr algn="just">
              <a:lnSpc>
                <a:spcPts val="2800"/>
              </a:lnSpc>
              <a:spcBef>
                <a:spcPts val="0"/>
              </a:spcBef>
              <a:buNone/>
            </a:pPr>
            <a:endParaRPr lang="en-US" sz="2667" dirty="0">
              <a:latin typeface="Times New Roman" pitchFamily="18" charset="0"/>
            </a:endParaRPr>
          </a:p>
          <a:p>
            <a:pPr algn="just">
              <a:lnSpc>
                <a:spcPts val="2800"/>
              </a:lnSpc>
              <a:spcBef>
                <a:spcPts val="0"/>
              </a:spcBef>
            </a:pPr>
            <a:endParaRPr lang="en-US" sz="2667" dirty="0">
              <a:latin typeface="Times New Roman" pitchFamily="18" charset="0"/>
            </a:endParaRPr>
          </a:p>
        </p:txBody>
      </p:sp>
    </p:spTree>
    <p:extLst>
      <p:ext uri="{BB962C8B-B14F-4D97-AF65-F5344CB8AC3E}">
        <p14:creationId xmlns:p14="http://schemas.microsoft.com/office/powerpoint/2010/main" val="1283160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19</a:t>
            </a:fld>
            <a:endParaRPr lang="en-US"/>
          </a:p>
        </p:txBody>
      </p:sp>
      <p:sp>
        <p:nvSpPr>
          <p:cNvPr id="2" name="Title 1"/>
          <p:cNvSpPr>
            <a:spLocks noGrp="1"/>
          </p:cNvSpPr>
          <p:nvPr>
            <p:ph type="title" idx="4294967295"/>
          </p:nvPr>
        </p:nvSpPr>
        <p:spPr>
          <a:xfrm>
            <a:off x="0" y="681038"/>
            <a:ext cx="6953250" cy="571500"/>
          </a:xfrm>
          <a:prstGeom prst="rect">
            <a:avLst/>
          </a:prstGeom>
        </p:spPr>
        <p:txBody>
          <a:bodyPr anchor="t">
            <a:noAutofit/>
          </a:bodyPr>
          <a:lstStyle>
            <a:extLst/>
          </a:lstStyle>
          <a:p>
            <a:r>
              <a:rPr lang="en-US" sz="3733" b="1" dirty="0">
                <a:solidFill>
                  <a:schemeClr val="tx1"/>
                </a:solidFill>
                <a:latin typeface="Times New Roman" pitchFamily="18" charset="0"/>
              </a:rPr>
              <a:t>Summary</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95500"/>
            <a:ext cx="11049000" cy="43815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00150" y="1611313"/>
            <a:ext cx="10991850" cy="4865687"/>
          </a:xfrm>
        </p:spPr>
        <p:txBody>
          <a:bodyPr>
            <a:noAutofit/>
          </a:bodyPr>
          <a:lstStyle>
            <a:extLst/>
          </a:lstStyle>
          <a:p>
            <a:pPr algn="just">
              <a:spcBef>
                <a:spcPts val="0"/>
              </a:spcBef>
            </a:pPr>
            <a:r>
              <a:rPr lang="en-US" sz="2667" dirty="0">
                <a:latin typeface="Times New Roman" pitchFamily="18" charset="0"/>
              </a:rPr>
              <a:t>Future skills involves Internet of Things (IoT),Virtual Reality, Computing, Cyber Security, Social and Mobile, Robotics Process Automation.</a:t>
            </a:r>
          </a:p>
          <a:p>
            <a:pPr algn="just">
              <a:spcBef>
                <a:spcPts val="0"/>
              </a:spcBef>
            </a:pPr>
            <a:r>
              <a:rPr lang="en-US" sz="2667" dirty="0">
                <a:latin typeface="Times New Roman" pitchFamily="18" charset="0"/>
              </a:rPr>
              <a:t>All industry works with IoT.</a:t>
            </a:r>
          </a:p>
          <a:p>
            <a:pPr algn="just">
              <a:spcBef>
                <a:spcPts val="0"/>
              </a:spcBef>
            </a:pPr>
            <a:r>
              <a:rPr lang="en-US" sz="2667" dirty="0">
                <a:latin typeface="Times New Roman" pitchFamily="18" charset="0"/>
              </a:rPr>
              <a:t>With help of Iot life becomes smarter.</a:t>
            </a:r>
          </a:p>
          <a:p>
            <a:pPr algn="just">
              <a:spcBef>
                <a:spcPts val="0"/>
              </a:spcBef>
            </a:pPr>
            <a:r>
              <a:rPr lang="en-US" sz="2667" dirty="0">
                <a:latin typeface="Times New Roman" pitchFamily="18" charset="0"/>
              </a:rPr>
              <a:t>Maximum companies apply artificial intelligence on their application.</a:t>
            </a:r>
          </a:p>
          <a:p>
            <a:pPr algn="just">
              <a:spcBef>
                <a:spcPts val="0"/>
              </a:spcBef>
            </a:pPr>
            <a:r>
              <a:rPr lang="en-US" sz="2667" dirty="0">
                <a:latin typeface="Times New Roman" pitchFamily="18" charset="0"/>
              </a:rPr>
              <a:t>3D printer makes real world objects.</a:t>
            </a:r>
          </a:p>
          <a:p>
            <a:pPr algn="just">
              <a:spcBef>
                <a:spcPts val="0"/>
              </a:spcBef>
            </a:pPr>
            <a:r>
              <a:rPr lang="en-US" sz="2667" dirty="0">
                <a:latin typeface="Times New Roman" pitchFamily="18" charset="0"/>
              </a:rPr>
              <a:t>Cyber security is also necessary with all such type of application.</a:t>
            </a:r>
          </a:p>
          <a:p>
            <a:pPr algn="just">
              <a:spcBef>
                <a:spcPts val="0"/>
              </a:spcBef>
            </a:pPr>
            <a:r>
              <a:rPr lang="en-US" sz="2667" dirty="0">
                <a:latin typeface="Times New Roman" pitchFamily="18" charset="0"/>
              </a:rPr>
              <a:t>Security on social media app’s is also necessary.</a:t>
            </a:r>
          </a:p>
          <a:p>
            <a:pPr algn="just">
              <a:spcBef>
                <a:spcPts val="0"/>
              </a:spcBef>
            </a:pPr>
            <a:r>
              <a:rPr lang="en-US" sz="2667" dirty="0">
                <a:latin typeface="Times New Roman" pitchFamily="18" charset="0"/>
              </a:rPr>
              <a:t>Use their own id for logging in any type of devices.</a:t>
            </a:r>
          </a:p>
          <a:p>
            <a:pPr algn="just">
              <a:spcBef>
                <a:spcPts val="0"/>
              </a:spcBef>
            </a:pPr>
            <a:r>
              <a:rPr lang="en-US" sz="2667" dirty="0">
                <a:latin typeface="Times New Roman" pitchFamily="18" charset="0"/>
              </a:rPr>
              <a:t>Use Strong password like combination of Uppercase, lower case and special characters.</a:t>
            </a:r>
          </a:p>
          <a:p>
            <a:pPr algn="just">
              <a:spcBef>
                <a:spcPts val="0"/>
              </a:spcBef>
            </a:pPr>
            <a:r>
              <a:rPr lang="en-US" sz="2667" dirty="0">
                <a:latin typeface="Times New Roman" pitchFamily="18" charset="0"/>
              </a:rPr>
              <a:t>Use firewall in personal computer.</a:t>
            </a:r>
          </a:p>
        </p:txBody>
      </p:sp>
    </p:spTree>
    <p:extLst>
      <p:ext uri="{BB962C8B-B14F-4D97-AF65-F5344CB8AC3E}">
        <p14:creationId xmlns:p14="http://schemas.microsoft.com/office/powerpoint/2010/main" val="1418944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2</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Viruses types:</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996950" y="1333500"/>
            <a:ext cx="11195050" cy="5143500"/>
          </a:xfrm>
        </p:spPr>
        <p:txBody>
          <a:bodyPr>
            <a:noAutofit/>
          </a:bodyPr>
          <a:lstStyle>
            <a:extLst/>
          </a:lstStyle>
          <a:p>
            <a:pPr algn="just">
              <a:spcBef>
                <a:spcPts val="2400"/>
              </a:spcBef>
              <a:buNone/>
            </a:pPr>
            <a:r>
              <a:rPr lang="en-US" sz="2667" b="1" u="sng" dirty="0">
                <a:latin typeface="Times New Roman" pitchFamily="18" charset="0"/>
              </a:rPr>
              <a:t>How does a computer Worm Spread</a:t>
            </a:r>
          </a:p>
          <a:p>
            <a:pPr marL="831830" indent="-425440" algn="just">
              <a:spcBef>
                <a:spcPts val="2400"/>
              </a:spcBef>
            </a:pPr>
            <a:r>
              <a:rPr lang="en-US" sz="2667" dirty="0">
                <a:latin typeface="Times New Roman" pitchFamily="18" charset="0"/>
              </a:rPr>
              <a:t>One of the most common ways for worms to spread is via email spam. </a:t>
            </a:r>
          </a:p>
          <a:p>
            <a:pPr marL="831830" indent="-425440" algn="just">
              <a:spcBef>
                <a:spcPts val="2400"/>
              </a:spcBef>
            </a:pPr>
            <a:r>
              <a:rPr lang="en-US" sz="2667" dirty="0">
                <a:latin typeface="Times New Roman" pitchFamily="18" charset="0"/>
              </a:rPr>
              <a:t>Worms could hide in the main text of an email, but as modern email clients caught on and began blocking, Operating system vulnerabilities are also cause for spreading worm.</a:t>
            </a:r>
          </a:p>
          <a:p>
            <a:pPr marL="831830" indent="-425440" algn="just">
              <a:spcBef>
                <a:spcPts val="2400"/>
              </a:spcBef>
            </a:pPr>
            <a:r>
              <a:rPr lang="en-US" sz="2667" dirty="0">
                <a:latin typeface="Times New Roman" pitchFamily="18" charset="0"/>
              </a:rPr>
              <a:t>Every operating system has its vulnerabilities and some worms are specifically coded to take advantage of these weak points. </a:t>
            </a:r>
          </a:p>
          <a:p>
            <a:pPr marL="831830" indent="-425440" algn="just">
              <a:spcBef>
                <a:spcPts val="2400"/>
              </a:spcBef>
            </a:pPr>
            <a:r>
              <a:rPr lang="en-US" sz="2667" dirty="0">
                <a:latin typeface="Times New Roman" pitchFamily="18" charset="0"/>
              </a:rPr>
              <a:t>Worms can take on similarly deceptive forms in instant messaging software and take advantage of users who are probably not on high alert when using such services. </a:t>
            </a:r>
          </a:p>
        </p:txBody>
      </p:sp>
    </p:spTree>
    <p:extLst>
      <p:ext uri="{BB962C8B-B14F-4D97-AF65-F5344CB8AC3E}">
        <p14:creationId xmlns:p14="http://schemas.microsoft.com/office/powerpoint/2010/main" val="704860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1419389" y="1467640"/>
            <a:ext cx="8591227" cy="379321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lnSpc>
                <a:spcPct val="90000"/>
              </a:lnSpc>
              <a:spcBef>
                <a:spcPts val="563"/>
              </a:spcBef>
            </a:pPr>
            <a:r>
              <a:rPr lang="en-US" altLang="en-US" sz="6600" b="1" cap="none" dirty="0" smtClean="0">
                <a:solidFill>
                  <a:srgbClr val="FFFF00"/>
                </a:solidFill>
                <a:latin typeface="Times New Roman" pitchFamily="18" charset="0"/>
                <a:cs typeface="Times New Roman" pitchFamily="18" charset="0"/>
              </a:rPr>
              <a:t>Thank you!</a:t>
            </a:r>
            <a:r>
              <a:rPr lang="en-US" altLang="en-US" sz="6600" b="1" cap="none" dirty="0" smtClean="0">
                <a:solidFill>
                  <a:srgbClr val="0070C0"/>
                </a:solidFill>
                <a:latin typeface="Times New Roman" pitchFamily="18" charset="0"/>
                <a:cs typeface="Times New Roman" pitchFamily="18" charset="0"/>
              </a:rPr>
              <a:t/>
            </a:r>
            <a:br>
              <a:rPr lang="en-US" altLang="en-US" sz="6600" b="1" cap="none" dirty="0" smtClean="0">
                <a:solidFill>
                  <a:srgbClr val="0070C0"/>
                </a:solidFill>
                <a:latin typeface="Times New Roman" pitchFamily="18" charset="0"/>
                <a:cs typeface="Times New Roman" pitchFamily="18" charset="0"/>
              </a:rPr>
            </a:br>
            <a:r>
              <a:rPr lang="en-US" sz="4000" b="1" cap="none" spc="-1" dirty="0" smtClean="0">
                <a:solidFill>
                  <a:srgbClr val="0070C0"/>
                </a:solidFill>
                <a:latin typeface="Times New Roman" pitchFamily="18" charset="0"/>
                <a:cs typeface="Times New Roman" pitchFamily="18" charset="0"/>
              </a:rPr>
              <a:t/>
            </a:r>
            <a:br>
              <a:rPr lang="en-US" sz="4000" b="1" cap="none" spc="-1" dirty="0" smtClean="0">
                <a:solidFill>
                  <a:srgbClr val="0070C0"/>
                </a:solidFill>
                <a:latin typeface="Times New Roman" pitchFamily="18" charset="0"/>
                <a:cs typeface="Times New Roman" pitchFamily="18" charset="0"/>
              </a:rPr>
            </a:br>
            <a:r>
              <a:rPr lang="en-US" sz="2400" b="1" i="1" cap="none" spc="-1" dirty="0" smtClean="0">
                <a:latin typeface="Times New Roman" pitchFamily="18" charset="0"/>
                <a:cs typeface="Times New Roman" pitchFamily="18" charset="0"/>
              </a:rPr>
              <a:t>If you have any query, please contact:</a:t>
            </a:r>
            <a:br>
              <a:rPr lang="en-US" sz="2400" b="1" i="1" cap="none" spc="-1" dirty="0" smtClean="0">
                <a:latin typeface="Times New Roman" pitchFamily="18" charset="0"/>
                <a:cs typeface="Times New Roman" pitchFamily="18" charset="0"/>
              </a:rPr>
            </a:br>
            <a:r>
              <a:rPr lang="en-US" sz="2400" b="1" i="1" cap="none" spc="-1" dirty="0" smtClean="0">
                <a:latin typeface="Times New Roman" pitchFamily="18" charset="0"/>
                <a:cs typeface="Times New Roman" pitchFamily="18" charset="0"/>
              </a:rPr>
              <a:t/>
            </a:r>
            <a:br>
              <a:rPr lang="en-US" sz="2400" b="1" i="1" cap="none" spc="-1" dirty="0" smtClean="0">
                <a:latin typeface="Times New Roman" pitchFamily="18" charset="0"/>
                <a:cs typeface="Times New Roman" pitchFamily="18" charset="0"/>
              </a:rPr>
            </a:br>
            <a:endParaRPr lang="en-US" sz="2800" dirty="0"/>
          </a:p>
        </p:txBody>
      </p:sp>
      <p:sp>
        <p:nvSpPr>
          <p:cNvPr id="7" name="Subtitle 1">
            <a:extLst>
              <a:ext uri="{FF2B5EF4-FFF2-40B4-BE49-F238E27FC236}">
                <a16:creationId xmlns="" xmlns:a16="http://schemas.microsoft.com/office/drawing/2014/main" id="{F9AB6E13-48C6-4D3E-9066-E2E195A3C24F}"/>
              </a:ext>
            </a:extLst>
          </p:cNvPr>
          <p:cNvSpPr txBox="1">
            <a:spLocks/>
          </p:cNvSpPr>
          <p:nvPr/>
        </p:nvSpPr>
        <p:spPr>
          <a:xfrm>
            <a:off x="3505199" y="5917477"/>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IN" sz="2800" dirty="0" smtClean="0">
                <a:solidFill>
                  <a:schemeClr val="tx1"/>
                </a:solidFill>
              </a:rPr>
              <a:t>www.nielit.gov.in/haridwar</a:t>
            </a:r>
            <a:endParaRPr lang="en-IN" sz="2800" dirty="0">
              <a:solidFill>
                <a:schemeClr val="tx1"/>
              </a:solidFill>
            </a:endParaRPr>
          </a:p>
        </p:txBody>
      </p:sp>
      <p:sp>
        <p:nvSpPr>
          <p:cNvPr id="8" name="Rectangle 7">
            <a:extLst>
              <a:ext uri="{FF2B5EF4-FFF2-40B4-BE49-F238E27FC236}">
                <a16:creationId xmlns="" xmlns:a16="http://schemas.microsoft.com/office/drawing/2014/main" id="{F7E40157-61B8-4CCD-B7B0-5D57F435A471}"/>
              </a:ext>
            </a:extLst>
          </p:cNvPr>
          <p:cNvSpPr/>
          <p:nvPr/>
        </p:nvSpPr>
        <p:spPr>
          <a:xfrm>
            <a:off x="430180" y="5988697"/>
            <a:ext cx="19784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9" name="Picture 8">
            <a:extLst>
              <a:ext uri="{FF2B5EF4-FFF2-40B4-BE49-F238E27FC236}">
                <a16:creationId xmlns="" xmlns:a16="http://schemas.microsoft.com/office/drawing/2014/main" id="{63727CFD-315C-4855-9D6C-30BBA5ACF359}"/>
              </a:ext>
            </a:extLst>
          </p:cNvPr>
          <p:cNvPicPr>
            <a:picLocks noChangeAspect="1"/>
          </p:cNvPicPr>
          <p:nvPr/>
        </p:nvPicPr>
        <p:blipFill>
          <a:blip r:embed="rId2"/>
          <a:stretch>
            <a:fillRect/>
          </a:stretch>
        </p:blipFill>
        <p:spPr>
          <a:xfrm>
            <a:off x="1339509" y="157427"/>
            <a:ext cx="1645179"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5998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3</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Viruses types:</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996950" y="1333500"/>
            <a:ext cx="11195050" cy="5143500"/>
          </a:xfrm>
        </p:spPr>
        <p:txBody>
          <a:bodyPr>
            <a:noAutofit/>
          </a:bodyPr>
          <a:lstStyle>
            <a:extLst/>
          </a:lstStyle>
          <a:p>
            <a:pPr algn="just">
              <a:spcBef>
                <a:spcPts val="2400"/>
              </a:spcBef>
              <a:buNone/>
            </a:pPr>
            <a:r>
              <a:rPr lang="en-US" sz="2667" b="1" u="sng" dirty="0">
                <a:latin typeface="Times New Roman" pitchFamily="18" charset="0"/>
              </a:rPr>
              <a:t>Malware</a:t>
            </a:r>
          </a:p>
          <a:p>
            <a:pPr marL="831830" indent="-425440" algn="just">
              <a:spcBef>
                <a:spcPts val="2400"/>
              </a:spcBef>
            </a:pPr>
            <a:r>
              <a:rPr lang="en-US" sz="2667" dirty="0">
                <a:latin typeface="Times New Roman" pitchFamily="18" charset="0"/>
              </a:rPr>
              <a:t>Malware” is short for “malicious software” and used as a single term to refer to virus, spy ware, worm etc. </a:t>
            </a:r>
          </a:p>
          <a:p>
            <a:pPr marL="831830" indent="-425440" algn="just">
              <a:spcBef>
                <a:spcPts val="2400"/>
              </a:spcBef>
            </a:pPr>
            <a:r>
              <a:rPr lang="en-US" sz="2667" dirty="0">
                <a:latin typeface="Times New Roman" pitchFamily="18" charset="0"/>
              </a:rPr>
              <a:t>Malware is designed to cause damage to a standalone computer or a networked computer. </a:t>
            </a:r>
          </a:p>
          <a:p>
            <a:pPr marL="831830" indent="-425440" algn="just">
              <a:spcBef>
                <a:spcPts val="2400"/>
              </a:spcBef>
            </a:pPr>
            <a:r>
              <a:rPr lang="en-US" sz="2667" dirty="0">
                <a:latin typeface="Times New Roman" pitchFamily="18" charset="0"/>
              </a:rPr>
              <a:t>Malware includes computer viruses, worms, Trojan horses and spyware. </a:t>
            </a:r>
          </a:p>
          <a:p>
            <a:pPr marL="831830" indent="-425440" algn="just">
              <a:spcBef>
                <a:spcPts val="2400"/>
              </a:spcBef>
            </a:pPr>
            <a:r>
              <a:rPr lang="en-US" sz="2667" dirty="0">
                <a:latin typeface="Times New Roman" pitchFamily="18" charset="0"/>
              </a:rPr>
              <a:t>These malicious programs can perform a variety of functions, including stealing, encrypting or deleting sensitive data, altering or hijacking core computing functions and monitoring users' computer activity without their permission.</a:t>
            </a:r>
          </a:p>
        </p:txBody>
      </p:sp>
    </p:spTree>
    <p:extLst>
      <p:ext uri="{BB962C8B-B14F-4D97-AF65-F5344CB8AC3E}">
        <p14:creationId xmlns:p14="http://schemas.microsoft.com/office/powerpoint/2010/main" val="1287708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4</a:t>
            </a:fld>
            <a:endParaRPr lang="en-US"/>
          </a:p>
        </p:txBody>
      </p:sp>
      <p:sp>
        <p:nvSpPr>
          <p:cNvPr id="2" name="Title 1"/>
          <p:cNvSpPr>
            <a:spLocks noGrp="1"/>
          </p:cNvSpPr>
          <p:nvPr>
            <p:ph type="title" idx="4294967295"/>
          </p:nvPr>
        </p:nvSpPr>
        <p:spPr>
          <a:xfrm>
            <a:off x="1320800" y="6667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Viruses types:</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333500"/>
            <a:ext cx="10953750" cy="5143500"/>
          </a:xfrm>
        </p:spPr>
        <p:txBody>
          <a:bodyPr>
            <a:noAutofit/>
          </a:bodyPr>
          <a:lstStyle>
            <a:extLst/>
          </a:lstStyle>
          <a:p>
            <a:pPr algn="just">
              <a:spcBef>
                <a:spcPts val="0"/>
              </a:spcBef>
              <a:buNone/>
            </a:pPr>
            <a:r>
              <a:rPr lang="en-US" sz="2667" b="1" u="sng" dirty="0">
                <a:latin typeface="Times New Roman" pitchFamily="18" charset="0"/>
              </a:rPr>
              <a:t>Ransomware</a:t>
            </a:r>
          </a:p>
          <a:p>
            <a:pPr marL="831830" indent="-425440" algn="just">
              <a:spcBef>
                <a:spcPts val="0"/>
              </a:spcBef>
            </a:pPr>
            <a:r>
              <a:rPr lang="en-US" sz="2667" dirty="0">
                <a:latin typeface="Times New Roman" pitchFamily="18" charset="0"/>
              </a:rPr>
              <a:t>It is a type of malware program that infects locks or takes control of a system, prevents users from accessing their system or personal files and demands ransom payment in order to regain access. </a:t>
            </a:r>
          </a:p>
          <a:p>
            <a:pPr marL="831830" indent="-425440" algn="just">
              <a:spcBef>
                <a:spcPts val="0"/>
              </a:spcBef>
            </a:pPr>
            <a:r>
              <a:rPr lang="en-US" sz="2667" dirty="0">
                <a:latin typeface="Times New Roman" pitchFamily="18" charset="0"/>
              </a:rPr>
              <a:t>The earliest variants of ransomware were developed in the late 1980s, and payment was to be sent via snail mail. Today, ransomware authors order that payment be sent via </a:t>
            </a:r>
            <a:r>
              <a:rPr lang="en-US" sz="2667" b="1" i="1" dirty="0" err="1">
                <a:latin typeface="Times New Roman" pitchFamily="18" charset="0"/>
              </a:rPr>
              <a:t>cryptocurrency</a:t>
            </a:r>
            <a:r>
              <a:rPr lang="en-US" sz="2667" dirty="0">
                <a:latin typeface="Times New Roman" pitchFamily="18" charset="0"/>
              </a:rPr>
              <a:t> or credit card.</a:t>
            </a:r>
          </a:p>
          <a:p>
            <a:pPr algn="just">
              <a:spcBef>
                <a:spcPts val="0"/>
              </a:spcBef>
              <a:buNone/>
            </a:pPr>
            <a:r>
              <a:rPr lang="en-US" sz="2667" b="1" u="sng" dirty="0">
                <a:latin typeface="Times New Roman" pitchFamily="18" charset="0"/>
              </a:rPr>
              <a:t>How does malware works</a:t>
            </a:r>
            <a:endParaRPr lang="en-US" sz="2667" u="sng" dirty="0">
              <a:latin typeface="Times New Roman" pitchFamily="18" charset="0"/>
            </a:endParaRPr>
          </a:p>
          <a:p>
            <a:pPr marL="831830" indent="-425440" algn="just">
              <a:spcBef>
                <a:spcPts val="0"/>
              </a:spcBef>
            </a:pPr>
            <a:r>
              <a:rPr lang="en-US" sz="2667" dirty="0">
                <a:latin typeface="Times New Roman" pitchFamily="18" charset="0"/>
              </a:rPr>
              <a:t>Malicious programs can be delivered physically to a system through a USB drive or other means. </a:t>
            </a:r>
          </a:p>
          <a:p>
            <a:pPr marL="831830" indent="-425440" algn="just">
              <a:spcBef>
                <a:spcPts val="0"/>
              </a:spcBef>
            </a:pPr>
            <a:r>
              <a:rPr lang="en-US" sz="2667" dirty="0">
                <a:latin typeface="Times New Roman" pitchFamily="18" charset="0"/>
              </a:rPr>
              <a:t>Malware can often spread via the internet which automatically downloads malicious programs to users' systems without their approval or knowledge. </a:t>
            </a:r>
          </a:p>
        </p:txBody>
      </p:sp>
    </p:spTree>
    <p:extLst>
      <p:ext uri="{BB962C8B-B14F-4D97-AF65-F5344CB8AC3E}">
        <p14:creationId xmlns:p14="http://schemas.microsoft.com/office/powerpoint/2010/main" val="231627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5</a:t>
            </a:fld>
            <a:endParaRPr lang="en-US"/>
          </a:p>
        </p:txBody>
      </p:sp>
      <p:sp>
        <p:nvSpPr>
          <p:cNvPr id="2" name="Title 1"/>
          <p:cNvSpPr>
            <a:spLocks noGrp="1"/>
          </p:cNvSpPr>
          <p:nvPr>
            <p:ph type="title" idx="4294967295"/>
          </p:nvPr>
        </p:nvSpPr>
        <p:spPr>
          <a:xfrm>
            <a:off x="1320800" y="715963"/>
            <a:ext cx="10871200" cy="795337"/>
          </a:xfrm>
          <a:prstGeom prst="rect">
            <a:avLst/>
          </a:prstGeom>
        </p:spPr>
        <p:txBody>
          <a:bodyPr anchor="t">
            <a:noAutofit/>
          </a:bodyPr>
          <a:lstStyle>
            <a:extLst/>
          </a:lstStyle>
          <a:p>
            <a:r>
              <a:rPr lang="en-US" sz="3733" b="1" dirty="0">
                <a:solidFill>
                  <a:schemeClr val="tx1"/>
                </a:solidFill>
                <a:latin typeface="Times New Roman" pitchFamily="18" charset="0"/>
              </a:rPr>
              <a:t>Introduction to Antivirus software:</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333500"/>
            <a:ext cx="10953750" cy="5524500"/>
          </a:xfrm>
        </p:spPr>
        <p:txBody>
          <a:bodyPr>
            <a:noAutofit/>
          </a:bodyPr>
          <a:lstStyle>
            <a:extLst/>
          </a:lstStyle>
          <a:p>
            <a:pPr algn="just">
              <a:spcBef>
                <a:spcPts val="3200"/>
              </a:spcBef>
            </a:pPr>
            <a:r>
              <a:rPr lang="en-US" sz="2667" dirty="0">
                <a:latin typeface="Times New Roman" pitchFamily="18" charset="0"/>
              </a:rPr>
              <a:t>Antivirus software was originally developed to detect and remove computer viruses. </a:t>
            </a:r>
          </a:p>
          <a:p>
            <a:pPr algn="just">
              <a:spcBef>
                <a:spcPts val="3200"/>
              </a:spcBef>
            </a:pPr>
            <a:r>
              <a:rPr lang="en-US" sz="2667" dirty="0">
                <a:latin typeface="Times New Roman" pitchFamily="18" charset="0"/>
              </a:rPr>
              <a:t>In particular, modern antivirus software can protect from: malicious browser helper objects (BHOs), browser hijackers, ransomware, keyloggers, backdoors, rootkits, trojan horses, worms, malicious LSPs, dialers, fraud tools, adware and spyware. </a:t>
            </a:r>
          </a:p>
          <a:p>
            <a:pPr algn="just">
              <a:spcBef>
                <a:spcPts val="3200"/>
              </a:spcBef>
            </a:pPr>
            <a:r>
              <a:rPr lang="en-US" sz="2667" dirty="0">
                <a:latin typeface="Times New Roman" pitchFamily="18" charset="0"/>
              </a:rPr>
              <a:t>Some software also include protection from other computer threats, such as infected and malicious URLs, spam, scam and phishing attacks, online identity (privacy), online banking attacks, social engineering techniques, advanced persistent threat (APT) and </a:t>
            </a:r>
            <a:r>
              <a:rPr lang="en-US" sz="2667" dirty="0" err="1">
                <a:latin typeface="Times New Roman" pitchFamily="18" charset="0"/>
              </a:rPr>
              <a:t>botnet</a:t>
            </a:r>
            <a:r>
              <a:rPr lang="en-US" sz="2667" dirty="0">
                <a:latin typeface="Times New Roman" pitchFamily="18" charset="0"/>
              </a:rPr>
              <a:t> </a:t>
            </a:r>
            <a:r>
              <a:rPr lang="en-US" sz="2667" dirty="0" err="1">
                <a:latin typeface="Times New Roman" pitchFamily="18" charset="0"/>
              </a:rPr>
              <a:t>DDoS</a:t>
            </a:r>
            <a:r>
              <a:rPr lang="en-US" sz="2667" dirty="0">
                <a:latin typeface="Times New Roman" pitchFamily="18" charset="0"/>
              </a:rPr>
              <a:t> attacks.</a:t>
            </a:r>
          </a:p>
        </p:txBody>
      </p:sp>
    </p:spTree>
    <p:extLst>
      <p:ext uri="{BB962C8B-B14F-4D97-AF65-F5344CB8AC3E}">
        <p14:creationId xmlns:p14="http://schemas.microsoft.com/office/powerpoint/2010/main" val="2323504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6</a:t>
            </a:fld>
            <a:endParaRPr lang="en-US"/>
          </a:p>
        </p:txBody>
      </p:sp>
      <p:sp>
        <p:nvSpPr>
          <p:cNvPr id="2" name="Title 1"/>
          <p:cNvSpPr>
            <a:spLocks noGrp="1"/>
          </p:cNvSpPr>
          <p:nvPr>
            <p:ph type="title" idx="4294967295"/>
          </p:nvPr>
        </p:nvSpPr>
        <p:spPr>
          <a:xfrm>
            <a:off x="1320800" y="692150"/>
            <a:ext cx="10871200" cy="795338"/>
          </a:xfrm>
          <a:prstGeom prst="rect">
            <a:avLst/>
          </a:prstGeom>
        </p:spPr>
        <p:txBody>
          <a:bodyPr anchor="t">
            <a:noAutofit/>
          </a:bodyPr>
          <a:lstStyle>
            <a:extLst/>
          </a:lstStyle>
          <a:p>
            <a:r>
              <a:rPr lang="en-US" sz="3733" b="1" dirty="0">
                <a:solidFill>
                  <a:schemeClr val="tx1"/>
                </a:solidFill>
                <a:latin typeface="Times New Roman" pitchFamily="18" charset="0"/>
              </a:rPr>
              <a:t>How does Antivirus Software Work?</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428750"/>
            <a:ext cx="10953750" cy="4762500"/>
          </a:xfrm>
        </p:spPr>
        <p:txBody>
          <a:bodyPr>
            <a:noAutofit/>
          </a:bodyPr>
          <a:lstStyle>
            <a:extLst/>
          </a:lstStyle>
          <a:p>
            <a:pPr algn="just">
              <a:spcBef>
                <a:spcPts val="4800"/>
              </a:spcBef>
            </a:pPr>
            <a:r>
              <a:rPr lang="en-US" sz="2667" dirty="0">
                <a:latin typeface="Times New Roman" pitchFamily="18" charset="0"/>
              </a:rPr>
              <a:t>Antivirus software will scans the file on computer programs and comparing specific bits of code against information in its database.</a:t>
            </a:r>
          </a:p>
          <a:p>
            <a:pPr algn="just">
              <a:spcBef>
                <a:spcPts val="4800"/>
              </a:spcBef>
            </a:pPr>
            <a:r>
              <a:rPr lang="en-US" sz="2667" dirty="0">
                <a:latin typeface="Times New Roman" pitchFamily="18" charset="0"/>
              </a:rPr>
              <a:t>If it finds a pattern duplicating one in the database</a:t>
            </a:r>
          </a:p>
          <a:p>
            <a:pPr algn="just">
              <a:spcBef>
                <a:spcPts val="4800"/>
              </a:spcBef>
            </a:pPr>
            <a:r>
              <a:rPr lang="en-US" sz="2667" dirty="0">
                <a:latin typeface="Times New Roman" pitchFamily="18" charset="0"/>
              </a:rPr>
              <a:t>It is considered a virus, and it will quarantine or delete that particular file.</a:t>
            </a:r>
          </a:p>
          <a:p>
            <a:pPr algn="just">
              <a:spcBef>
                <a:spcPts val="4800"/>
              </a:spcBef>
            </a:pPr>
            <a:r>
              <a:rPr lang="en-US" sz="2667" dirty="0">
                <a:latin typeface="Times New Roman" pitchFamily="18" charset="0"/>
              </a:rPr>
              <a:t> It will also scan computer for behaviors that may signal the presence of a new, unknown malware.</a:t>
            </a:r>
          </a:p>
        </p:txBody>
      </p:sp>
    </p:spTree>
    <p:extLst>
      <p:ext uri="{BB962C8B-B14F-4D97-AF65-F5344CB8AC3E}">
        <p14:creationId xmlns:p14="http://schemas.microsoft.com/office/powerpoint/2010/main" val="3432539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7</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Autofit/>
          </a:bodyPr>
          <a:lstStyle>
            <a:extLst/>
          </a:lstStyle>
          <a:p>
            <a:r>
              <a:rPr lang="en-US" sz="3733" b="1" dirty="0">
                <a:solidFill>
                  <a:schemeClr val="tx1"/>
                </a:solidFill>
                <a:latin typeface="Times New Roman" pitchFamily="18" charset="0"/>
              </a:rPr>
              <a:t>Antivirus Software Scanning Detection Processes</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335088"/>
            <a:ext cx="10953750" cy="5048250"/>
          </a:xfrm>
        </p:spPr>
        <p:txBody>
          <a:bodyPr>
            <a:noAutofit/>
          </a:bodyPr>
          <a:lstStyle>
            <a:extLst/>
          </a:lstStyle>
          <a:p>
            <a:pPr algn="just">
              <a:spcBef>
                <a:spcPts val="1600"/>
              </a:spcBef>
              <a:buNone/>
            </a:pPr>
            <a:r>
              <a:rPr lang="en-US" sz="2667" dirty="0">
                <a:latin typeface="Times New Roman" pitchFamily="18" charset="0"/>
              </a:rPr>
              <a:t>Antivirus software uses different scanning detection processes:</a:t>
            </a:r>
          </a:p>
          <a:p>
            <a:pPr algn="just">
              <a:spcBef>
                <a:spcPts val="1600"/>
              </a:spcBef>
              <a:buNone/>
            </a:pPr>
            <a:r>
              <a:rPr lang="en-US" sz="2667" b="1" u="sng" dirty="0">
                <a:latin typeface="Times New Roman" pitchFamily="18" charset="0"/>
              </a:rPr>
              <a:t>Signature-based detection</a:t>
            </a:r>
          </a:p>
          <a:p>
            <a:pPr marL="831830" indent="-425440" algn="just">
              <a:spcBef>
                <a:spcPts val="1600"/>
              </a:spcBef>
              <a:buFont typeface="Wingdings" pitchFamily="2" charset="2"/>
              <a:buChar char="v"/>
            </a:pPr>
            <a:r>
              <a:rPr lang="en-US" sz="2667" dirty="0">
                <a:latin typeface="Times New Roman" pitchFamily="18" charset="0"/>
              </a:rPr>
              <a:t>Uses key aspects of an examined file to create a static fingerprint of known malware. The signature could represent a series of bytes in the file. </a:t>
            </a:r>
          </a:p>
          <a:p>
            <a:pPr marL="831830" indent="-425440" algn="just">
              <a:spcBef>
                <a:spcPts val="1600"/>
              </a:spcBef>
              <a:buFont typeface="Wingdings" pitchFamily="2" charset="2"/>
              <a:buChar char="v"/>
            </a:pPr>
            <a:r>
              <a:rPr lang="en-US" sz="2667" dirty="0">
                <a:latin typeface="Times New Roman" pitchFamily="18" charset="0"/>
              </a:rPr>
              <a:t>It could also be a cryptographic hash of the file or its sections. </a:t>
            </a:r>
          </a:p>
          <a:p>
            <a:pPr marL="831830" indent="-425440" algn="just">
              <a:spcBef>
                <a:spcPts val="1600"/>
              </a:spcBef>
              <a:buFont typeface="Wingdings" pitchFamily="2" charset="2"/>
              <a:buChar char="v"/>
            </a:pPr>
            <a:r>
              <a:rPr lang="en-US" sz="2667" dirty="0">
                <a:latin typeface="Times New Roman" pitchFamily="18" charset="0"/>
              </a:rPr>
              <a:t>This is most common in traditional method that checks all the .EXE files and validates it with the known list of viruses and other types of malware. </a:t>
            </a:r>
          </a:p>
        </p:txBody>
      </p:sp>
    </p:spTree>
    <p:extLst>
      <p:ext uri="{BB962C8B-B14F-4D97-AF65-F5344CB8AC3E}">
        <p14:creationId xmlns:p14="http://schemas.microsoft.com/office/powerpoint/2010/main" val="921436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8</a:t>
            </a:fld>
            <a:endParaRPr lang="en-US"/>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333500"/>
            <a:ext cx="10953750" cy="5048250"/>
          </a:xfrm>
        </p:spPr>
        <p:txBody>
          <a:bodyPr>
            <a:noAutofit/>
          </a:bodyPr>
          <a:lstStyle>
            <a:extLst/>
          </a:lstStyle>
          <a:p>
            <a:pPr algn="just">
              <a:lnSpc>
                <a:spcPts val="3200"/>
              </a:lnSpc>
              <a:spcBef>
                <a:spcPts val="2400"/>
              </a:spcBef>
            </a:pPr>
            <a:r>
              <a:rPr lang="en-US" sz="2667" b="1" dirty="0">
                <a:latin typeface="Times New Roman" pitchFamily="18" charset="0"/>
              </a:rPr>
              <a:t>Behavioral-based detection - </a:t>
            </a:r>
            <a:r>
              <a:rPr lang="en-US" sz="2667" dirty="0">
                <a:latin typeface="Times New Roman" pitchFamily="18" charset="0"/>
              </a:rPr>
              <a:t>This type of detection is used in Intrusion Detection mechanism. This concentrates more in detecting the characteristics of the malware during execution. This mechanism detects malware only while the malware performs malware actions.</a:t>
            </a:r>
          </a:p>
          <a:p>
            <a:pPr algn="just">
              <a:lnSpc>
                <a:spcPts val="3200"/>
              </a:lnSpc>
              <a:spcBef>
                <a:spcPts val="2400"/>
              </a:spcBef>
            </a:pPr>
            <a:r>
              <a:rPr lang="en-US" sz="2667" b="1" dirty="0">
                <a:latin typeface="Times New Roman" pitchFamily="18" charset="0"/>
              </a:rPr>
              <a:t>Heuristic Detection –</a:t>
            </a:r>
            <a:r>
              <a:rPr lang="en-US" sz="2667" dirty="0">
                <a:latin typeface="Times New Roman" pitchFamily="18" charset="0"/>
              </a:rPr>
              <a:t> This process scans for previously unknown viruses by looking for known suspicious behavior or file structures. This is mostly used in combination with signature-based detection.</a:t>
            </a:r>
          </a:p>
          <a:p>
            <a:pPr algn="just">
              <a:lnSpc>
                <a:spcPts val="3200"/>
              </a:lnSpc>
              <a:spcBef>
                <a:spcPts val="2400"/>
              </a:spcBef>
            </a:pPr>
            <a:r>
              <a:rPr lang="en-US" sz="2667" b="1" dirty="0">
                <a:latin typeface="Times New Roman" pitchFamily="18" charset="0"/>
              </a:rPr>
              <a:t>Data mining techniques -</a:t>
            </a:r>
            <a:r>
              <a:rPr lang="en-US" sz="2667" dirty="0">
                <a:latin typeface="Times New Roman" pitchFamily="18" charset="0"/>
              </a:rPr>
              <a:t> This is of the latest trends in detecting a malware. With a set of program features, Data mining helps to find if the program is malicious or not. </a:t>
            </a:r>
          </a:p>
        </p:txBody>
      </p:sp>
    </p:spTree>
    <p:extLst>
      <p:ext uri="{BB962C8B-B14F-4D97-AF65-F5344CB8AC3E}">
        <p14:creationId xmlns:p14="http://schemas.microsoft.com/office/powerpoint/2010/main" val="3997419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9</a:t>
            </a:fld>
            <a:endParaRPr lang="en-US"/>
          </a:p>
        </p:txBody>
      </p:sp>
      <p:sp>
        <p:nvSpPr>
          <p:cNvPr id="2" name="Title 1"/>
          <p:cNvSpPr>
            <a:spLocks noGrp="1"/>
          </p:cNvSpPr>
          <p:nvPr>
            <p:ph type="title" idx="4294967295"/>
          </p:nvPr>
        </p:nvSpPr>
        <p:spPr>
          <a:xfrm>
            <a:off x="0" y="674688"/>
            <a:ext cx="10382250" cy="508000"/>
          </a:xfrm>
          <a:prstGeom prst="rect">
            <a:avLst/>
          </a:prstGeom>
        </p:spPr>
        <p:txBody>
          <a:bodyPr anchor="t">
            <a:noAutofit/>
          </a:bodyPr>
          <a:lstStyle>
            <a:extLst/>
          </a:lstStyle>
          <a:p>
            <a:r>
              <a:rPr lang="en-US" sz="3733" b="1" dirty="0">
                <a:solidFill>
                  <a:schemeClr val="tx1"/>
                </a:solidFill>
                <a:latin typeface="Times New Roman" pitchFamily="18" charset="0"/>
              </a:rPr>
              <a:t>Different Types of Antivirus Software:</a:t>
            </a: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tx1"/>
                </a:solidFill>
                <a:latin typeface="Times New Roman" pitchFamily="18" charset="0"/>
              </a:rPr>
              <a:t/>
            </a:r>
            <a:br>
              <a:rPr lang="en-US" sz="3733" dirty="0">
                <a:solidFill>
                  <a:schemeClr val="tx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r>
              <a:rPr lang="en-US" sz="3733" dirty="0">
                <a:solidFill>
                  <a:schemeClr val="bg1"/>
                </a:solidFill>
                <a:latin typeface="Times New Roman" pitchFamily="18" charset="0"/>
              </a:rPr>
              <a:t/>
            </a:r>
            <a:br>
              <a:rPr lang="en-US" sz="3733" dirty="0">
                <a:solidFill>
                  <a:schemeClr val="bg1"/>
                </a:solidFill>
                <a:latin typeface="Times New Roman" pitchFamily="18" charset="0"/>
              </a:rPr>
            </a:br>
            <a:endParaRPr lang="en-US" sz="3733" dirty="0">
              <a:solidFill>
                <a:schemeClr val="bg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905000"/>
            <a:ext cx="11049000" cy="4667250"/>
          </a:xfrm>
        </p:spPr>
        <p:txBody>
          <a:bodyPr>
            <a:normAutofit/>
          </a:bodyPr>
          <a:lstStyle>
            <a:extLst/>
          </a:lstStyle>
          <a:p>
            <a:pPr>
              <a:buNone/>
            </a:pPr>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1" name="Rectangle 2"/>
          <p:cNvSpPr>
            <a:spLocks noGrp="1"/>
          </p:cNvSpPr>
          <p:nvPr>
            <p:ph sz="quarter" idx="4294967295"/>
          </p:nvPr>
        </p:nvSpPr>
        <p:spPr>
          <a:xfrm>
            <a:off x="1143000" y="2095500"/>
            <a:ext cx="11049000" cy="40005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sp>
        <p:nvSpPr>
          <p:cNvPr id="13" name="Rectangle 2"/>
          <p:cNvSpPr>
            <a:spLocks noGrp="1"/>
          </p:cNvSpPr>
          <p:nvPr>
            <p:ph sz="quarter" idx="4294967295"/>
          </p:nvPr>
        </p:nvSpPr>
        <p:spPr>
          <a:xfrm>
            <a:off x="1238250" y="1905000"/>
            <a:ext cx="10953750" cy="4572000"/>
          </a:xfrm>
        </p:spPr>
        <p:txBody>
          <a:bodyPr>
            <a:normAutofit/>
          </a:bodyPr>
          <a:lstStyle>
            <a:extLst/>
          </a:lstStyle>
          <a:p>
            <a:pPr lvl="0"/>
            <a:endParaRPr lang="en-US" sz="2667" dirty="0"/>
          </a:p>
          <a:p>
            <a:pPr lvl="0" algn="just">
              <a:buNone/>
            </a:pPr>
            <a:endParaRPr lang="en-US" sz="2133" dirty="0"/>
          </a:p>
          <a:p>
            <a:endParaRPr lang="en-US" sz="2133" dirty="0"/>
          </a:p>
          <a:p>
            <a:endParaRPr lang="en-US" sz="2133" dirty="0"/>
          </a:p>
          <a:p>
            <a:pPr algn="just">
              <a:buNone/>
            </a:pPr>
            <a:endParaRPr lang="en-US" sz="2133" dirty="0"/>
          </a:p>
          <a:p>
            <a:pPr algn="just">
              <a:buNone/>
            </a:pPr>
            <a:endParaRPr lang="en-US" sz="2133" dirty="0"/>
          </a:p>
          <a:p>
            <a:pPr>
              <a:buNone/>
            </a:pPr>
            <a:endParaRPr lang="en-US" sz="2133" dirty="0"/>
          </a:p>
          <a:p>
            <a:pPr>
              <a:buNone/>
            </a:pPr>
            <a:endParaRPr lang="en-US" sz="2400" dirty="0"/>
          </a:p>
          <a:p>
            <a:endParaRPr lang="en-US" sz="2667" dirty="0"/>
          </a:p>
        </p:txBody>
      </p:sp>
      <p:graphicFrame>
        <p:nvGraphicFramePr>
          <p:cNvPr id="10" name="Table 9"/>
          <p:cNvGraphicFramePr>
            <a:graphicFrameLocks noGrp="1"/>
          </p:cNvGraphicFramePr>
          <p:nvPr/>
        </p:nvGraphicFramePr>
        <p:xfrm>
          <a:off x="1904971" y="1619237"/>
          <a:ext cx="8128000" cy="4267200"/>
        </p:xfrm>
        <a:graphic>
          <a:graphicData uri="http://schemas.openxmlformats.org/drawingml/2006/table">
            <a:tbl>
              <a:tblPr firstRow="1" bandRow="1">
                <a:tableStyleId>{5C22544A-7EE6-4342-B048-85BDC9FD1C3A}</a:tableStyleId>
              </a:tblPr>
              <a:tblGrid>
                <a:gridCol w="4064000"/>
                <a:gridCol w="4064000"/>
              </a:tblGrid>
              <a:tr h="528320">
                <a:tc>
                  <a:txBody>
                    <a:bodyPr/>
                    <a:lstStyle/>
                    <a:p>
                      <a:r>
                        <a:rPr lang="en-IN" sz="2700" dirty="0" smtClean="0">
                          <a:latin typeface="Times New Roman" pitchFamily="18" charset="0"/>
                        </a:rPr>
                        <a:t>Anti virus</a:t>
                      </a:r>
                      <a:endParaRPr lang="en-US" sz="2700" dirty="0">
                        <a:latin typeface="Times New Roman" pitchFamily="18" charset="0"/>
                      </a:endParaRPr>
                    </a:p>
                  </a:txBody>
                  <a:tcPr marL="121920" marR="121920" marT="60960" marB="60960"/>
                </a:tc>
                <a:tc>
                  <a:txBody>
                    <a:bodyPr/>
                    <a:lstStyle/>
                    <a:p>
                      <a:r>
                        <a:rPr lang="en-IN" sz="2700" dirty="0" smtClean="0">
                          <a:latin typeface="Times New Roman" pitchFamily="18" charset="0"/>
                        </a:rPr>
                        <a:t>Platform</a:t>
                      </a:r>
                      <a:endParaRPr lang="en-US" sz="2700" dirty="0">
                        <a:latin typeface="Times New Roman" pitchFamily="18" charset="0"/>
                      </a:endParaRPr>
                    </a:p>
                  </a:txBody>
                  <a:tcPr marL="121920" marR="121920" marT="60960" marB="60960"/>
                </a:tc>
              </a:tr>
              <a:tr h="528320">
                <a:tc>
                  <a:txBody>
                    <a:bodyPr/>
                    <a:lstStyle/>
                    <a:p>
                      <a:r>
                        <a:rPr lang="en-IN" sz="2700" dirty="0" err="1" smtClean="0">
                          <a:latin typeface="Times New Roman" pitchFamily="18" charset="0"/>
                        </a:rPr>
                        <a:t>Avira</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 Mac</a:t>
                      </a:r>
                      <a:endParaRPr lang="en-US" sz="2700" dirty="0">
                        <a:latin typeface="Times New Roman" pitchFamily="18" charset="0"/>
                      </a:endParaRPr>
                    </a:p>
                  </a:txBody>
                  <a:tcPr marL="121920" marR="121920" marT="60960" marB="60960"/>
                </a:tc>
              </a:tr>
              <a:tr h="528320">
                <a:tc>
                  <a:txBody>
                    <a:bodyPr/>
                    <a:lstStyle/>
                    <a:p>
                      <a:r>
                        <a:rPr lang="en-IN" sz="2700" dirty="0" err="1" smtClean="0">
                          <a:latin typeface="Times New Roman" pitchFamily="18" charset="0"/>
                        </a:rPr>
                        <a:t>Avast</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 Mac</a:t>
                      </a:r>
                      <a:endParaRPr lang="en-US" sz="2700" dirty="0">
                        <a:latin typeface="Times New Roman" pitchFamily="18" charset="0"/>
                      </a:endParaRPr>
                    </a:p>
                  </a:txBody>
                  <a:tcPr marL="121920" marR="121920" marT="60960" marB="60960"/>
                </a:tc>
              </a:tr>
              <a:tr h="528320">
                <a:tc>
                  <a:txBody>
                    <a:bodyPr/>
                    <a:lstStyle/>
                    <a:p>
                      <a:r>
                        <a:rPr lang="en-IN" sz="2700" dirty="0" err="1" smtClean="0">
                          <a:latin typeface="Times New Roman" pitchFamily="18" charset="0"/>
                        </a:rPr>
                        <a:t>Mcafee</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 Mac</a:t>
                      </a:r>
                      <a:endParaRPr lang="en-US" sz="2700" dirty="0">
                        <a:latin typeface="Times New Roman" pitchFamily="18" charset="0"/>
                      </a:endParaRPr>
                    </a:p>
                  </a:txBody>
                  <a:tcPr marL="121920" marR="121920" marT="60960" marB="60960"/>
                </a:tc>
              </a:tr>
              <a:tr h="528320">
                <a:tc>
                  <a:txBody>
                    <a:bodyPr/>
                    <a:lstStyle/>
                    <a:p>
                      <a:r>
                        <a:rPr lang="en-IN" sz="2700" dirty="0" smtClean="0">
                          <a:latin typeface="Times New Roman" pitchFamily="18" charset="0"/>
                        </a:rPr>
                        <a:t>AVG</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 Mac</a:t>
                      </a:r>
                      <a:endParaRPr lang="en-US" sz="2700" dirty="0">
                        <a:latin typeface="Times New Roman" pitchFamily="18" charset="0"/>
                      </a:endParaRPr>
                    </a:p>
                  </a:txBody>
                  <a:tcPr marL="121920" marR="121920" marT="60960" marB="60960"/>
                </a:tc>
              </a:tr>
              <a:tr h="528320">
                <a:tc>
                  <a:txBody>
                    <a:bodyPr/>
                    <a:lstStyle/>
                    <a:p>
                      <a:r>
                        <a:rPr lang="en-IN" sz="2700" dirty="0" err="1" smtClean="0">
                          <a:latin typeface="Times New Roman" pitchFamily="18" charset="0"/>
                        </a:rPr>
                        <a:t>BITDefender</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a:t>
                      </a:r>
                      <a:endParaRPr lang="en-US" sz="2700" dirty="0">
                        <a:latin typeface="Times New Roman" pitchFamily="18" charset="0"/>
                      </a:endParaRPr>
                    </a:p>
                  </a:txBody>
                  <a:tcPr marL="121920" marR="121920" marT="60960" marB="60960"/>
                </a:tc>
              </a:tr>
              <a:tr h="528320">
                <a:tc>
                  <a:txBody>
                    <a:bodyPr/>
                    <a:lstStyle/>
                    <a:p>
                      <a:r>
                        <a:rPr lang="en-IN" sz="2700" dirty="0" err="1" smtClean="0">
                          <a:latin typeface="Times New Roman" pitchFamily="18" charset="0"/>
                        </a:rPr>
                        <a:t>kaspersky</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 Mac</a:t>
                      </a:r>
                      <a:endParaRPr lang="en-US" sz="2700" dirty="0">
                        <a:latin typeface="Times New Roman" pitchFamily="18" charset="0"/>
                      </a:endParaRPr>
                    </a:p>
                  </a:txBody>
                  <a:tcPr marL="121920" marR="121920" marT="60960" marB="60960"/>
                </a:tc>
              </a:tr>
              <a:tr h="528320">
                <a:tc>
                  <a:txBody>
                    <a:bodyPr/>
                    <a:lstStyle/>
                    <a:p>
                      <a:r>
                        <a:rPr lang="en-IN" sz="2700" dirty="0" err="1" smtClean="0">
                          <a:latin typeface="Times New Roman" pitchFamily="18" charset="0"/>
                        </a:rPr>
                        <a:t>Trendmicro</a:t>
                      </a:r>
                      <a:endParaRPr lang="en-US" sz="2700" dirty="0">
                        <a:latin typeface="Times New Roman" pitchFamily="18" charset="0"/>
                      </a:endParaRPr>
                    </a:p>
                  </a:txBody>
                  <a:tcPr marL="121920" marR="121920" marT="60960" marB="60960"/>
                </a:tc>
                <a:tc>
                  <a:txBody>
                    <a:bodyPr/>
                    <a:lstStyle/>
                    <a:p>
                      <a:r>
                        <a:rPr lang="en-US" sz="2700" kern="1200" dirty="0" smtClean="0">
                          <a:solidFill>
                            <a:schemeClr val="dk1"/>
                          </a:solidFill>
                          <a:latin typeface="Times New Roman" pitchFamily="18" charset="0"/>
                          <a:ea typeface="+mn-ea"/>
                          <a:cs typeface="+mn-cs"/>
                        </a:rPr>
                        <a:t>Windows, Mac</a:t>
                      </a:r>
                      <a:endParaRPr lang="en-US" sz="2700" dirty="0">
                        <a:latin typeface="Times New Roman" pitchFamily="18" charset="0"/>
                      </a:endParaRPr>
                    </a:p>
                  </a:txBody>
                  <a:tcPr marL="121920" marR="121920" marT="60960" marB="60960"/>
                </a:tc>
              </a:tr>
            </a:tbl>
          </a:graphicData>
        </a:graphic>
      </p:graphicFrame>
    </p:spTree>
    <p:extLst>
      <p:ext uri="{BB962C8B-B14F-4D97-AF65-F5344CB8AC3E}">
        <p14:creationId xmlns:p14="http://schemas.microsoft.com/office/powerpoint/2010/main" val="1413885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TotalTime>
  <Words>1718</Words>
  <Application>Microsoft Office PowerPoint</Application>
  <PresentationFormat>Widescreen</PresentationFormat>
  <Paragraphs>493</Paragraphs>
  <Slides>20</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Aachen-Bold</vt:lpstr>
      <vt:lpstr>Calibri</vt:lpstr>
      <vt:lpstr>Times New Roman</vt:lpstr>
      <vt:lpstr>Trebuchet MS</vt:lpstr>
      <vt:lpstr>Tw Cen MT</vt:lpstr>
      <vt:lpstr>Wingdings</vt:lpstr>
      <vt:lpstr>Wingdings 2</vt:lpstr>
      <vt:lpstr>Median</vt:lpstr>
      <vt:lpstr>1_Median</vt:lpstr>
      <vt:lpstr> </vt:lpstr>
      <vt:lpstr>Viruses types:</vt:lpstr>
      <vt:lpstr>Viruses types:</vt:lpstr>
      <vt:lpstr>Viruses types:</vt:lpstr>
      <vt:lpstr>Introduction to Antivirus software:</vt:lpstr>
      <vt:lpstr>How does Antivirus Software Work?  </vt:lpstr>
      <vt:lpstr>Antivirus Software Scanning Detection Processes   </vt:lpstr>
      <vt:lpstr>PowerPoint Presentation</vt:lpstr>
      <vt:lpstr>Different Types of Antivirus Software:    </vt:lpstr>
      <vt:lpstr>Introduction to Windows Firewall    </vt:lpstr>
      <vt:lpstr>Email Security</vt:lpstr>
      <vt:lpstr>Securing Smartphone        </vt:lpstr>
      <vt:lpstr>PowerPoint Presentation</vt:lpstr>
      <vt:lpstr>Securing Smart Phone       </vt:lpstr>
      <vt:lpstr>Securing Smart Phone Contd..       </vt:lpstr>
      <vt:lpstr>Securing Smart Phone       </vt:lpstr>
      <vt:lpstr>Securing Smart Phone Contd..       </vt:lpstr>
      <vt:lpstr>Security of Social Networking        </vt:lpstr>
      <vt:lpstr>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HP</cp:lastModifiedBy>
  <cp:revision>95</cp:revision>
  <dcterms:created xsi:type="dcterms:W3CDTF">2020-03-26T06:35:51Z</dcterms:created>
  <dcterms:modified xsi:type="dcterms:W3CDTF">2022-12-19T05:59:05Z</dcterms:modified>
</cp:coreProperties>
</file>