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7"/>
  </p:notesMasterIdLst>
  <p:sldIdLst>
    <p:sldId id="256" r:id="rId2"/>
    <p:sldId id="805" r:id="rId3"/>
    <p:sldId id="806" r:id="rId4"/>
    <p:sldId id="807" r:id="rId5"/>
    <p:sldId id="808" r:id="rId6"/>
    <p:sldId id="809" r:id="rId7"/>
    <p:sldId id="810" r:id="rId8"/>
    <p:sldId id="440" r:id="rId9"/>
    <p:sldId id="415" r:id="rId10"/>
    <p:sldId id="811" r:id="rId11"/>
    <p:sldId id="820" r:id="rId12"/>
    <p:sldId id="812" r:id="rId13"/>
    <p:sldId id="813" r:id="rId14"/>
    <p:sldId id="814" r:id="rId15"/>
    <p:sldId id="815" r:id="rId16"/>
    <p:sldId id="816" r:id="rId17"/>
    <p:sldId id="817" r:id="rId18"/>
    <p:sldId id="821" r:id="rId19"/>
    <p:sldId id="822" r:id="rId20"/>
    <p:sldId id="823" r:id="rId21"/>
    <p:sldId id="824" r:id="rId22"/>
    <p:sldId id="818" r:id="rId23"/>
    <p:sldId id="819" r:id="rId24"/>
    <p:sldId id="827" r:id="rId25"/>
    <p:sldId id="71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pPr/>
              <a:t>10-06-2022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pPr/>
              <a:t>‹#›</a:t>
            </a:fld>
            <a:endParaRPr lang="en-IN"/>
          </a:p>
        </p:txBody>
      </p:sp>
    </p:spTree>
    <p:extLst>
      <p:ext uri="{BB962C8B-B14F-4D97-AF65-F5344CB8AC3E}">
        <p14:creationId xmlns:p14="http://schemas.microsoft.com/office/powerpoint/2010/main" xmlns=""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pPr/>
              <a:t>6/10/2022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pPr/>
              <a:t>6/10/2022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pPr/>
              <a:t>6/10/2022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pPr/>
              <a:t>6/10/2022</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pPr/>
              <a:t>6/10/2022</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pPr/>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pPr/>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pPr/>
              <a:t>6/10/2022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6/10/2022</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eprom-full-form/" TargetMode="External"/><Relationship Id="rId2" Type="http://schemas.openxmlformats.org/officeDocument/2006/relationships/hyperlink" Target="https://www.geeksforgeeks.org/prom-full-form/"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geeksforgeeks.org/eeprom-full-fo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08" y="965812"/>
            <a:ext cx="8947492" cy="4399818"/>
          </a:xfrm>
        </p:spPr>
        <p:txBody>
          <a:bodyPr>
            <a:normAutofit/>
          </a:bodyPr>
          <a:lstStyle/>
          <a:p>
            <a:r>
              <a:rPr lang="en-US" sz="2000" cap="none" baseline="30000" dirty="0">
                <a:solidFill>
                  <a:srgbClr val="FFFF00"/>
                </a:solidFill>
                <a:latin typeface="+mn-lt"/>
                <a:cs typeface="Trebuchet MS"/>
              </a:rPr>
              <a:t/>
            </a:r>
            <a:br>
              <a:rPr lang="en-US" sz="2000" cap="none" baseline="30000" dirty="0">
                <a:solidFill>
                  <a:srgbClr val="FFFF00"/>
                </a:solidFill>
                <a:latin typeface="+mn-lt"/>
                <a:cs typeface="Trebuchet MS"/>
              </a:rPr>
            </a:br>
            <a:r>
              <a:rPr lang="en-US" sz="2000" cap="none" baseline="30000" dirty="0">
                <a:latin typeface="+mn-lt"/>
                <a:cs typeface="Trebuchet MS"/>
              </a:rPr>
              <a:t/>
            </a:r>
            <a:br>
              <a:rPr lang="en-US" sz="2000" cap="none" baseline="30000" dirty="0">
                <a:latin typeface="+mn-lt"/>
                <a:cs typeface="Trebuchet MS"/>
              </a:rPr>
            </a:br>
            <a:r>
              <a:rPr lang="en-US" sz="2000" cap="none" baseline="30000" dirty="0" smtClean="0">
                <a:cs typeface="Trebuchet MS"/>
              </a:rPr>
              <a:t/>
            </a:r>
            <a:br>
              <a:rPr lang="en-US" sz="2000" cap="none" baseline="30000" dirty="0" smtClean="0">
                <a:cs typeface="Trebuchet MS"/>
              </a:rPr>
            </a:br>
            <a:r>
              <a:rPr lang="en-US" sz="2000" cap="none" baseline="30000" dirty="0">
                <a:solidFill>
                  <a:srgbClr val="FFFF00"/>
                </a:solidFill>
                <a:latin typeface="Trebuchet MS"/>
                <a:cs typeface="Trebuchet MS"/>
              </a:rPr>
              <a:t/>
            </a:r>
            <a:br>
              <a:rPr lang="en-US" sz="2000" cap="none" baseline="30000" dirty="0">
                <a:solidFill>
                  <a:srgbClr val="FFFF00"/>
                </a:solidFill>
                <a:latin typeface="Trebuchet MS"/>
                <a:cs typeface="Trebuchet MS"/>
              </a:rPr>
            </a:br>
            <a:r>
              <a:rPr lang="en-US" sz="2000" cap="none" baseline="30000" dirty="0" smtClean="0">
                <a:solidFill>
                  <a:srgbClr val="FFFF00"/>
                </a:solidFill>
                <a:latin typeface="Trebuchet MS"/>
                <a:cs typeface="Trebuchet MS"/>
              </a:rPr>
              <a:t/>
            </a:r>
            <a:br>
              <a:rPr lang="en-US" sz="2000" cap="none" baseline="30000" dirty="0" smtClean="0">
                <a:solidFill>
                  <a:srgbClr val="FFFF00"/>
                </a:solidFill>
                <a:latin typeface="Trebuchet MS"/>
                <a:cs typeface="Trebuchet MS"/>
              </a:rPr>
            </a:br>
            <a:endParaRPr lang="en-US" sz="2000" cap="none" baseline="30000" dirty="0">
              <a:solidFill>
                <a:srgbClr val="FFFF00"/>
              </a:solidFill>
              <a:latin typeface="Trebuchet MS"/>
              <a:cs typeface="Trebuchet MS"/>
            </a:endParaRPr>
          </a:p>
        </p:txBody>
      </p:sp>
      <p:sp>
        <p:nvSpPr>
          <p:cNvPr id="14" name="Rectangle 13">
            <a:extLst>
              <a:ext uri="{FF2B5EF4-FFF2-40B4-BE49-F238E27FC236}">
                <a16:creationId xmlns="" xmlns:a16="http://schemas.microsoft.com/office/drawing/2014/main"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sp>
        <p:nvSpPr>
          <p:cNvPr id="15" name="Rectangle 14">
            <a:extLst>
              <a:ext uri="{FF2B5EF4-FFF2-40B4-BE49-F238E27FC236}">
                <a16:creationId xmlns="" xmlns:a16="http://schemas.microsoft.com/office/drawing/2014/main"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dirty="0" err="1" smtClean="0">
                <a:ln w="0"/>
                <a:effectLst>
                  <a:outerShdw blurRad="38100" dist="19050" dir="2700000" algn="tl" rotWithShape="0">
                    <a:schemeClr val="dk1">
                      <a:alpha val="40000"/>
                    </a:schemeClr>
                  </a:outerShdw>
                </a:effectLst>
              </a:rPr>
              <a:t>Dubey</a:t>
            </a:r>
            <a:endParaRPr lang="en-US" sz="2400" dirty="0">
              <a:ln w="0"/>
              <a:solidFill>
                <a:srgbClr val="FFFF00"/>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 xmlns:a16="http://schemas.microsoft.com/office/drawing/2014/main" id="{CD6AB187-6CE5-4F7A-B9DE-DED37A7555B9}"/>
              </a:ext>
            </a:extLst>
          </p:cNvPr>
          <p:cNvSpPr/>
          <p:nvPr/>
        </p:nvSpPr>
        <p:spPr>
          <a:xfrm>
            <a:off x="196508" y="1856749"/>
            <a:ext cx="8885500" cy="4585871"/>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a:t>
            </a:r>
            <a:r>
              <a:rPr lang="en-IN" sz="2400" dirty="0"/>
              <a:t> Introduction to computer</a:t>
            </a:r>
            <a:endParaRPr lang="en-IN" sz="2400" dirty="0" smtClean="0">
              <a:latin typeface="+mj-lt"/>
            </a:endParaRPr>
          </a:p>
          <a:p>
            <a:endParaRPr lang="en-IN" sz="2400" dirty="0">
              <a:latin typeface="+mj-lt"/>
            </a:endParaRPr>
          </a:p>
          <a:p>
            <a:r>
              <a:rPr lang="en-US" sz="2400" dirty="0">
                <a:solidFill>
                  <a:srgbClr val="FFFF00"/>
                </a:solidFill>
                <a:latin typeface="+mj-lt"/>
              </a:rPr>
              <a:t>COURSE</a:t>
            </a:r>
            <a:r>
              <a:rPr lang="en-US" sz="2400" dirty="0" smtClean="0">
                <a:solidFill>
                  <a:srgbClr val="FFFF00"/>
                </a:solidFill>
                <a:latin typeface="+mj-lt"/>
              </a:rPr>
              <a:t>:</a:t>
            </a:r>
            <a:r>
              <a:rPr lang="en-US" sz="2400" dirty="0">
                <a:latin typeface="+mj-lt"/>
              </a:rPr>
              <a:t> </a:t>
            </a:r>
            <a:r>
              <a:rPr lang="en-US" sz="2400" dirty="0" smtClean="0">
                <a:latin typeface="+mj-lt"/>
              </a:rPr>
              <a:t>CCC Concept</a:t>
            </a:r>
          </a:p>
          <a:p>
            <a:endParaRPr lang="en-IN" sz="2400" dirty="0" smtClean="0">
              <a:latin typeface="+mj-lt"/>
            </a:endParaRPr>
          </a:p>
          <a:p>
            <a:r>
              <a:rPr lang="en-US" sz="2400" dirty="0" smtClean="0">
                <a:solidFill>
                  <a:srgbClr val="FFFF00"/>
                </a:solidFill>
                <a:latin typeface="+mj-lt"/>
              </a:rPr>
              <a:t>CHAPTER: 01 </a:t>
            </a:r>
            <a:r>
              <a:rPr lang="en-US" sz="2400" dirty="0">
                <a:latin typeface="+mj-lt"/>
              </a:rPr>
              <a:t>(</a:t>
            </a:r>
            <a:r>
              <a:rPr lang="en-IN" sz="2400" dirty="0">
                <a:latin typeface="+mj-lt"/>
              </a:rPr>
              <a:t>Introduction to computer</a:t>
            </a:r>
            <a:r>
              <a:rPr lang="en-IN" sz="2400" dirty="0" smtClean="0">
                <a:latin typeface="+mj-lt"/>
              </a:rPr>
              <a:t>)</a:t>
            </a:r>
          </a:p>
          <a:p>
            <a:endParaRPr lang="en-IN" sz="2400" dirty="0">
              <a:latin typeface="+mj-lt"/>
            </a:endParaRPr>
          </a:p>
          <a:p>
            <a:r>
              <a:rPr lang="en-IN" sz="2400" dirty="0" smtClean="0">
                <a:solidFill>
                  <a:srgbClr val="FFFF00"/>
                </a:solidFill>
                <a:latin typeface="+mj-lt"/>
              </a:rPr>
              <a:t>DAY:</a:t>
            </a:r>
            <a:r>
              <a:rPr lang="en-IN" sz="2400" dirty="0" smtClean="0">
                <a:latin typeface="+mj-lt"/>
              </a:rPr>
              <a:t> 05 </a:t>
            </a:r>
            <a:r>
              <a:rPr lang="en-US" sz="2400" dirty="0" smtClean="0">
                <a:latin typeface="+mj-lt"/>
              </a:rPr>
              <a:t> </a:t>
            </a:r>
            <a:r>
              <a:rPr lang="en-US" sz="2400" dirty="0">
                <a:solidFill>
                  <a:srgbClr val="FFFF00"/>
                </a:solidFill>
                <a:latin typeface="+mj-lt"/>
              </a:rPr>
              <a:t/>
            </a:r>
            <a:br>
              <a:rPr lang="en-US" sz="2400" dirty="0">
                <a:solidFill>
                  <a:srgbClr val="FFFF00"/>
                </a:solidFill>
                <a:latin typeface="+mj-lt"/>
              </a:rPr>
            </a:br>
            <a:endParaRPr lang="en-IN" sz="2400" dirty="0">
              <a:solidFill>
                <a:srgbClr val="FFFF00"/>
              </a:solidFill>
              <a:latin typeface="+mj-lt"/>
            </a:endParaRPr>
          </a:p>
          <a:p>
            <a:pPr algn="ctr"/>
            <a:endParaRPr lang="en-IN" sz="2800" dirty="0"/>
          </a:p>
          <a:p>
            <a:pPr algn="ctr"/>
            <a:endParaRPr lang="en-US" sz="2800" dirty="0" smtClean="0"/>
          </a:p>
          <a:p>
            <a:pPr algn="ctr"/>
            <a:endParaRPr lang="en-IN" sz="2800" dirty="0" smtClean="0"/>
          </a:p>
        </p:txBody>
      </p:sp>
      <p:pic>
        <p:nvPicPr>
          <p:cNvPr id="4" name="Picture 3">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377662" y="289977"/>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08391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 Disk:</a:t>
            </a:r>
          </a:p>
        </p:txBody>
      </p:sp>
      <p:sp>
        <p:nvSpPr>
          <p:cNvPr id="3" name="Content Placeholder 2"/>
          <p:cNvSpPr>
            <a:spLocks noGrp="1"/>
          </p:cNvSpPr>
          <p:nvPr>
            <p:ph sz="quarter" idx="1"/>
          </p:nvPr>
        </p:nvSpPr>
        <p:spPr/>
        <p:txBody>
          <a:bodyPr>
            <a:normAutofit/>
          </a:bodyPr>
          <a:lstStyle/>
          <a:p>
            <a:pPr algn="just"/>
            <a:r>
              <a:rPr lang="en-US" sz="1800" dirty="0"/>
              <a:t>It is a rigid magnetic disc that is used to store data. It permanently stores data and is located within a drive unit</a:t>
            </a:r>
            <a:r>
              <a:rPr lang="en-US" sz="1800" dirty="0" smtClean="0"/>
              <a:t>. </a:t>
            </a:r>
            <a:r>
              <a:rPr lang="en-US" sz="1800" dirty="0"/>
              <a:t>The hard disk is also known as a hard drive. It is a rigid magnetic disc that stores data permanently, as it is a non-volatile storage device. The hard disk is located within a drive unit on the computer's motherboard and comprises one or more platters packed in an air-sealed casing. The data is written on the platters by moving a magnetic head over the platters as they spin. The data stored on a computer's hard drive generally includes the operating system, installed software, and the user's files and programs, including pictures, music, videos, text documents, etc.</a:t>
            </a:r>
          </a:p>
          <a:p>
            <a:endParaRPr lang="en-US" dirty="0"/>
          </a:p>
          <a:p>
            <a:endParaRPr lang="en-US" dirty="0"/>
          </a:p>
        </p:txBody>
      </p:sp>
      <p:pic>
        <p:nvPicPr>
          <p:cNvPr id="4" name="Picture 4" descr="WD Caviar 640 GB Desktop Internal Hard Disk Drive (640gb) - WD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9621" y="4353713"/>
            <a:ext cx="3598744" cy="226966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PULL OUT HARD DISK 1 TB SATA (1 YEAR) - Kainucar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94815" y="4055456"/>
            <a:ext cx="3271233" cy="25679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1431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Hard Disk </a:t>
            </a:r>
            <a:endParaRPr lang="en-IN" dirty="0"/>
          </a:p>
        </p:txBody>
      </p:sp>
      <p:pic>
        <p:nvPicPr>
          <p:cNvPr id="7170" name="Picture 2" descr="Orico 2577u3 usb 3.0 sata 2.5 inch external hdd ssd hard drive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956256"/>
            <a:ext cx="3744686" cy="3744686"/>
          </a:xfrm>
          <a:prstGeom prst="rect">
            <a:avLst/>
          </a:prstGeom>
          <a:noFill/>
          <a:extLst>
            <a:ext uri="{909E8E84-426E-40DD-AFC4-6F175D3DCCD1}">
              <a14:hiddenFill xmlns:a14="http://schemas.microsoft.com/office/drawing/2010/main" xmlns="">
                <a:solidFill>
                  <a:srgbClr val="FFFFFF"/>
                </a:solidFill>
              </a14:hiddenFill>
            </a:ext>
          </a:extLst>
        </p:spPr>
      </p:pic>
      <p:pic>
        <p:nvPicPr>
          <p:cNvPr id="7172" name="Picture 4" descr="It's cheap and easy to make your own portable hard drive from an ..."/>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23658" y="1956256"/>
            <a:ext cx="5073418" cy="33414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90373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 </a:t>
            </a:r>
            <a:r>
              <a:rPr lang="en-US" b="1" dirty="0" smtClean="0"/>
              <a:t>Disk partition details :</a:t>
            </a:r>
            <a:endParaRPr lang="en-US" dirty="0"/>
          </a:p>
        </p:txBody>
      </p:sp>
      <p:pic>
        <p:nvPicPr>
          <p:cNvPr id="5" name="Picture 4"/>
          <p:cNvPicPr>
            <a:picLocks noChangeAspect="1"/>
          </p:cNvPicPr>
          <p:nvPr/>
        </p:nvPicPr>
        <p:blipFill rotWithShape="1">
          <a:blip r:embed="rId2"/>
          <a:srcRect t="9731" r="44419" b="35887"/>
          <a:stretch/>
        </p:blipFill>
        <p:spPr>
          <a:xfrm>
            <a:off x="569116" y="1742537"/>
            <a:ext cx="8510909" cy="4684142"/>
          </a:xfrm>
          <a:prstGeom prst="rect">
            <a:avLst/>
          </a:prstGeom>
        </p:spPr>
      </p:pic>
    </p:spTree>
    <p:extLst>
      <p:ext uri="{BB962C8B-B14F-4D97-AF65-F5344CB8AC3E}">
        <p14:creationId xmlns:p14="http://schemas.microsoft.com/office/powerpoint/2010/main" xmlns="" val="299596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Solid-state Drive:</a:t>
            </a:r>
          </a:p>
        </p:txBody>
      </p:sp>
      <p:sp>
        <p:nvSpPr>
          <p:cNvPr id="3" name="Content Placeholder 2"/>
          <p:cNvSpPr>
            <a:spLocks noGrp="1"/>
          </p:cNvSpPr>
          <p:nvPr>
            <p:ph sz="quarter" idx="1"/>
          </p:nvPr>
        </p:nvSpPr>
        <p:spPr/>
        <p:txBody>
          <a:bodyPr>
            <a:normAutofit/>
          </a:bodyPr>
          <a:lstStyle/>
          <a:p>
            <a:pPr algn="just"/>
            <a:r>
              <a:rPr lang="en-US" sz="2000" dirty="0"/>
              <a:t>SSD (Solid State Drive) is also a non-volatile storage medium that is used to hold and access data. Unlike a hard drive, it does not have moving components, so it offers many advantages over SSD, such as faster access time, noiseless operation, less power consumption, and more.</a:t>
            </a:r>
          </a:p>
          <a:p>
            <a:pPr algn="just"/>
            <a:r>
              <a:rPr lang="en-US" sz="2000" dirty="0"/>
              <a:t>As the cost of SSD has come down, it has become an ideal replacement for a standard hard drive in desktop and laptop computers. It is also suitable for notebooks, and tablets that don't require lots of storage.</a:t>
            </a:r>
          </a:p>
          <a:p>
            <a:pPr algn="just"/>
            <a:endParaRPr lang="en-US" sz="2000" dirty="0"/>
          </a:p>
        </p:txBody>
      </p:sp>
      <p:pic>
        <p:nvPicPr>
          <p:cNvPr id="4" name="Picture 3" descr="Secondary Memory"/>
          <p:cNvPicPr/>
          <p:nvPr/>
        </p:nvPicPr>
        <p:blipFill>
          <a:blip r:embed="rId2" cstate="print"/>
          <a:srcRect/>
          <a:stretch>
            <a:fillRect/>
          </a:stretch>
        </p:blipFill>
        <p:spPr bwMode="auto">
          <a:xfrm>
            <a:off x="2887261" y="4280284"/>
            <a:ext cx="3280626" cy="2500078"/>
          </a:xfrm>
          <a:prstGeom prst="rect">
            <a:avLst/>
          </a:prstGeom>
          <a:noFill/>
          <a:ln w="9525">
            <a:noFill/>
            <a:miter lim="800000"/>
            <a:headEnd/>
            <a:tailEnd/>
          </a:ln>
        </p:spPr>
      </p:pic>
    </p:spTree>
    <p:extLst>
      <p:ext uri="{BB962C8B-B14F-4D97-AF65-F5344CB8AC3E}">
        <p14:creationId xmlns:p14="http://schemas.microsoft.com/office/powerpoint/2010/main" xmlns="" val="179857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Pen drive:</a:t>
            </a:r>
          </a:p>
        </p:txBody>
      </p:sp>
      <p:sp>
        <p:nvSpPr>
          <p:cNvPr id="3" name="Content Placeholder 2"/>
          <p:cNvSpPr>
            <a:spLocks noGrp="1"/>
          </p:cNvSpPr>
          <p:nvPr>
            <p:ph sz="quarter" idx="1"/>
          </p:nvPr>
        </p:nvSpPr>
        <p:spPr/>
        <p:txBody>
          <a:bodyPr>
            <a:normAutofit/>
          </a:bodyPr>
          <a:lstStyle/>
          <a:p>
            <a:pPr algn="just"/>
            <a:r>
              <a:rPr lang="en-US" sz="1800" dirty="0"/>
              <a:t>Pen drive is a compact secondary storage device. It is also known as a USB flash drive, thumb drive or a jump drive. It connects to a computer via a USB port. It is commonly used to store and transfer data between computers. For example, you can write a report using a computer and then copy or transfer it in the pen drive. Later, you can connect this pen drive to a computer to see or edit your report. You can also store your important documents and pictures, music, videos in the pen drive and keep it at a safe place.</a:t>
            </a:r>
          </a:p>
          <a:p>
            <a:pPr algn="just"/>
            <a:r>
              <a:rPr lang="en-US" sz="1800" dirty="0"/>
              <a:t>Pen drive does not have movable parts; it comprises an integrated circuit memory chip that stores the data. This chip is housed inside a plastic or </a:t>
            </a:r>
            <a:r>
              <a:rPr lang="en-US" sz="1800" dirty="0" err="1"/>
              <a:t>aluminium</a:t>
            </a:r>
            <a:r>
              <a:rPr lang="en-US" sz="1800" dirty="0"/>
              <a:t> casing. The data storage capacity of the pen drive generally ranges from 2 GB to 128 GB. Furthermore, it is a plug and play device as you don't need additional drives, software, or hardware to use it.</a:t>
            </a:r>
          </a:p>
          <a:p>
            <a:endParaRPr lang="en-US" dirty="0"/>
          </a:p>
        </p:txBody>
      </p:sp>
      <p:pic>
        <p:nvPicPr>
          <p:cNvPr id="4" name="Picture 3" descr="Secondary Memory"/>
          <p:cNvPicPr/>
          <p:nvPr/>
        </p:nvPicPr>
        <p:blipFill>
          <a:blip r:embed="rId2" cstate="print"/>
          <a:srcRect/>
          <a:stretch>
            <a:fillRect/>
          </a:stretch>
        </p:blipFill>
        <p:spPr bwMode="auto">
          <a:xfrm>
            <a:off x="2941319" y="5124090"/>
            <a:ext cx="3597503" cy="1672088"/>
          </a:xfrm>
          <a:prstGeom prst="rect">
            <a:avLst/>
          </a:prstGeom>
          <a:noFill/>
          <a:ln w="9525">
            <a:noFill/>
            <a:miter lim="800000"/>
            <a:headEnd/>
            <a:tailEnd/>
          </a:ln>
        </p:spPr>
      </p:pic>
    </p:spTree>
    <p:extLst>
      <p:ext uri="{BB962C8B-B14F-4D97-AF65-F5344CB8AC3E}">
        <p14:creationId xmlns:p14="http://schemas.microsoft.com/office/powerpoint/2010/main" xmlns="" val="59769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SD Card:</a:t>
            </a:r>
          </a:p>
        </p:txBody>
      </p:sp>
      <p:sp>
        <p:nvSpPr>
          <p:cNvPr id="3" name="Content Placeholder 2"/>
          <p:cNvSpPr>
            <a:spLocks noGrp="1"/>
          </p:cNvSpPr>
          <p:nvPr>
            <p:ph sz="quarter" idx="1"/>
          </p:nvPr>
        </p:nvSpPr>
        <p:spPr/>
        <p:txBody>
          <a:bodyPr>
            <a:normAutofit/>
          </a:bodyPr>
          <a:lstStyle/>
          <a:p>
            <a:pPr algn="just"/>
            <a:r>
              <a:rPr lang="en-US" sz="2000" dirty="0"/>
              <a:t>SD Card stands for Secure Digital Card. It is most often used in portable and mobile devices such as smartphones and digital cameras. You can remove it from your device and see the things stored in it using a computer with a card reader.</a:t>
            </a:r>
          </a:p>
          <a:p>
            <a:pPr algn="just"/>
            <a:r>
              <a:rPr lang="en-US" sz="2000" dirty="0"/>
              <a:t>There are many memory chips inside the SD card that store the data; it does not have moving parts. SD cards are not created equal, so they may differ from each other in terms of speed, physical sizes, and capacity. For example, standard SD cards, mini SD cards, and micro SD cards.</a:t>
            </a:r>
          </a:p>
          <a:p>
            <a:endParaRPr lang="en-US" dirty="0"/>
          </a:p>
        </p:txBody>
      </p:sp>
      <p:pic>
        <p:nvPicPr>
          <p:cNvPr id="4" name="Picture 3" descr="Secondary Memory"/>
          <p:cNvPicPr/>
          <p:nvPr/>
        </p:nvPicPr>
        <p:blipFill>
          <a:blip r:embed="rId2" cstate="print"/>
          <a:srcRect/>
          <a:stretch>
            <a:fillRect/>
          </a:stretch>
        </p:blipFill>
        <p:spPr bwMode="auto">
          <a:xfrm>
            <a:off x="2665562" y="4183811"/>
            <a:ext cx="3692106" cy="2674189"/>
          </a:xfrm>
          <a:prstGeom prst="rect">
            <a:avLst/>
          </a:prstGeom>
          <a:noFill/>
          <a:ln w="9525">
            <a:noFill/>
            <a:miter lim="800000"/>
            <a:headEnd/>
            <a:tailEnd/>
          </a:ln>
        </p:spPr>
      </p:pic>
    </p:spTree>
    <p:extLst>
      <p:ext uri="{BB962C8B-B14F-4D97-AF65-F5344CB8AC3E}">
        <p14:creationId xmlns:p14="http://schemas.microsoft.com/office/powerpoint/2010/main" xmlns="" val="1745604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Compact Disk (CD):</a:t>
            </a:r>
          </a:p>
        </p:txBody>
      </p:sp>
      <p:sp>
        <p:nvSpPr>
          <p:cNvPr id="3" name="Content Placeholder 2"/>
          <p:cNvSpPr>
            <a:spLocks noGrp="1"/>
          </p:cNvSpPr>
          <p:nvPr>
            <p:ph sz="quarter" idx="1"/>
          </p:nvPr>
        </p:nvSpPr>
        <p:spPr/>
        <p:txBody>
          <a:bodyPr>
            <a:normAutofit/>
          </a:bodyPr>
          <a:lstStyle/>
          <a:p>
            <a:pPr algn="just"/>
            <a:r>
              <a:rPr lang="en-US" sz="2000" dirty="0"/>
              <a:t>Compact Disk is a portable secondary storage device in the shape of a round medium disk. It is made of polycarbonate plastic. The concept of CD was co-developed by Philips and Sony in 1982. The first CD was created on 17 August 1982 at the workshop of Philips in Germany.</a:t>
            </a:r>
          </a:p>
          <a:p>
            <a:pPr algn="just"/>
            <a:r>
              <a:rPr lang="en-US" sz="2000" dirty="0"/>
              <a:t>In the beginning, it was used for storing and playing sound recordings, later it was used for various purposes such as for storing documents, audio files, videos, and other data like software programs in a CD.</a:t>
            </a:r>
          </a:p>
          <a:p>
            <a:endParaRPr lang="en-US" dirty="0"/>
          </a:p>
        </p:txBody>
      </p:sp>
      <p:pic>
        <p:nvPicPr>
          <p:cNvPr id="4" name="Picture 3" descr="Secondary Memory"/>
          <p:cNvPicPr/>
          <p:nvPr/>
        </p:nvPicPr>
        <p:blipFill>
          <a:blip r:embed="rId2" cstate="print"/>
          <a:srcRect/>
          <a:stretch>
            <a:fillRect/>
          </a:stretch>
        </p:blipFill>
        <p:spPr bwMode="auto">
          <a:xfrm>
            <a:off x="2613804" y="3933645"/>
            <a:ext cx="4028536" cy="2717321"/>
          </a:xfrm>
          <a:prstGeom prst="rect">
            <a:avLst/>
          </a:prstGeom>
          <a:noFill/>
          <a:ln w="9525">
            <a:noFill/>
            <a:miter lim="800000"/>
            <a:headEnd/>
            <a:tailEnd/>
          </a:ln>
        </p:spPr>
      </p:pic>
    </p:spTree>
    <p:extLst>
      <p:ext uri="{BB962C8B-B14F-4D97-AF65-F5344CB8AC3E}">
        <p14:creationId xmlns:p14="http://schemas.microsoft.com/office/powerpoint/2010/main" xmlns="" val="88227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DVD:</a:t>
            </a:r>
          </a:p>
        </p:txBody>
      </p:sp>
      <p:sp>
        <p:nvSpPr>
          <p:cNvPr id="3" name="Content Placeholder 2"/>
          <p:cNvSpPr>
            <a:spLocks noGrp="1"/>
          </p:cNvSpPr>
          <p:nvPr>
            <p:ph sz="quarter" idx="1"/>
          </p:nvPr>
        </p:nvSpPr>
        <p:spPr/>
        <p:txBody>
          <a:bodyPr/>
          <a:lstStyle/>
          <a:p>
            <a:pPr algn="just"/>
            <a:r>
              <a:rPr lang="en-US" sz="2400" dirty="0"/>
              <a:t>DVD is short for digital versatile disc or digital video disc. It is a type of optical media used for storing optical data. Although it has the same size as a CD, its storage capacity is much more than a CD. So, it is widely used for storing and viewing movies and to distribute software programs as they are too large to fit on a CD. DVD was co-developed by Sony, Panasonic, Philips, and Toshiba in 1995.</a:t>
            </a:r>
          </a:p>
          <a:p>
            <a:endParaRPr lang="en-US" dirty="0"/>
          </a:p>
        </p:txBody>
      </p:sp>
      <p:pic>
        <p:nvPicPr>
          <p:cNvPr id="4" name="Picture 3" descr="Secondary Memory"/>
          <p:cNvPicPr/>
          <p:nvPr/>
        </p:nvPicPr>
        <p:blipFill>
          <a:blip r:embed="rId2" cstate="print"/>
          <a:srcRect/>
          <a:stretch>
            <a:fillRect/>
          </a:stretch>
        </p:blipFill>
        <p:spPr bwMode="auto">
          <a:xfrm>
            <a:off x="3614468" y="4261449"/>
            <a:ext cx="2303828" cy="2501660"/>
          </a:xfrm>
          <a:prstGeom prst="rect">
            <a:avLst/>
          </a:prstGeom>
          <a:noFill/>
          <a:ln w="9525">
            <a:noFill/>
            <a:miter lim="800000"/>
            <a:headEnd/>
            <a:tailEnd/>
          </a:ln>
        </p:spPr>
      </p:pic>
    </p:spTree>
    <p:extLst>
      <p:ext uri="{BB962C8B-B14F-4D97-AF65-F5344CB8AC3E}">
        <p14:creationId xmlns:p14="http://schemas.microsoft.com/office/powerpoint/2010/main" xmlns="" val="3303319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itchFamily="34" charset="0"/>
                <a:cs typeface="Arial" pitchFamily="34" charset="0"/>
              </a:rPr>
              <a:t>Floppy Disk</a:t>
            </a:r>
            <a:endParaRPr lang="en-IN" b="1" dirty="0"/>
          </a:p>
        </p:txBody>
      </p:sp>
      <p:sp>
        <p:nvSpPr>
          <p:cNvPr id="5" name="Rectangle 4"/>
          <p:cNvSpPr/>
          <p:nvPr/>
        </p:nvSpPr>
        <p:spPr>
          <a:xfrm>
            <a:off x="525272" y="1925466"/>
            <a:ext cx="8328152" cy="3539430"/>
          </a:xfrm>
          <a:prstGeom prst="rect">
            <a:avLst/>
          </a:prstGeom>
        </p:spPr>
        <p:txBody>
          <a:bodyPr wrap="square">
            <a:spAutoFit/>
          </a:bodyPr>
          <a:lstStyle/>
          <a:p>
            <a:pPr algn="just"/>
            <a:r>
              <a:rPr lang="en-US" sz="3200" dirty="0">
                <a:solidFill>
                  <a:srgbClr val="002060"/>
                </a:solidFill>
              </a:rPr>
              <a:t>A floppy disk, also known as a floppy, diskette, or simply disk, is a type of disk storage composed of a disk of thin and flexible magnetic storage medium, sealed in a rectangular plastic enclosure lined with fabric that removes dust particles. Floppy disks are read and written by a floppy disk drive (FDD).</a:t>
            </a:r>
            <a:endParaRPr lang="en-IN" sz="3200" dirty="0">
              <a:solidFill>
                <a:srgbClr val="002060"/>
              </a:solidFill>
            </a:endParaRPr>
          </a:p>
        </p:txBody>
      </p:sp>
    </p:spTree>
    <p:extLst>
      <p:ext uri="{BB962C8B-B14F-4D97-AF65-F5344CB8AC3E}">
        <p14:creationId xmlns:p14="http://schemas.microsoft.com/office/powerpoint/2010/main" xmlns="" val="2496479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loppy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5254" b="15467"/>
          <a:stretch/>
        </p:blipFill>
        <p:spPr bwMode="auto">
          <a:xfrm>
            <a:off x="1658592" y="1596572"/>
            <a:ext cx="5426219" cy="2844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74764" y="4634453"/>
            <a:ext cx="8307977" cy="2062103"/>
          </a:xfrm>
          <a:prstGeom prst="rect">
            <a:avLst/>
          </a:prstGeom>
        </p:spPr>
        <p:txBody>
          <a:bodyPr wrap="square">
            <a:spAutoFit/>
          </a:bodyPr>
          <a:lstStyle/>
          <a:p>
            <a:pPr algn="just"/>
            <a:r>
              <a:rPr lang="en-US" sz="3200" dirty="0">
                <a:solidFill>
                  <a:srgbClr val="002060"/>
                </a:solidFill>
              </a:rPr>
              <a:t>The first 8-inch floppy disk had a storage capacity of about 80 kilobytes. By 1986, IBM introduced the 3-1/2 inch floppy disk with 1.44 megabytes of storage space.</a:t>
            </a:r>
            <a:endParaRPr lang="en-IN" sz="3200" dirty="0">
              <a:solidFill>
                <a:srgbClr val="002060"/>
              </a:solidFill>
            </a:endParaRPr>
          </a:p>
        </p:txBody>
      </p:sp>
      <p:sp>
        <p:nvSpPr>
          <p:cNvPr id="5" name="Title 1"/>
          <p:cNvSpPr>
            <a:spLocks noGrp="1"/>
          </p:cNvSpPr>
          <p:nvPr>
            <p:ph type="title"/>
          </p:nvPr>
        </p:nvSpPr>
        <p:spPr>
          <a:xfrm>
            <a:off x="612648" y="228600"/>
            <a:ext cx="8153400" cy="990600"/>
          </a:xfrm>
        </p:spPr>
        <p:txBody>
          <a:bodyPr/>
          <a:lstStyle/>
          <a:p>
            <a:r>
              <a:rPr lang="en-US" b="1" dirty="0">
                <a:latin typeface="Arial" pitchFamily="34" charset="0"/>
                <a:cs typeface="Arial" pitchFamily="34" charset="0"/>
              </a:rPr>
              <a:t>Floppy Disk</a:t>
            </a:r>
            <a:endParaRPr lang="en-IN" b="1" dirty="0"/>
          </a:p>
        </p:txBody>
      </p:sp>
    </p:spTree>
    <p:extLst>
      <p:ext uri="{BB962C8B-B14F-4D97-AF65-F5344CB8AC3E}">
        <p14:creationId xmlns:p14="http://schemas.microsoft.com/office/powerpoint/2010/main" xmlns="" val="2606237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Access </a:t>
            </a:r>
            <a:r>
              <a:rPr lang="en-US" b="1" dirty="0" smtClean="0"/>
              <a:t>Memory (RAM)</a:t>
            </a:r>
            <a:endParaRPr lang="en-US" dirty="0"/>
          </a:p>
        </p:txBody>
      </p:sp>
      <p:sp>
        <p:nvSpPr>
          <p:cNvPr id="3" name="Content Placeholder 2"/>
          <p:cNvSpPr>
            <a:spLocks noGrp="1"/>
          </p:cNvSpPr>
          <p:nvPr>
            <p:ph sz="quarter" idx="1"/>
          </p:nvPr>
        </p:nvSpPr>
        <p:spPr>
          <a:xfrm>
            <a:off x="612648" y="1746849"/>
            <a:ext cx="8153400" cy="4495800"/>
          </a:xfrm>
        </p:spPr>
        <p:txBody>
          <a:bodyPr>
            <a:normAutofit/>
          </a:bodyPr>
          <a:lstStyle/>
          <a:p>
            <a:pPr lvl="0" algn="just" fontAlgn="base"/>
            <a:r>
              <a:rPr lang="en-US" sz="2000" dirty="0"/>
              <a:t>It is also called read-write</a:t>
            </a:r>
            <a:r>
              <a:rPr lang="en-US" sz="2000" i="1" dirty="0"/>
              <a:t> memory</a:t>
            </a:r>
            <a:r>
              <a:rPr lang="en-US" sz="2000" dirty="0"/>
              <a:t> or the</a:t>
            </a:r>
            <a:r>
              <a:rPr lang="en-US" sz="2000" i="1" dirty="0"/>
              <a:t> main memory</a:t>
            </a:r>
            <a:r>
              <a:rPr lang="en-US" sz="2000" dirty="0"/>
              <a:t> or the </a:t>
            </a:r>
            <a:r>
              <a:rPr lang="en-US" sz="2000" i="1" dirty="0"/>
              <a:t>primary memory</a:t>
            </a:r>
            <a:r>
              <a:rPr lang="en-US" sz="2000" dirty="0"/>
              <a:t>.</a:t>
            </a:r>
          </a:p>
          <a:p>
            <a:pPr lvl="0" algn="just" fontAlgn="base"/>
            <a:r>
              <a:rPr lang="en-US" sz="2000" dirty="0"/>
              <a:t>The programs and data that the CPU requires during the execution of a program are stored in this memory.</a:t>
            </a:r>
          </a:p>
          <a:p>
            <a:pPr lvl="0" algn="just" fontAlgn="base"/>
            <a:r>
              <a:rPr lang="en-US" sz="2000" dirty="0"/>
              <a:t>It is a volatile memory as the data is lost when the power is turned off.</a:t>
            </a:r>
          </a:p>
          <a:p>
            <a:pPr algn="just"/>
            <a:r>
              <a:rPr lang="en-US" sz="2000" dirty="0"/>
              <a:t>RAM(Random Access Memory) is a part of computer’s Main Memory which is directly accessible by CPU. RAM is used to Read and Write data into it which is accessed by CPU randomly. RAM is volatile in nature, it means if the power goes off, the stored information is lost. RAM is used to store the data that is currently processed by the CPU. Most of the programs and data that are modifiable are stored in RAM. </a:t>
            </a:r>
          </a:p>
          <a:p>
            <a:endParaRPr lang="en-US" sz="2000" dirty="0"/>
          </a:p>
        </p:txBody>
      </p:sp>
    </p:spTree>
    <p:extLst>
      <p:ext uri="{BB962C8B-B14F-4D97-AF65-F5344CB8AC3E}">
        <p14:creationId xmlns:p14="http://schemas.microsoft.com/office/powerpoint/2010/main" xmlns="" val="4136984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Memory</a:t>
            </a:r>
            <a:endParaRPr lang="en-IN" dirty="0"/>
          </a:p>
        </p:txBody>
      </p:sp>
      <p:sp>
        <p:nvSpPr>
          <p:cNvPr id="5" name="Rectangle 4"/>
          <p:cNvSpPr/>
          <p:nvPr/>
        </p:nvSpPr>
        <p:spPr>
          <a:xfrm>
            <a:off x="202222" y="1746463"/>
            <a:ext cx="4551246" cy="923330"/>
          </a:xfrm>
          <a:prstGeom prst="rect">
            <a:avLst/>
          </a:prstGeom>
        </p:spPr>
        <p:txBody>
          <a:bodyPr wrap="none">
            <a:spAutoFit/>
          </a:bodyPr>
          <a:lstStyle/>
          <a:p>
            <a:pPr lvl="1" algn="just">
              <a:lnSpc>
                <a:spcPct val="150000"/>
              </a:lnSpc>
              <a:buFont typeface="Wingdings" pitchFamily="2" charset="2"/>
              <a:buChar char="§"/>
            </a:pPr>
            <a:r>
              <a:rPr lang="en-US" sz="3600" dirty="0" smtClean="0">
                <a:latin typeface="Arial" pitchFamily="34" charset="0"/>
                <a:cs typeface="Arial" pitchFamily="34" charset="0"/>
              </a:rPr>
              <a:t> Optical </a:t>
            </a:r>
            <a:r>
              <a:rPr lang="en-US" sz="3600" dirty="0">
                <a:latin typeface="Arial" pitchFamily="34" charset="0"/>
                <a:cs typeface="Arial" pitchFamily="34" charset="0"/>
              </a:rPr>
              <a:t>Disk (CD)</a:t>
            </a:r>
          </a:p>
        </p:txBody>
      </p:sp>
      <p:pic>
        <p:nvPicPr>
          <p:cNvPr id="10244" name="Picture 4" descr="Optical disc drive - Wikiped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2648" y="3154758"/>
            <a:ext cx="4140820" cy="2844839"/>
          </a:xfrm>
          <a:prstGeom prst="rect">
            <a:avLst/>
          </a:prstGeom>
          <a:noFill/>
          <a:extLst>
            <a:ext uri="{909E8E84-426E-40DD-AFC4-6F175D3DCCD1}">
              <a14:hiddenFill xmlns:a14="http://schemas.microsoft.com/office/drawing/2010/main" xmlns="">
                <a:solidFill>
                  <a:srgbClr val="FFFFFF"/>
                </a:solidFill>
              </a14:hiddenFill>
            </a:ext>
          </a:extLst>
        </p:spPr>
      </p:pic>
      <p:pic>
        <p:nvPicPr>
          <p:cNvPr id="10248" name="Picture 8" descr="Amazon.com: Laptop Internal Super Slim SATA Optical Drive for ..."/>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51947" y="3212406"/>
            <a:ext cx="4014101" cy="29997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12706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Memory</a:t>
            </a:r>
            <a:endParaRPr lang="en-IN" dirty="0"/>
          </a:p>
        </p:txBody>
      </p:sp>
      <p:sp>
        <p:nvSpPr>
          <p:cNvPr id="5" name="Rectangle 4"/>
          <p:cNvSpPr/>
          <p:nvPr/>
        </p:nvSpPr>
        <p:spPr>
          <a:xfrm>
            <a:off x="142585" y="1746463"/>
            <a:ext cx="5628464" cy="820674"/>
          </a:xfrm>
          <a:prstGeom prst="rect">
            <a:avLst/>
          </a:prstGeom>
        </p:spPr>
        <p:txBody>
          <a:bodyPr wrap="none">
            <a:spAutoFit/>
          </a:bodyPr>
          <a:lstStyle/>
          <a:p>
            <a:pPr lvl="1" algn="just">
              <a:lnSpc>
                <a:spcPct val="150000"/>
              </a:lnSpc>
              <a:buFont typeface="Wingdings" pitchFamily="2" charset="2"/>
              <a:buChar char="§"/>
            </a:pPr>
            <a:r>
              <a:rPr lang="en-US" sz="3600" dirty="0" smtClean="0">
                <a:latin typeface="Arial" pitchFamily="34" charset="0"/>
                <a:cs typeface="Arial" pitchFamily="34" charset="0"/>
              </a:rPr>
              <a:t> USB Optical </a:t>
            </a:r>
            <a:r>
              <a:rPr lang="en-US" sz="3600" dirty="0">
                <a:latin typeface="Arial" pitchFamily="34" charset="0"/>
                <a:cs typeface="Arial" pitchFamily="34" charset="0"/>
              </a:rPr>
              <a:t>Disk (CD)</a:t>
            </a:r>
          </a:p>
        </p:txBody>
      </p:sp>
      <p:pic>
        <p:nvPicPr>
          <p:cNvPr id="11266" name="Picture 2" descr="DVD/CD Drive USB External, eTTgear high-Speed Read CD \: Amazon.in ..."/>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5215" b="13963"/>
          <a:stretch/>
        </p:blipFill>
        <p:spPr bwMode="auto">
          <a:xfrm>
            <a:off x="2336801" y="2801256"/>
            <a:ext cx="5123542" cy="36285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33322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61513"/>
            <a:ext cx="8153400" cy="990600"/>
          </a:xfrm>
        </p:spPr>
        <p:txBody>
          <a:bodyPr>
            <a:normAutofit fontScale="90000"/>
          </a:bodyPr>
          <a:lstStyle/>
          <a:p>
            <a:pPr lvl="0"/>
            <a:r>
              <a:rPr lang="en-US" b="1" dirty="0"/>
              <a:t>Memory Units</a:t>
            </a:r>
            <a:br>
              <a:rPr lang="en-US" b="1" dirty="0"/>
            </a:br>
            <a:endParaRPr lang="en-US" b="1" dirty="0"/>
          </a:p>
        </p:txBody>
      </p:sp>
      <p:sp>
        <p:nvSpPr>
          <p:cNvPr id="3" name="Content Placeholder 2"/>
          <p:cNvSpPr>
            <a:spLocks noGrp="1"/>
          </p:cNvSpPr>
          <p:nvPr>
            <p:ph sz="quarter" idx="1"/>
          </p:nvPr>
        </p:nvSpPr>
        <p:spPr/>
        <p:txBody>
          <a:bodyPr>
            <a:normAutofit fontScale="77500" lnSpcReduction="20000"/>
          </a:bodyPr>
          <a:lstStyle/>
          <a:p>
            <a:pPr marL="0" lvl="0" indent="0">
              <a:buNone/>
            </a:pPr>
            <a:endParaRPr lang="en-US" dirty="0"/>
          </a:p>
          <a:p>
            <a:pPr lvl="0"/>
            <a:r>
              <a:rPr lang="en-US" dirty="0"/>
              <a:t>Memory units are used to measure and represent data. Some of the commonly used memory units are:</a:t>
            </a:r>
          </a:p>
          <a:p>
            <a:pPr lvl="0"/>
            <a:r>
              <a:rPr lang="en-US" b="1" dirty="0" smtClean="0"/>
              <a:t>Bit</a:t>
            </a:r>
            <a:r>
              <a:rPr lang="en-US" b="1" dirty="0"/>
              <a:t>:</a:t>
            </a:r>
            <a:r>
              <a:rPr lang="en-US" dirty="0"/>
              <a:t> The computer memory units start from bit. A bit is the smallest memory unit to measure data stored in main memory and storage devices. A bit can have only one binary value out of 0 and 1.</a:t>
            </a:r>
          </a:p>
          <a:p>
            <a:pPr lvl="0"/>
            <a:r>
              <a:rPr lang="en-US" b="1" dirty="0" smtClean="0"/>
              <a:t>Byte</a:t>
            </a:r>
            <a:r>
              <a:rPr lang="en-US" b="1" dirty="0"/>
              <a:t>:</a:t>
            </a:r>
            <a:r>
              <a:rPr lang="en-US" dirty="0"/>
              <a:t> It is the fundamental unit to measure data. It contains 8 bits or is equal to 8 bits. Thus a byte can represent 2*8 or 256 values.</a:t>
            </a:r>
          </a:p>
          <a:p>
            <a:pPr lvl="0"/>
            <a:r>
              <a:rPr lang="en-US" b="1" dirty="0" smtClean="0"/>
              <a:t>Kilobyte</a:t>
            </a:r>
            <a:r>
              <a:rPr lang="en-US" b="1" dirty="0"/>
              <a:t>:</a:t>
            </a:r>
            <a:r>
              <a:rPr lang="en-US" dirty="0"/>
              <a:t> A kilobyte contains 1024 bytes</a:t>
            </a:r>
            <a:r>
              <a:rPr lang="en-US" dirty="0" smtClean="0"/>
              <a:t>.</a:t>
            </a:r>
            <a:endParaRPr lang="en-US" dirty="0"/>
          </a:p>
          <a:p>
            <a:pPr lvl="0"/>
            <a:r>
              <a:rPr lang="en-US" b="1" dirty="0" smtClean="0"/>
              <a:t>Megabyte</a:t>
            </a:r>
            <a:r>
              <a:rPr lang="en-US" b="1" dirty="0"/>
              <a:t>:</a:t>
            </a:r>
            <a:r>
              <a:rPr lang="en-US" dirty="0"/>
              <a:t> A megabyte contains 1024 kilobytes.</a:t>
            </a:r>
          </a:p>
          <a:p>
            <a:pPr lvl="0"/>
            <a:r>
              <a:rPr lang="en-US" b="1" dirty="0" smtClean="0"/>
              <a:t>Gigabyte</a:t>
            </a:r>
            <a:r>
              <a:rPr lang="en-US" b="1" dirty="0"/>
              <a:t>:</a:t>
            </a:r>
            <a:r>
              <a:rPr lang="en-US" dirty="0"/>
              <a:t> A gigabyte contains 1024 megabyte.</a:t>
            </a:r>
          </a:p>
          <a:p>
            <a:pPr lvl="0"/>
            <a:r>
              <a:rPr lang="en-US" b="1" dirty="0" smtClean="0"/>
              <a:t>Terabyte</a:t>
            </a:r>
            <a:r>
              <a:rPr lang="en-US" b="1" dirty="0"/>
              <a:t>:</a:t>
            </a:r>
            <a:r>
              <a:rPr lang="en-US" dirty="0"/>
              <a:t> A terabyte contains 1024 gigabytes.</a:t>
            </a:r>
          </a:p>
          <a:p>
            <a:endParaRPr lang="en-US" dirty="0"/>
          </a:p>
        </p:txBody>
      </p:sp>
    </p:spTree>
    <p:extLst>
      <p:ext uri="{BB962C8B-B14F-4D97-AF65-F5344CB8AC3E}">
        <p14:creationId xmlns:p14="http://schemas.microsoft.com/office/powerpoint/2010/main" xmlns="" val="2550880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Measurements</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38091" y="1615329"/>
            <a:ext cx="4304581" cy="5073998"/>
          </a:xfrm>
          <a:prstGeom prst="rect">
            <a:avLst/>
          </a:prstGeom>
        </p:spPr>
      </p:pic>
    </p:spTree>
    <p:extLst>
      <p:ext uri="{BB962C8B-B14F-4D97-AF65-F5344CB8AC3E}">
        <p14:creationId xmlns:p14="http://schemas.microsoft.com/office/powerpoint/2010/main" xmlns="" val="3257086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mputer back Panel Ports - YouTube"/>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798" t="1867" r="47302" b="3467"/>
          <a:stretch/>
        </p:blipFill>
        <p:spPr bwMode="auto">
          <a:xfrm>
            <a:off x="6356779" y="4084610"/>
            <a:ext cx="2581164" cy="2648306"/>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Computer Buttons and Ports | my experiences ~  Biography-Health-History-Science-News"/>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4864" t="1207" r="2858" b="20965"/>
          <a:stretch/>
        </p:blipFill>
        <p:spPr bwMode="auto">
          <a:xfrm>
            <a:off x="3183147" y="1600200"/>
            <a:ext cx="3173632" cy="266769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smtClean="0"/>
              <a:t>Computer System</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55000" lnSpcReduction="20000"/>
          </a:bodyPr>
          <a:lstStyle/>
          <a:p>
            <a:r>
              <a:rPr lang="en-US" b="1" dirty="0" smtClean="0"/>
              <a:t>Power Switch</a:t>
            </a:r>
          </a:p>
          <a:p>
            <a:r>
              <a:rPr lang="en-US" b="1" dirty="0" smtClean="0"/>
              <a:t>Reset Button</a:t>
            </a:r>
          </a:p>
          <a:p>
            <a:r>
              <a:rPr lang="en-US" b="1" dirty="0" smtClean="0"/>
              <a:t>CD/DVD Rom Drive</a:t>
            </a:r>
          </a:p>
          <a:p>
            <a:r>
              <a:rPr lang="en-US" b="1" dirty="0" smtClean="0"/>
              <a:t>Indicate Light</a:t>
            </a:r>
          </a:p>
          <a:p>
            <a:r>
              <a:rPr lang="en-US" b="1" dirty="0" smtClean="0"/>
              <a:t>Power Supply Socket</a:t>
            </a:r>
          </a:p>
          <a:p>
            <a:r>
              <a:rPr lang="en-US" b="1" dirty="0" smtClean="0"/>
              <a:t>Keyboard Socket</a:t>
            </a:r>
          </a:p>
          <a:p>
            <a:r>
              <a:rPr lang="en-US" b="1" dirty="0" smtClean="0"/>
              <a:t>Mouse Socket</a:t>
            </a:r>
          </a:p>
          <a:p>
            <a:r>
              <a:rPr lang="en-US" b="1" dirty="0" smtClean="0"/>
              <a:t>Parallel Port</a:t>
            </a:r>
          </a:p>
          <a:p>
            <a:r>
              <a:rPr lang="en-US" b="1" dirty="0" smtClean="0"/>
              <a:t>VGA Port </a:t>
            </a:r>
            <a:r>
              <a:rPr lang="en-US" sz="3000" b="1" dirty="0"/>
              <a:t>(Video Graphics Array)</a:t>
            </a:r>
          </a:p>
          <a:p>
            <a:r>
              <a:rPr lang="en-US" b="1" dirty="0" smtClean="0"/>
              <a:t>USB Port (Universal Serial Bus)</a:t>
            </a:r>
          </a:p>
          <a:p>
            <a:r>
              <a:rPr lang="en-US" b="1" dirty="0" smtClean="0"/>
              <a:t>Mic &amp; Speaker Jack slot</a:t>
            </a:r>
          </a:p>
          <a:p>
            <a:r>
              <a:rPr lang="en-US" b="1" dirty="0" smtClean="0"/>
              <a:t>Network Slot</a:t>
            </a:r>
          </a:p>
          <a:p>
            <a:r>
              <a:rPr lang="en-US" b="1" dirty="0" smtClean="0"/>
              <a:t>IEEE Port (</a:t>
            </a:r>
            <a:r>
              <a:rPr lang="en-US" b="1" dirty="0"/>
              <a:t>Institute of Electrical &amp; Electronics Engineers high speed serial bus standard</a:t>
            </a:r>
            <a:r>
              <a:rPr lang="en-US" b="1" dirty="0" smtClean="0"/>
              <a:t>) </a:t>
            </a:r>
          </a:p>
          <a:p>
            <a:r>
              <a:rPr lang="en-US" b="1" dirty="0" smtClean="0"/>
              <a:t>Fan</a:t>
            </a:r>
          </a:p>
          <a:p>
            <a:r>
              <a:rPr lang="en-US" b="1" dirty="0" smtClean="0"/>
              <a:t>Motherboard</a:t>
            </a:r>
          </a:p>
          <a:p>
            <a:r>
              <a:rPr lang="en-US" b="1" dirty="0" smtClean="0"/>
              <a:t>Display Adapter Card/Graphic card</a:t>
            </a:r>
          </a:p>
          <a:p>
            <a:r>
              <a:rPr lang="en-US" b="1" dirty="0" smtClean="0"/>
              <a:t>Expansion Slots</a:t>
            </a:r>
          </a:p>
          <a:p>
            <a:r>
              <a:rPr lang="en-US" b="1" dirty="0"/>
              <a:t>HDMI (High Definition Media Interface) </a:t>
            </a:r>
            <a:endParaRPr lang="en-US" b="1" dirty="0" smtClean="0"/>
          </a:p>
          <a:p>
            <a:endParaRPr lang="en-US" dirty="0"/>
          </a:p>
        </p:txBody>
      </p:sp>
    </p:spTree>
    <p:extLst>
      <p:ext uri="{BB962C8B-B14F-4D97-AF65-F5344CB8AC3E}">
        <p14:creationId xmlns:p14="http://schemas.microsoft.com/office/powerpoint/2010/main" xmlns="" val="941144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 xmlns:a16="http://schemas.microsoft.com/office/drawing/2014/main" id="{9889C4F1-9187-49BB-9C0F-6C0CFD1726DA}"/>
              </a:ext>
            </a:extLst>
          </p:cNvPr>
          <p:cNvPicPr>
            <a:picLocks noChangeAspect="1"/>
          </p:cNvPicPr>
          <p:nvPr/>
        </p:nvPicPr>
        <p:blipFill>
          <a:blip r:embed="rId2"/>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 xmlns:a16="http://schemas.microsoft.com/office/drawing/2014/main" id="{CD6AB187-6CE5-4F7A-B9DE-DED37A7555B9}"/>
              </a:ext>
            </a:extLst>
          </p:cNvPr>
          <p:cNvSpPr/>
          <p:nvPr/>
        </p:nvSpPr>
        <p:spPr>
          <a:xfrm>
            <a:off x="1706132" y="1995020"/>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9600" dirty="0" smtClean="0">
                <a:solidFill>
                  <a:srgbClr val="FFFF00"/>
                </a:solidFill>
                <a:latin typeface="+mj-lt"/>
              </a:rPr>
              <a:t>Thank You</a:t>
            </a:r>
            <a:r>
              <a:rPr lang="en-US" sz="9600" dirty="0">
                <a:solidFill>
                  <a:srgbClr val="FFFF00"/>
                </a:solidFill>
                <a:latin typeface="+mj-lt"/>
              </a:rPr>
              <a:t/>
            </a:r>
            <a:br>
              <a:rPr lang="en-US" sz="9600" dirty="0">
                <a:solidFill>
                  <a:srgbClr val="FFFF00"/>
                </a:solidFill>
                <a:latin typeface="+mj-lt"/>
              </a:rPr>
            </a:br>
            <a:endParaRPr lang="en-IN" sz="9600" dirty="0">
              <a:solidFill>
                <a:srgbClr val="FFFF00"/>
              </a:solidFill>
              <a:latin typeface="+mj-lt"/>
            </a:endParaRPr>
          </a:p>
          <a:p>
            <a:pPr algn="ctr"/>
            <a:endParaRPr lang="en-IN" sz="2800" dirty="0"/>
          </a:p>
          <a:p>
            <a:pPr algn="ctr"/>
            <a:endParaRPr lang="en-IN" sz="2800" dirty="0" smtClean="0"/>
          </a:p>
        </p:txBody>
      </p:sp>
      <p:sp>
        <p:nvSpPr>
          <p:cNvPr id="6" name="Rectangle 5">
            <a:extLst>
              <a:ext uri="{FF2B5EF4-FFF2-40B4-BE49-F238E27FC236}">
                <a16:creationId xmlns="" xmlns:a16="http://schemas.microsoft.com/office/drawing/2014/main"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dirty="0" err="1" smtClean="0">
                <a:ln w="0"/>
                <a:effectLst>
                  <a:outerShdw blurRad="38100" dist="19050" dir="2700000" algn="tl" rotWithShape="0">
                    <a:schemeClr val="dk1">
                      <a:alpha val="40000"/>
                    </a:schemeClr>
                  </a:outerShdw>
                </a:effectLst>
              </a:rPr>
              <a:t>Dubey</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35686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Access </a:t>
            </a:r>
            <a:r>
              <a:rPr lang="en-US" b="1" dirty="0" smtClean="0"/>
              <a:t>Memory (RAM</a:t>
            </a:r>
            <a:r>
              <a:rPr lang="en-US" b="1" dirty="0"/>
              <a:t>)</a:t>
            </a:r>
            <a:endParaRPr lang="en-US" dirty="0"/>
          </a:p>
        </p:txBody>
      </p:sp>
      <p:sp>
        <p:nvSpPr>
          <p:cNvPr id="3" name="Content Placeholder 2"/>
          <p:cNvSpPr>
            <a:spLocks noGrp="1"/>
          </p:cNvSpPr>
          <p:nvPr>
            <p:ph sz="quarter" idx="1"/>
          </p:nvPr>
        </p:nvSpPr>
        <p:spPr/>
        <p:txBody>
          <a:bodyPr/>
          <a:lstStyle/>
          <a:p>
            <a:pPr marL="0" indent="0">
              <a:buNone/>
            </a:pPr>
            <a:r>
              <a:rPr lang="en-US" dirty="0"/>
              <a:t>Integrated RAM chips are available in two form: </a:t>
            </a:r>
          </a:p>
          <a:p>
            <a:pPr marL="0" lvl="0" indent="0" fontAlgn="base">
              <a:buNone/>
            </a:pPr>
            <a:endParaRPr lang="en-US" dirty="0" smtClean="0"/>
          </a:p>
          <a:p>
            <a:pPr marL="0" lvl="0" indent="0" fontAlgn="base">
              <a:buNone/>
            </a:pPr>
            <a:r>
              <a:rPr lang="en-US" dirty="0" smtClean="0"/>
              <a:t>1. SRAM(Static </a:t>
            </a:r>
            <a:r>
              <a:rPr lang="en-US" dirty="0"/>
              <a:t>RAM)</a:t>
            </a:r>
          </a:p>
          <a:p>
            <a:pPr marL="0" lvl="0" indent="0" fontAlgn="base">
              <a:buNone/>
            </a:pPr>
            <a:r>
              <a:rPr lang="en-US" dirty="0" smtClean="0"/>
              <a:t>2. DRAM(Dynamic RAM)</a:t>
            </a:r>
          </a:p>
          <a:p>
            <a:endParaRPr lang="en-US" dirty="0"/>
          </a:p>
        </p:txBody>
      </p:sp>
      <p:pic>
        <p:nvPicPr>
          <p:cNvPr id="4" name="Picture 2" descr="Computer Peripherals - Computer RAM Card Wholesale Trader from Noid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425" y="3858913"/>
            <a:ext cx="4378228" cy="2999087"/>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8" descr="Index of /raz/mat/pc-old/ram-vg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00034" y="4096273"/>
            <a:ext cx="4043966" cy="26683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9958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505" y="159589"/>
            <a:ext cx="8153400" cy="990600"/>
          </a:xfrm>
        </p:spPr>
        <p:txBody>
          <a:bodyPr>
            <a:normAutofit/>
          </a:bodyPr>
          <a:lstStyle/>
          <a:p>
            <a:pPr lvl="0"/>
            <a:r>
              <a:rPr lang="en-US" b="1" dirty="0"/>
              <a:t>Random Access </a:t>
            </a:r>
            <a:r>
              <a:rPr lang="en-US" b="1" dirty="0" smtClean="0"/>
              <a:t>Memory </a:t>
            </a:r>
            <a:r>
              <a:rPr lang="en-US" b="1" dirty="0"/>
              <a:t>(RAM)</a:t>
            </a:r>
            <a:endParaRPr lang="en-US" dirty="0"/>
          </a:p>
        </p:txBody>
      </p:sp>
      <p:sp>
        <p:nvSpPr>
          <p:cNvPr id="3" name="Content Placeholder 2"/>
          <p:cNvSpPr>
            <a:spLocks noGrp="1"/>
          </p:cNvSpPr>
          <p:nvPr>
            <p:ph sz="quarter" idx="1"/>
          </p:nvPr>
        </p:nvSpPr>
        <p:spPr/>
        <p:txBody>
          <a:bodyPr>
            <a:normAutofit fontScale="85000" lnSpcReduction="10000"/>
          </a:bodyPr>
          <a:lstStyle/>
          <a:p>
            <a:pPr lvl="0" algn="just"/>
            <a:r>
              <a:rPr lang="en-US" sz="3200" b="1" dirty="0" smtClean="0"/>
              <a:t>SRAM</a:t>
            </a:r>
            <a:r>
              <a:rPr lang="en-US" sz="3200" dirty="0" smtClean="0"/>
              <a:t> </a:t>
            </a:r>
            <a:r>
              <a:rPr lang="en-US" sz="3200" dirty="0"/>
              <a:t>memories consist of circuits capable of retaining the stored information as long as the power is applied. That means this type of memory requires constant power. SRAM memories are used to build Cache </a:t>
            </a:r>
            <a:r>
              <a:rPr lang="en-US" sz="3200" dirty="0" smtClean="0"/>
              <a:t>Memory</a:t>
            </a:r>
          </a:p>
          <a:p>
            <a:pPr lvl="0" algn="just"/>
            <a:r>
              <a:rPr lang="en-US" sz="3200" b="1" dirty="0"/>
              <a:t>DRAM</a:t>
            </a:r>
            <a:r>
              <a:rPr lang="en-US" sz="3200" dirty="0"/>
              <a:t> stores the binary information in the form of electric charges applied to capacitors. The stored information on the capacitors tends to lose over a period of time and thus the capacitors must be periodically recharged to retain their usage. The main memory is generally made up of DRAM chips</a:t>
            </a:r>
          </a:p>
          <a:p>
            <a:pPr algn="just"/>
            <a:endParaRPr lang="en-US" dirty="0"/>
          </a:p>
        </p:txBody>
      </p:sp>
    </p:spTree>
    <p:extLst>
      <p:ext uri="{BB962C8B-B14F-4D97-AF65-F5344CB8AC3E}">
        <p14:creationId xmlns:p14="http://schemas.microsoft.com/office/powerpoint/2010/main" xmlns="" val="2726444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04645"/>
            <a:ext cx="8153400" cy="990600"/>
          </a:xfrm>
        </p:spPr>
        <p:txBody>
          <a:bodyPr>
            <a:normAutofit fontScale="90000"/>
          </a:bodyPr>
          <a:lstStyle/>
          <a:p>
            <a:r>
              <a:rPr lang="en-US" sz="4000" b="1" dirty="0"/>
              <a:t>Difference between SRAM and DRAM :</a:t>
            </a:r>
            <a:r>
              <a:rPr lang="en-US" dirty="0"/>
              <a:t/>
            </a:r>
            <a:br>
              <a:rPr lang="en-US" dirty="0"/>
            </a:br>
            <a:endParaRPr lang="en-US" dirty="0"/>
          </a:p>
        </p:txBody>
      </p:sp>
      <p:pic>
        <p:nvPicPr>
          <p:cNvPr id="4" name="Picture 3" descr="DRAM consumes more power than SRAM, because SDAM needs only some minimum power to retain its value, whereas in DRAM a burst of power is needed for every refresh cycle which will be half the power of system is being used"/>
          <p:cNvPicPr/>
          <p:nvPr/>
        </p:nvPicPr>
        <p:blipFill>
          <a:blip r:embed="rId2" cstate="print"/>
          <a:srcRect/>
          <a:stretch>
            <a:fillRect/>
          </a:stretch>
        </p:blipFill>
        <p:spPr bwMode="auto">
          <a:xfrm>
            <a:off x="612648" y="1702447"/>
            <a:ext cx="8324318" cy="4637968"/>
          </a:xfrm>
          <a:prstGeom prst="rect">
            <a:avLst/>
          </a:prstGeom>
          <a:noFill/>
          <a:ln w="9525">
            <a:noFill/>
            <a:miter lim="800000"/>
            <a:headEnd/>
            <a:tailEnd/>
          </a:ln>
        </p:spPr>
      </p:pic>
    </p:spTree>
    <p:extLst>
      <p:ext uri="{BB962C8B-B14F-4D97-AF65-F5344CB8AC3E}">
        <p14:creationId xmlns:p14="http://schemas.microsoft.com/office/powerpoint/2010/main" xmlns="" val="63781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04645"/>
            <a:ext cx="8153400" cy="990600"/>
          </a:xfrm>
        </p:spPr>
        <p:txBody>
          <a:bodyPr>
            <a:normAutofit fontScale="90000"/>
          </a:bodyPr>
          <a:lstStyle/>
          <a:p>
            <a:r>
              <a:rPr lang="en-US" b="1" dirty="0"/>
              <a:t>Read-Only Memory (ROM)  </a:t>
            </a:r>
            <a:r>
              <a:rPr lang="en-US" dirty="0"/>
              <a:t/>
            </a:r>
            <a:br>
              <a:rPr lang="en-US" dirty="0"/>
            </a:br>
            <a:endParaRPr lang="en-US" dirty="0"/>
          </a:p>
        </p:txBody>
      </p:sp>
      <p:sp>
        <p:nvSpPr>
          <p:cNvPr id="3" name="Content Placeholder 2"/>
          <p:cNvSpPr>
            <a:spLocks noGrp="1"/>
          </p:cNvSpPr>
          <p:nvPr>
            <p:ph sz="quarter" idx="1"/>
          </p:nvPr>
        </p:nvSpPr>
        <p:spPr>
          <a:xfrm>
            <a:off x="612648" y="1695091"/>
            <a:ext cx="8153400" cy="4495800"/>
          </a:xfrm>
        </p:spPr>
        <p:txBody>
          <a:bodyPr>
            <a:normAutofit fontScale="92500"/>
          </a:bodyPr>
          <a:lstStyle/>
          <a:p>
            <a:pPr lvl="0" algn="just" fontAlgn="base"/>
            <a:r>
              <a:rPr lang="en-US" dirty="0"/>
              <a:t>Stores crucial information essential to operate the system, like the program essential to boot the computer.</a:t>
            </a:r>
          </a:p>
          <a:p>
            <a:pPr lvl="0" algn="just" fontAlgn="base"/>
            <a:r>
              <a:rPr lang="en-US" dirty="0"/>
              <a:t>It is not volatile.</a:t>
            </a:r>
          </a:p>
          <a:p>
            <a:pPr lvl="0" algn="just" fontAlgn="base"/>
            <a:r>
              <a:rPr lang="en-US" dirty="0"/>
              <a:t>Always retains its data.</a:t>
            </a:r>
          </a:p>
          <a:p>
            <a:pPr lvl="0" algn="just" fontAlgn="base"/>
            <a:r>
              <a:rPr lang="en-US" dirty="0"/>
              <a:t>Used in embedded systems or where the programming needs no change.</a:t>
            </a:r>
          </a:p>
          <a:p>
            <a:pPr lvl="0" algn="just" fontAlgn="base"/>
            <a:r>
              <a:rPr lang="en-US" dirty="0"/>
              <a:t>Used in calculators and peripheral devices.</a:t>
            </a:r>
          </a:p>
          <a:p>
            <a:pPr lvl="0" algn="just" fontAlgn="base"/>
            <a:r>
              <a:rPr lang="en-US" dirty="0"/>
              <a:t>ROM is further classified into four types- M</a:t>
            </a:r>
            <a:r>
              <a:rPr lang="en-US" i="1" dirty="0"/>
              <a:t>ROM</a:t>
            </a:r>
            <a:r>
              <a:rPr lang="en-US" dirty="0"/>
              <a:t>, </a:t>
            </a:r>
            <a:r>
              <a:rPr lang="en-US" i="1" u="sng" dirty="0">
                <a:hlinkClick r:id="rId2"/>
              </a:rPr>
              <a:t>PROM</a:t>
            </a:r>
            <a:r>
              <a:rPr lang="en-US" dirty="0"/>
              <a:t>, </a:t>
            </a:r>
            <a:r>
              <a:rPr lang="en-US" i="1" u="sng" dirty="0">
                <a:hlinkClick r:id="rId3"/>
              </a:rPr>
              <a:t>EPROM</a:t>
            </a:r>
            <a:r>
              <a:rPr lang="en-US" dirty="0"/>
              <a:t>, and </a:t>
            </a:r>
            <a:r>
              <a:rPr lang="en-US" i="1" u="sng" dirty="0">
                <a:hlinkClick r:id="rId4"/>
              </a:rPr>
              <a:t>EEPROM</a:t>
            </a:r>
            <a:r>
              <a:rPr lang="en-US" dirty="0"/>
              <a:t>. </a:t>
            </a:r>
          </a:p>
          <a:p>
            <a:endParaRPr lang="en-US" dirty="0"/>
          </a:p>
        </p:txBody>
      </p:sp>
      <p:pic>
        <p:nvPicPr>
          <p:cNvPr id="3074" name="Picture 2" descr="What is ROM | Read-Only Memory - javatpoint"/>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330459" y="2593019"/>
            <a:ext cx="3043313" cy="10905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96508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637" y="513272"/>
            <a:ext cx="8153400" cy="990600"/>
          </a:xfrm>
        </p:spPr>
        <p:txBody>
          <a:bodyPr>
            <a:normAutofit fontScale="90000"/>
          </a:bodyPr>
          <a:lstStyle/>
          <a:p>
            <a:r>
              <a:rPr lang="en-US" sz="3600" dirty="0"/>
              <a:t>There are f</a:t>
            </a:r>
            <a:r>
              <a:rPr lang="en-US" sz="3600" dirty="0" smtClean="0"/>
              <a:t>our types </a:t>
            </a:r>
            <a:r>
              <a:rPr lang="en-US" sz="3600" dirty="0"/>
              <a:t>of Read Only Memory:</a:t>
            </a:r>
            <a:r>
              <a:rPr lang="en-US" dirty="0"/>
              <a:t/>
            </a:r>
            <a:br>
              <a:rPr lang="en-US" dirty="0"/>
            </a:br>
            <a:endParaRPr lang="en-US" dirty="0"/>
          </a:p>
        </p:txBody>
      </p:sp>
      <p:sp>
        <p:nvSpPr>
          <p:cNvPr id="3" name="Content Placeholder 2"/>
          <p:cNvSpPr>
            <a:spLocks noGrp="1"/>
          </p:cNvSpPr>
          <p:nvPr>
            <p:ph sz="quarter" idx="1"/>
          </p:nvPr>
        </p:nvSpPr>
        <p:spPr>
          <a:xfrm>
            <a:off x="612648" y="1600199"/>
            <a:ext cx="8153400" cy="5068019"/>
          </a:xfrm>
        </p:spPr>
        <p:txBody>
          <a:bodyPr>
            <a:normAutofit fontScale="25000" lnSpcReduction="20000"/>
          </a:bodyPr>
          <a:lstStyle/>
          <a:p>
            <a:pPr lvl="0" algn="just"/>
            <a:r>
              <a:rPr lang="en-US" sz="6800" b="1" dirty="0"/>
              <a:t>MROM (Masked Read Only Memory):</a:t>
            </a:r>
            <a:r>
              <a:rPr lang="en-US" sz="6800" dirty="0"/>
              <a:t/>
            </a:r>
            <a:br>
              <a:rPr lang="en-US" sz="6800" dirty="0"/>
            </a:br>
            <a:r>
              <a:rPr lang="en-US" sz="6800" dirty="0"/>
              <a:t>MROM is the oldest type of read-only memory whose program or data is pre-configured by the integrated circuit manufacture at the time of manufacturing. Therefore, a program or instruction stored within the MROM chip cannot be changed by the user.</a:t>
            </a:r>
          </a:p>
          <a:p>
            <a:pPr lvl="0" algn="just"/>
            <a:r>
              <a:rPr lang="en-US" sz="6800" b="1" dirty="0"/>
              <a:t>PROM (Programmable Read Only Memory):</a:t>
            </a:r>
            <a:r>
              <a:rPr lang="en-US" sz="6800" dirty="0"/>
              <a:t/>
            </a:r>
            <a:br>
              <a:rPr lang="en-US" sz="6800" dirty="0"/>
            </a:br>
            <a:r>
              <a:rPr lang="en-US" sz="6800" dirty="0"/>
              <a:t>It is a type of digital read-only memory, in which the user can write any type of information or program only once. It means it is the empty PROM chip in which the user can write the desired content or program only once using the special PROM programmer or PROM burner device; after that, the data or instruction cannot be changed or erased.</a:t>
            </a:r>
          </a:p>
          <a:p>
            <a:pPr lvl="0" algn="just"/>
            <a:r>
              <a:rPr lang="en-US" sz="6800" b="1" dirty="0"/>
              <a:t>EPROM (Erasable and Programmable Read Only Memory):</a:t>
            </a:r>
            <a:r>
              <a:rPr lang="en-US" sz="6800" dirty="0"/>
              <a:t/>
            </a:r>
            <a:br>
              <a:rPr lang="en-US" sz="6800" dirty="0"/>
            </a:br>
            <a:r>
              <a:rPr lang="en-US" sz="6800" dirty="0"/>
              <a:t>It is the type of read only memory in which stored data can be erased and re-programmed only once in the EPROM memory. It is a non-volatile memory chip that holds data when there is no power supply and can also store data for a minimum of 10 to 20 years. In EPROM, if we want to erase any stored data and re-programmed it, first, we need to pass the ultraviolet light for 40 minutes to erase the data; after that, the data is re-created in EPROM.</a:t>
            </a:r>
          </a:p>
          <a:p>
            <a:pPr lvl="0" algn="just"/>
            <a:r>
              <a:rPr lang="en-US" sz="6800" b="1" dirty="0"/>
              <a:t>EEPROM (Electrically Erasable and Programmable Read Only Memory):</a:t>
            </a:r>
            <a:r>
              <a:rPr lang="en-US" sz="6800" dirty="0"/>
              <a:t/>
            </a:r>
            <a:br>
              <a:rPr lang="en-US" sz="6800" dirty="0"/>
            </a:br>
            <a:r>
              <a:rPr lang="en-US" sz="6800" dirty="0"/>
              <a:t>The EEROM is an electrically erasable and programmable read only memory used to erase stored data using a high voltage electrical charge and re-programmed it. It is also a non-volatile memory whose data cannot be erased or lost; even the power is turned off. In EEPROM, the stored data can be erased and reprogrammed up to 10 thousand times, and the data erase one byte at a time.</a:t>
            </a:r>
          </a:p>
          <a:p>
            <a:pPr fontAlgn="base"/>
            <a:endParaRPr lang="en-US" dirty="0"/>
          </a:p>
        </p:txBody>
      </p:sp>
    </p:spTree>
    <p:extLst>
      <p:ext uri="{BB962C8B-B14F-4D97-AF65-F5344CB8AC3E}">
        <p14:creationId xmlns:p14="http://schemas.microsoft.com/office/powerpoint/2010/main" xmlns="" val="3599990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Computer </a:t>
            </a:r>
            <a:r>
              <a:rPr lang="en-US" b="1" dirty="0" smtClean="0"/>
              <a:t>Memory</a:t>
            </a:r>
            <a:endParaRPr lang="en-IN" dirty="0"/>
          </a:p>
        </p:txBody>
      </p:sp>
      <p:pic>
        <p:nvPicPr>
          <p:cNvPr id="4" name="Picture 3" descr="Difference between RAM and ROM"/>
          <p:cNvPicPr/>
          <p:nvPr/>
        </p:nvPicPr>
        <p:blipFill>
          <a:blip r:embed="rId2" cstate="print"/>
          <a:srcRect/>
          <a:stretch>
            <a:fillRect/>
          </a:stretch>
        </p:blipFill>
        <p:spPr bwMode="auto">
          <a:xfrm>
            <a:off x="612647" y="1729721"/>
            <a:ext cx="7754975" cy="4696958"/>
          </a:xfrm>
          <a:prstGeom prst="rect">
            <a:avLst/>
          </a:prstGeom>
          <a:noFill/>
          <a:ln w="9525">
            <a:noFill/>
            <a:miter lim="800000"/>
            <a:headEnd/>
            <a:tailEnd/>
          </a:ln>
        </p:spPr>
      </p:pic>
    </p:spTree>
    <p:extLst>
      <p:ext uri="{BB962C8B-B14F-4D97-AF65-F5344CB8AC3E}">
        <p14:creationId xmlns:p14="http://schemas.microsoft.com/office/powerpoint/2010/main" xmlns="" val="54415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Memory</a:t>
            </a:r>
          </a:p>
        </p:txBody>
      </p:sp>
      <p:sp>
        <p:nvSpPr>
          <p:cNvPr id="3" name="Rectangle 2"/>
          <p:cNvSpPr/>
          <p:nvPr/>
        </p:nvSpPr>
        <p:spPr>
          <a:xfrm>
            <a:off x="552090" y="1693613"/>
            <a:ext cx="8471139" cy="2564805"/>
          </a:xfrm>
          <a:prstGeom prst="rect">
            <a:avLst/>
          </a:prstGeom>
        </p:spPr>
        <p:txBody>
          <a:bodyPr wrap="square">
            <a:spAutoFit/>
          </a:bodyPr>
          <a:lstStyle/>
          <a:p>
            <a:pPr algn="just">
              <a:spcAft>
                <a:spcPts val="1000"/>
              </a:spcAft>
            </a:pPr>
            <a:r>
              <a:rPr lang="en-US" dirty="0">
                <a:solidFill>
                  <a:srgbClr val="333333"/>
                </a:solidFill>
                <a:latin typeface="Times New Roman" panose="02020603050405020304" pitchFamily="18" charset="0"/>
                <a:ea typeface="Times New Roman" panose="02020603050405020304" pitchFamily="18" charset="0"/>
                <a:cs typeface="Mangal"/>
              </a:rPr>
              <a:t>The secondary storage devices which are built into the computer or connected to the computer are known as a secondary memory of the computer. It is also known as external memory or auxiliary storage.</a:t>
            </a:r>
            <a:endParaRPr lang="en-US" dirty="0">
              <a:latin typeface="Calibri" panose="020F0502020204030204" pitchFamily="34" charset="0"/>
              <a:ea typeface="Calibri" panose="020F0502020204030204" pitchFamily="34" charset="0"/>
              <a:cs typeface="Mangal"/>
            </a:endParaRPr>
          </a:p>
          <a:p>
            <a:pPr algn="just">
              <a:spcAft>
                <a:spcPts val="1000"/>
              </a:spcAft>
            </a:pPr>
            <a:r>
              <a:rPr lang="en-US" dirty="0">
                <a:solidFill>
                  <a:srgbClr val="333333"/>
                </a:solidFill>
                <a:latin typeface="Times New Roman" panose="02020603050405020304" pitchFamily="18" charset="0"/>
                <a:ea typeface="Times New Roman" panose="02020603050405020304" pitchFamily="18" charset="0"/>
                <a:cs typeface="Mangal"/>
              </a:rPr>
              <a:t>The secondary memory is accessed indirectly via input/output operations. It is non-volatile, so permanently stores the data even when the computer is turned off or until this data is overwritten or deleted. The CPU can't directly access the secondary memory. First, the secondary memory data is transferred to primary memory then the CPU can access it.</a:t>
            </a:r>
            <a:endParaRPr lang="en-US" dirty="0">
              <a:latin typeface="Calibri" panose="020F0502020204030204" pitchFamily="34" charset="0"/>
              <a:ea typeface="Calibri" panose="020F0502020204030204" pitchFamily="34" charset="0"/>
              <a:cs typeface="Mangal"/>
            </a:endParaRPr>
          </a:p>
          <a:p>
            <a:pPr algn="just">
              <a:spcAft>
                <a:spcPts val="1000"/>
              </a:spcAft>
            </a:pPr>
            <a:r>
              <a:rPr lang="en-US" dirty="0">
                <a:solidFill>
                  <a:srgbClr val="333333"/>
                </a:solidFill>
                <a:latin typeface="Times New Roman" panose="02020603050405020304" pitchFamily="18" charset="0"/>
                <a:ea typeface="Times New Roman" panose="02020603050405020304" pitchFamily="18" charset="0"/>
                <a:cs typeface="Mangal"/>
              </a:rPr>
              <a:t>Some of the secondary memory or storage devices are described below:</a:t>
            </a:r>
            <a:endParaRPr lang="en-US" dirty="0">
              <a:effectLst/>
              <a:latin typeface="Calibri" panose="020F0502020204030204" pitchFamily="34" charset="0"/>
              <a:ea typeface="Calibri" panose="020F0502020204030204" pitchFamily="34" charset="0"/>
              <a:cs typeface="Mangal"/>
            </a:endParaRPr>
          </a:p>
        </p:txBody>
      </p:sp>
      <p:pic>
        <p:nvPicPr>
          <p:cNvPr id="2050" name="Picture 2" descr="7 Storage Devices of Computer » Computer storage devic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8036" y="4368592"/>
            <a:ext cx="3131389" cy="23912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517568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4234</TotalTime>
  <Words>1206</Words>
  <Application>Microsoft Office PowerPoint</Application>
  <PresentationFormat>On-screen Show (4:3)</PresentationFormat>
  <Paragraphs>102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Median</vt:lpstr>
      <vt:lpstr>     </vt:lpstr>
      <vt:lpstr>Random Access Memory (RAM)</vt:lpstr>
      <vt:lpstr>Random Access Memory (RAM)</vt:lpstr>
      <vt:lpstr>Random Access Memory (RAM)</vt:lpstr>
      <vt:lpstr>Difference between SRAM and DRAM : </vt:lpstr>
      <vt:lpstr>Read-Only Memory (ROM)   </vt:lpstr>
      <vt:lpstr>There are four types of Read Only Memory: </vt:lpstr>
      <vt:lpstr>Computer Memory</vt:lpstr>
      <vt:lpstr>Secondary Memory</vt:lpstr>
      <vt:lpstr>Hard Disk:</vt:lpstr>
      <vt:lpstr>External Hard Disk </vt:lpstr>
      <vt:lpstr>Hard Disk partition details :</vt:lpstr>
      <vt:lpstr>Solid-state Drive:</vt:lpstr>
      <vt:lpstr>Pen drive:</vt:lpstr>
      <vt:lpstr>SD Card:</vt:lpstr>
      <vt:lpstr>Compact Disk (CD):</vt:lpstr>
      <vt:lpstr>DVD:</vt:lpstr>
      <vt:lpstr>Floppy Disk</vt:lpstr>
      <vt:lpstr>Floppy Disk</vt:lpstr>
      <vt:lpstr>Secondary Memory</vt:lpstr>
      <vt:lpstr>Secondary Memory</vt:lpstr>
      <vt:lpstr>Memory Units </vt:lpstr>
      <vt:lpstr>Memory Measurements</vt:lpstr>
      <vt:lpstr>Computer System</vt:lpstr>
      <vt:lpstr>Slide 25</vt:lpstr>
    </vt:vector>
  </TitlesOfParts>
  <Company>University of California, Merced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Administrator</cp:lastModifiedBy>
  <cp:revision>609</cp:revision>
  <dcterms:created xsi:type="dcterms:W3CDTF">2012-06-13T19:20:26Z</dcterms:created>
  <dcterms:modified xsi:type="dcterms:W3CDTF">2022-06-10T12:40:44Z</dcterms:modified>
</cp:coreProperties>
</file>