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486" r:id="rId3"/>
    <p:sldId id="720" r:id="rId4"/>
    <p:sldId id="451" r:id="rId5"/>
    <p:sldId id="448" r:id="rId6"/>
    <p:sldId id="450" r:id="rId7"/>
    <p:sldId id="455" r:id="rId8"/>
    <p:sldId id="454" r:id="rId9"/>
    <p:sldId id="452" r:id="rId10"/>
    <p:sldId id="456" r:id="rId11"/>
    <p:sldId id="449" r:id="rId12"/>
    <p:sldId id="458" r:id="rId13"/>
    <p:sldId id="457" r:id="rId14"/>
    <p:sldId id="459" r:id="rId15"/>
    <p:sldId id="71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1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.33614" units="1/cm"/>
          <inkml:channelProperty channel="Y" name="resolution" value="40.29851" units="1/cm"/>
        </inkml:channelProperties>
      </inkml:inkSource>
      <inkml:timestamp xml:id="ts0" timeString="2022-06-13T10:14:35.43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1769 0,'0'35,"0"18,0 18,-35-19,35 1,0 0,-18 0,18-18,0 1,-18 34,1-35,-1 18,18 0,0-17,0-1,-18 18,18-18,0 18,-18 0,18 0,0 0,0-18,0 18,0 0,0 0,0-18,-35 53,35-35,-18 0,1 17,-19-17,19 35,17-17,-36-18,19 0,-1 17,-17 1,-1-36,18 53,-17-35,17 0,-17 0,-18 53,53-53,-53 52,17-34,19-1,-1-34,-17 17,17-1,18-16,-18-19,1 1,17 0,0-1,-36-17,19 0,-54 0,35-35,-34 0,34-1,-52 19,70-18,0 17,-17-17,17 17,-17-17,35 0,-35-1,17-17,18 0,0 18,-18-18,-17 0,35 0,0 18,-18-35,18-18,0 35,0-18,0 1,0-1,0 18,0-17,0-1,0 18,0 18,0-18,0 0,0-17,0 17,0 17,0-16,0-1,0 17,0 1,0 17,0-17,0 18,0-19,0 19,0-36,-17 35,17-35,0 18,0 17,-18-17,18 17,0 1,0-18,0 17,0-17,0 17,0 0,0 1,18 17,35 0,17 88,1 0,0 18,-18-53,18 88,-1-71,1 36,0 35,0-17,-1-19,19 19,-18 35,35-18,-35 0,35-18,18 53,-36-70,-17 18,0-36,-18-18,-18-17,-17-35,-18 0,35-1,-35 1</inkml:trace>
  <inkml:trace contextRef="#ctx0" brushRef="#br0" timeOffset="11670">0 1622,'18'-18,"70"18,71-17,18-18,36 17,87-35,-34 18,123 35,-88 0,-54 0,-52 0,-124 0,-54 0,-123 0,-35 0,-19 0,-34 0,-19 0,37 0,-1 0,88 0,36 0,35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.33614" units="1/cm"/>
          <inkml:channelProperty channel="Y" name="resolution" value="40.29851" units="1/cm"/>
        </inkml:channelProperties>
      </inkml:inkSource>
      <inkml:timestamp xml:id="ts0" timeString="2022-06-13T10:15:41.5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1 529,'-18'0,"18"17,35 18,1 18,-18-35,0 35,0-36,18-34,53-54,19 1,-1 17,1-35,-1 17,0-17,-17 18,17-1,-71 36,0 35,0-17,-18-19,0 36,-18-17,18 17,-1-18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.33614" units="1/cm"/>
          <inkml:channelProperty channel="Y" name="resolution" value="40.29851" units="1/cm"/>
        </inkml:channelProperties>
      </inkml:inkSource>
      <inkml:timestamp xml:id="ts0" timeString="2022-06-13T10:15:45.2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0 688,'18'88,"0"-35,-1 0,-17-35,53 35,-53-18,71-35,87-106,-52 18,52-35,1-19,-18 54,0-18,-18 18,-35 17,18 18,-53 18,-18-18,18 35,-36 1,1 17,0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.33614" units="1/cm"/>
          <inkml:channelProperty channel="Y" name="resolution" value="40.29851" units="1/cm"/>
        </inkml:channelProperties>
      </inkml:inkSource>
      <inkml:timestamp xml:id="ts0" timeString="2022-06-13T10:15:43.6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0 370,'0'88,"0"18,53-18,-18-18,-17 0,-1-17,1-18,-18-17,53-18,-18-123,36 35,17-18,-35 53,17-35,-35 36,0-1,1 18,-1-1,-17 1,-1 0,18 0,-17 0,-18 17,35 0,-17-17,0 35,-1-35,1 35,-1-18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4B42B-45D6-4867-BAAC-3D635044A7ED}" type="datetimeFigureOut">
              <a:rPr lang="en-IN" smtClean="0"/>
              <a:pPr/>
              <a:t>19-04-2023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D56B3-733C-46CB-B2B1-6A7610AF4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3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D56B3-733C-46CB-B2B1-6A7610AF46B6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000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D56B3-733C-46CB-B2B1-6A7610AF46B6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022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6F527C0-E35F-7247-8D91-9A36BC653510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6F527C0-E35F-7247-8D91-9A36BC653510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F527C0-E35F-7247-8D91-9A36BC653510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F527C0-E35F-7247-8D91-9A36BC653510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6F527C0-E35F-7247-8D91-9A36BC653510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4/19/2023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pic>
        <p:nvPicPr>
          <p:cNvPr id="10" name="Picture 9" descr="UCMercedLogoWhite.ai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576" y="6440447"/>
            <a:ext cx="960847" cy="3202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6.png"/><Relationship Id="rId7" Type="http://schemas.openxmlformats.org/officeDocument/2006/relationships/customXml" Target="../ink/ink2.xml"/><Relationship Id="rId12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10.emf"/><Relationship Id="rId4" Type="http://schemas.openxmlformats.org/officeDocument/2006/relationships/image" Target="../media/image7.jpeg"/><Relationship Id="rId9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508" y="965812"/>
            <a:ext cx="8947492" cy="4399818"/>
          </a:xfrm>
        </p:spPr>
        <p:txBody>
          <a:bodyPr>
            <a:normAutofit/>
          </a:bodyPr>
          <a:lstStyle/>
          <a:p>
            <a:r>
              <a:rPr lang="en-US" sz="2000" cap="none" baseline="30000" dirty="0">
                <a:solidFill>
                  <a:srgbClr val="FFFF00"/>
                </a:solidFill>
                <a:latin typeface="+mn-lt"/>
                <a:cs typeface="Trebuchet MS"/>
              </a:rPr>
              <a:t/>
            </a:r>
            <a:br>
              <a:rPr lang="en-US" sz="2000" cap="none" baseline="30000" dirty="0">
                <a:solidFill>
                  <a:srgbClr val="FFFF00"/>
                </a:solidFill>
                <a:latin typeface="+mn-lt"/>
                <a:cs typeface="Trebuchet MS"/>
              </a:rPr>
            </a:br>
            <a:r>
              <a:rPr lang="en-US" sz="2000" cap="none" baseline="30000" dirty="0">
                <a:latin typeface="+mn-lt"/>
                <a:cs typeface="Trebuchet MS"/>
              </a:rPr>
              <a:t/>
            </a:r>
            <a:br>
              <a:rPr lang="en-US" sz="2000" cap="none" baseline="30000" dirty="0">
                <a:latin typeface="+mn-lt"/>
                <a:cs typeface="Trebuchet MS"/>
              </a:rPr>
            </a:br>
            <a:r>
              <a:rPr lang="en-US" sz="2000" cap="none" baseline="30000" dirty="0" smtClean="0">
                <a:cs typeface="Trebuchet MS"/>
              </a:rPr>
              <a:t/>
            </a:r>
            <a:br>
              <a:rPr lang="en-US" sz="2000" cap="none" baseline="30000" dirty="0" smtClean="0">
                <a:cs typeface="Trebuchet MS"/>
              </a:rPr>
            </a:br>
            <a:r>
              <a:rPr lang="en-US" sz="2000" cap="none" baseline="30000" dirty="0">
                <a:solidFill>
                  <a:srgbClr val="FFFF00"/>
                </a:solidFill>
                <a:latin typeface="Trebuchet MS"/>
                <a:cs typeface="Trebuchet MS"/>
              </a:rPr>
              <a:t/>
            </a:r>
            <a:br>
              <a:rPr lang="en-US" sz="2000" cap="none" baseline="30000" dirty="0">
                <a:solidFill>
                  <a:srgbClr val="FFFF00"/>
                </a:solidFill>
                <a:latin typeface="Trebuchet MS"/>
                <a:cs typeface="Trebuchet MS"/>
              </a:rPr>
            </a:br>
            <a:r>
              <a:rPr lang="en-US" sz="2000" cap="none" baseline="30000" dirty="0" smtClean="0">
                <a:solidFill>
                  <a:srgbClr val="FFFF00"/>
                </a:solidFill>
                <a:latin typeface="Trebuchet MS"/>
                <a:cs typeface="Trebuchet MS"/>
              </a:rPr>
              <a:t/>
            </a:r>
            <a:br>
              <a:rPr lang="en-US" sz="2000" cap="none" baseline="30000" dirty="0" smtClean="0">
                <a:solidFill>
                  <a:srgbClr val="FFFF00"/>
                </a:solidFill>
                <a:latin typeface="Trebuchet MS"/>
                <a:cs typeface="Trebuchet MS"/>
              </a:rPr>
            </a:br>
            <a:endParaRPr lang="en-US" sz="2000" cap="none" baseline="30000" dirty="0">
              <a:solidFill>
                <a:srgbClr val="FFFF00"/>
              </a:solidFill>
              <a:latin typeface="Trebuchet MS"/>
              <a:cs typeface="Trebuchet M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E5AFD9E-F4A2-4A84-8A6E-45978934CD5E}"/>
              </a:ext>
            </a:extLst>
          </p:cNvPr>
          <p:cNvSpPr/>
          <p:nvPr/>
        </p:nvSpPr>
        <p:spPr>
          <a:xfrm>
            <a:off x="106771" y="5919172"/>
            <a:ext cx="20024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NIELIT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B342190-62C6-4FD4-B62E-A7A1F393BFAE}"/>
              </a:ext>
            </a:extLst>
          </p:cNvPr>
          <p:cNvSpPr/>
          <p:nvPr/>
        </p:nvSpPr>
        <p:spPr>
          <a:xfrm>
            <a:off x="5004254" y="6150004"/>
            <a:ext cx="407775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: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Shruti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Dubey</a:t>
            </a:r>
            <a:endParaRPr lang="en-US" sz="24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D6AB187-6CE5-4F7A-B9DE-DED37A7555B9}"/>
              </a:ext>
            </a:extLst>
          </p:cNvPr>
          <p:cNvSpPr/>
          <p:nvPr/>
        </p:nvSpPr>
        <p:spPr>
          <a:xfrm>
            <a:off x="196508" y="1856749"/>
            <a:ext cx="88855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baseline="30000" dirty="0">
              <a:solidFill>
                <a:srgbClr val="FFFF00"/>
              </a:solidFill>
              <a:latin typeface="+mj-lt"/>
              <a:cs typeface="Arabic Typesetting" panose="03020402040406030203" pitchFamily="66" charset="-78"/>
            </a:endParaRPr>
          </a:p>
          <a:p>
            <a:r>
              <a:rPr lang="en-IN" sz="2400" dirty="0" smtClean="0">
                <a:solidFill>
                  <a:srgbClr val="FFFF00"/>
                </a:solidFill>
                <a:latin typeface="+mj-lt"/>
              </a:rPr>
              <a:t>TOPIC-</a:t>
            </a:r>
            <a:r>
              <a:rPr lang="en-IN" sz="2400" dirty="0" smtClean="0">
                <a:latin typeface="+mj-lt"/>
              </a:rPr>
              <a:t>Operating System</a:t>
            </a:r>
          </a:p>
          <a:p>
            <a:endParaRPr lang="en-IN" sz="2400" dirty="0">
              <a:solidFill>
                <a:srgbClr val="FFFF00"/>
              </a:solidFill>
              <a:latin typeface="+mj-lt"/>
            </a:endParaRPr>
          </a:p>
          <a:p>
            <a:r>
              <a:rPr lang="en-US" sz="2400" dirty="0" smtClean="0">
                <a:solidFill>
                  <a:srgbClr val="FFFF00"/>
                </a:solidFill>
                <a:latin typeface="+mj-lt"/>
              </a:rPr>
              <a:t>COURSE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:</a:t>
            </a:r>
            <a:r>
              <a:rPr lang="en-US" sz="2400" dirty="0">
                <a:latin typeface="+mj-lt"/>
              </a:rPr>
              <a:t> </a:t>
            </a:r>
            <a:r>
              <a:rPr lang="en-IN" sz="2400" dirty="0" smtClean="0">
                <a:latin typeface="+mj-lt"/>
              </a:rPr>
              <a:t>CCC Concepts</a:t>
            </a:r>
          </a:p>
          <a:p>
            <a:endParaRPr lang="en-IN" sz="2400" dirty="0">
              <a:latin typeface="+mj-lt"/>
            </a:endParaRPr>
          </a:p>
          <a:p>
            <a:r>
              <a:rPr lang="en-US" sz="2400" dirty="0" smtClean="0">
                <a:solidFill>
                  <a:srgbClr val="FFFF00"/>
                </a:solidFill>
                <a:latin typeface="+mj-lt"/>
              </a:rPr>
              <a:t>CHAPTER: 01 </a:t>
            </a:r>
            <a:r>
              <a:rPr lang="en-US" sz="2400" dirty="0" smtClean="0">
                <a:latin typeface="+mj-lt"/>
              </a:rPr>
              <a:t>(</a:t>
            </a:r>
            <a:r>
              <a:rPr lang="en-IN" sz="2400" dirty="0" smtClean="0">
                <a:latin typeface="+mj-lt"/>
              </a:rPr>
              <a:t>Operating System)</a:t>
            </a:r>
          </a:p>
          <a:p>
            <a:endParaRPr lang="en-IN" sz="2400" dirty="0">
              <a:latin typeface="+mj-lt"/>
            </a:endParaRPr>
          </a:p>
          <a:p>
            <a:r>
              <a:rPr lang="en-IN" sz="2400" dirty="0" smtClean="0">
                <a:solidFill>
                  <a:srgbClr val="FFFF00"/>
                </a:solidFill>
                <a:latin typeface="+mj-lt"/>
              </a:rPr>
              <a:t>DAY: </a:t>
            </a:r>
            <a:r>
              <a:rPr lang="en-IN" sz="2400" dirty="0" smtClean="0">
                <a:latin typeface="+mj-lt"/>
              </a:rPr>
              <a:t>7 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/>
            </a:r>
            <a:br>
              <a:rPr lang="en-US" sz="2400" dirty="0">
                <a:solidFill>
                  <a:srgbClr val="FFFF00"/>
                </a:solidFill>
                <a:latin typeface="+mj-lt"/>
              </a:rPr>
            </a:br>
            <a:endParaRPr lang="en-IN" sz="2400" dirty="0">
              <a:solidFill>
                <a:srgbClr val="FFFF00"/>
              </a:solidFill>
              <a:latin typeface="+mj-lt"/>
            </a:endParaRPr>
          </a:p>
          <a:p>
            <a:pPr algn="ctr"/>
            <a:endParaRPr lang="en-IN" sz="2800" dirty="0"/>
          </a:p>
          <a:p>
            <a:pPr algn="ctr"/>
            <a:endParaRPr lang="en-IN" sz="2800" dirty="0" smtClean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889C4F1-9187-49BB-9C0F-6C0CFD172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62" y="289977"/>
            <a:ext cx="1645178" cy="1177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8391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Utilities and Drivers</a:t>
            </a:r>
            <a:endParaRPr lang="en-IN" b="1" dirty="0"/>
          </a:p>
        </p:txBody>
      </p:sp>
      <p:sp>
        <p:nvSpPr>
          <p:cNvPr id="4" name="AutoShape 2" descr="The Difference Between A Memory Card And A Flash Dr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4" name="Picture 2" descr="What is a Utility Program &amp; What Are Its Functions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4" y="1776622"/>
            <a:ext cx="8815896" cy="461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13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Programming Languages</a:t>
            </a:r>
            <a:endParaRPr lang="en-IN" b="1" dirty="0"/>
          </a:p>
        </p:txBody>
      </p:sp>
      <p:sp>
        <p:nvSpPr>
          <p:cNvPr id="4" name="AutoShape 2" descr="The Difference Between A Memory Card And A Flash Dr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612648" y="1675305"/>
            <a:ext cx="821234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02060"/>
                </a:solidFill>
              </a:rPr>
              <a:t>Basic building blocks of any software.</a:t>
            </a:r>
          </a:p>
          <a:p>
            <a:pPr algn="just"/>
            <a:endParaRPr lang="en-US" sz="2400" dirty="0">
              <a:solidFill>
                <a:srgbClr val="002060"/>
              </a:solidFill>
            </a:endParaRPr>
          </a:p>
          <a:p>
            <a:pPr algn="just"/>
            <a:r>
              <a:rPr lang="en-US" sz="2400" dirty="0">
                <a:solidFill>
                  <a:srgbClr val="002060"/>
                </a:solidFill>
              </a:rPr>
              <a:t>Programming languages allow a programmer to write instructions that a computer can understand.</a:t>
            </a:r>
          </a:p>
          <a:p>
            <a:pPr algn="just"/>
            <a:endParaRPr lang="en-US" sz="2400" dirty="0">
              <a:solidFill>
                <a:srgbClr val="002060"/>
              </a:solidFill>
            </a:endParaRPr>
          </a:p>
          <a:p>
            <a:pPr algn="just"/>
            <a:r>
              <a:rPr lang="en-US" sz="2400" dirty="0">
                <a:solidFill>
                  <a:srgbClr val="002060"/>
                </a:solidFill>
              </a:rPr>
              <a:t>Programming languages have some resemblance to the English language.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Visual basic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Pascal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Fortran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C++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Java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Python</a:t>
            </a:r>
            <a:endParaRPr lang="en-I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53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Application Software</a:t>
            </a:r>
            <a:endParaRPr lang="en-IN" b="1" dirty="0"/>
          </a:p>
        </p:txBody>
      </p:sp>
      <p:sp>
        <p:nvSpPr>
          <p:cNvPr id="4" name="AutoShape 2" descr="The Difference Between A Memory Card And A Flash Dr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612648" y="1675305"/>
            <a:ext cx="821234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dirty="0">
                <a:solidFill>
                  <a:srgbClr val="002060"/>
                </a:solidFill>
              </a:rPr>
              <a:t>Programs designed for user oriented tasks or for specific tasks.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>
                <a:solidFill>
                  <a:srgbClr val="002060"/>
                </a:solidFill>
              </a:rPr>
              <a:t>Programs that work with operating system software to </a:t>
            </a:r>
            <a:r>
              <a:rPr lang="en-US" dirty="0" smtClean="0">
                <a:solidFill>
                  <a:srgbClr val="002060"/>
                </a:solidFill>
              </a:rPr>
              <a:t>help the </a:t>
            </a:r>
            <a:r>
              <a:rPr lang="en-US" dirty="0">
                <a:solidFill>
                  <a:srgbClr val="002060"/>
                </a:solidFill>
              </a:rPr>
              <a:t>computer to do specific types of work.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Productivity Software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</a:rPr>
              <a:t>Spreadsheets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</a:rPr>
              <a:t>Databases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Presentation Software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Document Preparation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</a:rPr>
              <a:t>Word Processing 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</a:rPr>
              <a:t>Desktop Publishing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Project Management Software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Graphics Creation and Manipulation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Video Editing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Internet Connectivity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Website Creation and Management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Financial Management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Educational Games and Tutorials</a:t>
            </a:r>
            <a:endParaRPr lang="en-IN" dirty="0">
              <a:solidFill>
                <a:srgbClr val="002060"/>
              </a:solidFill>
            </a:endParaRPr>
          </a:p>
          <a:p>
            <a:pPr algn="just">
              <a:buFont typeface="Wingdings" pitchFamily="2" charset="2"/>
              <a:buChar char="v"/>
            </a:pPr>
            <a:endParaRPr lang="en-IN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32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Application Software</a:t>
            </a:r>
            <a:endParaRPr lang="en-IN" b="1" dirty="0"/>
          </a:p>
        </p:txBody>
      </p:sp>
      <p:sp>
        <p:nvSpPr>
          <p:cNvPr id="4" name="AutoShape 2" descr="The Difference Between A Memory Card And A Flash Dr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098" name="Picture 2" descr="Computer Software - Tutorial And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75" y="1530464"/>
            <a:ext cx="6659420" cy="53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07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453714" cy="990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Open source and Proprietary Software</a:t>
            </a:r>
            <a:endParaRPr lang="en-IN" b="1" dirty="0"/>
          </a:p>
        </p:txBody>
      </p:sp>
      <p:sp>
        <p:nvSpPr>
          <p:cNvPr id="4" name="AutoShape 2" descr="The Difference Between A Memory Card And A Flash Dr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146" name="Picture 2" descr="PROPRIETARY AND OPEN SOURCE SOFTWA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72"/>
          <a:stretch/>
        </p:blipFill>
        <p:spPr bwMode="auto">
          <a:xfrm>
            <a:off x="307975" y="1854680"/>
            <a:ext cx="8371416" cy="487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2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E5AFD9E-F4A2-4A84-8A6E-45978934CD5E}"/>
              </a:ext>
            </a:extLst>
          </p:cNvPr>
          <p:cNvSpPr/>
          <p:nvPr/>
        </p:nvSpPr>
        <p:spPr>
          <a:xfrm>
            <a:off x="106771" y="5919172"/>
            <a:ext cx="20024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NIELIT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889C4F1-9187-49BB-9C0F-6C0CFD172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08" y="281641"/>
            <a:ext cx="1645178" cy="1177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D6AB187-6CE5-4F7A-B9DE-DED37A7555B9}"/>
              </a:ext>
            </a:extLst>
          </p:cNvPr>
          <p:cNvSpPr/>
          <p:nvPr/>
        </p:nvSpPr>
        <p:spPr>
          <a:xfrm>
            <a:off x="1706132" y="1995020"/>
            <a:ext cx="88855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baseline="30000" dirty="0">
              <a:solidFill>
                <a:srgbClr val="FFFF00"/>
              </a:solidFill>
              <a:latin typeface="+mj-lt"/>
              <a:cs typeface="Arabic Typesetting" panose="03020402040406030203" pitchFamily="66" charset="-78"/>
            </a:endParaRPr>
          </a:p>
          <a:p>
            <a:r>
              <a:rPr lang="en-IN" sz="9600" dirty="0" smtClean="0">
                <a:solidFill>
                  <a:srgbClr val="FFFF00"/>
                </a:solidFill>
                <a:latin typeface="+mj-lt"/>
              </a:rPr>
              <a:t>Thank You</a:t>
            </a:r>
            <a:r>
              <a:rPr lang="en-US" sz="9600" dirty="0">
                <a:solidFill>
                  <a:srgbClr val="FFFF00"/>
                </a:solidFill>
                <a:latin typeface="+mj-lt"/>
              </a:rPr>
              <a:t/>
            </a:r>
            <a:br>
              <a:rPr lang="en-US" sz="9600" dirty="0">
                <a:solidFill>
                  <a:srgbClr val="FFFF00"/>
                </a:solidFill>
                <a:latin typeface="+mj-lt"/>
              </a:rPr>
            </a:br>
            <a:endParaRPr lang="en-IN" sz="9600" dirty="0">
              <a:solidFill>
                <a:srgbClr val="FFFF00"/>
              </a:solidFill>
              <a:latin typeface="+mj-lt"/>
            </a:endParaRPr>
          </a:p>
          <a:p>
            <a:pPr algn="ctr"/>
            <a:endParaRPr lang="en-IN" sz="2800" dirty="0"/>
          </a:p>
          <a:p>
            <a:pPr algn="ctr"/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135686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445088" cy="990600"/>
          </a:xfrm>
        </p:spPr>
        <p:txBody>
          <a:bodyPr>
            <a:noAutofit/>
          </a:bodyPr>
          <a:lstStyle/>
          <a:p>
            <a:r>
              <a:rPr lang="en-IN" sz="3600" b="1" dirty="0" smtClean="0"/>
              <a:t>Understanding Operating </a:t>
            </a:r>
            <a:r>
              <a:rPr lang="en-IN" sz="3600" b="1" dirty="0"/>
              <a:t>System </a:t>
            </a:r>
            <a:r>
              <a:rPr lang="en-IN" sz="3600" b="1" dirty="0" smtClean="0"/>
              <a:t>and its </a:t>
            </a:r>
            <a:r>
              <a:rPr lang="en-IN" sz="3600" b="1" dirty="0"/>
              <a:t>functions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4721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solidFill>
                  <a:srgbClr val="002060"/>
                </a:solidFill>
              </a:rPr>
              <a:t>An operating system (OS) is the master controller within a computer</a:t>
            </a:r>
          </a:p>
          <a:p>
            <a:pPr algn="just"/>
            <a:r>
              <a:rPr lang="en-US" sz="2000" dirty="0">
                <a:solidFill>
                  <a:srgbClr val="002060"/>
                </a:solidFill>
              </a:rPr>
              <a:t>Coordinates all activities among computer hardware devices.</a:t>
            </a:r>
          </a:p>
          <a:p>
            <a:pPr algn="just"/>
            <a:r>
              <a:rPr lang="en-US" sz="2000" dirty="0">
                <a:solidFill>
                  <a:srgbClr val="002060"/>
                </a:solidFill>
              </a:rPr>
              <a:t>An operating system interacts with: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</a:rPr>
              <a:t>All hardware installed in or connected to a computer system.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</a:rPr>
              <a:t>All software installed or running from a storage device on a computer system.</a:t>
            </a:r>
          </a:p>
          <a:p>
            <a:pPr algn="just"/>
            <a:r>
              <a:rPr lang="en-US" sz="2000" dirty="0">
                <a:solidFill>
                  <a:srgbClr val="002060"/>
                </a:solidFill>
              </a:rPr>
              <a:t>Directs all the activities and sets all the rules for how the hardware and software will work together.</a:t>
            </a:r>
          </a:p>
          <a:p>
            <a:pPr algn="just"/>
            <a:r>
              <a:rPr lang="en-US" sz="2000" dirty="0">
                <a:solidFill>
                  <a:srgbClr val="002060"/>
                </a:solidFill>
              </a:rPr>
              <a:t>Common operating system software: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</a:rPr>
              <a:t>Microsoft Windows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</a:rPr>
              <a:t>Mac OS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</a:rPr>
              <a:t>Network operating system (NOS)</a:t>
            </a:r>
          </a:p>
        </p:txBody>
      </p:sp>
    </p:spTree>
    <p:extLst>
      <p:ext uri="{BB962C8B-B14F-4D97-AF65-F5344CB8AC3E}">
        <p14:creationId xmlns:p14="http://schemas.microsoft.com/office/powerpoint/2010/main" val="408003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cs typeface="Tw Cen MT"/>
              </a:rPr>
              <a:t>Operating</a:t>
            </a:r>
            <a:r>
              <a:rPr lang="en-IN" spc="-60" dirty="0">
                <a:cs typeface="Tw Cen MT"/>
              </a:rPr>
              <a:t> </a:t>
            </a:r>
            <a:r>
              <a:rPr lang="en-IN" dirty="0">
                <a:cs typeface="Tw Cen MT"/>
              </a:rPr>
              <a:t>System</a:t>
            </a:r>
            <a:r>
              <a:rPr lang="en-IN" spc="-65" dirty="0">
                <a:cs typeface="Tw Cen MT"/>
              </a:rPr>
              <a:t> </a:t>
            </a:r>
            <a:r>
              <a:rPr lang="en-IN" spc="-20" dirty="0">
                <a:cs typeface="Tw Cen MT"/>
              </a:rPr>
              <a:t>(OS)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cs typeface="Tw Cen MT"/>
              </a:rPr>
              <a:t>Operating</a:t>
            </a:r>
            <a:r>
              <a:rPr lang="en-IN" spc="-40" dirty="0">
                <a:cs typeface="Tw Cen MT"/>
              </a:rPr>
              <a:t> </a:t>
            </a:r>
            <a:r>
              <a:rPr lang="en-IN" dirty="0">
                <a:cs typeface="Tw Cen MT"/>
              </a:rPr>
              <a:t>System,</a:t>
            </a:r>
            <a:r>
              <a:rPr lang="en-IN" spc="-35" dirty="0">
                <a:cs typeface="Tw Cen MT"/>
              </a:rPr>
              <a:t> </a:t>
            </a:r>
            <a:r>
              <a:rPr lang="en-IN" dirty="0">
                <a:cs typeface="Tw Cen MT"/>
              </a:rPr>
              <a:t>Basics</a:t>
            </a:r>
            <a:r>
              <a:rPr lang="en-IN" spc="-45" dirty="0">
                <a:cs typeface="Tw Cen MT"/>
              </a:rPr>
              <a:t> </a:t>
            </a:r>
            <a:r>
              <a:rPr lang="en-IN" dirty="0">
                <a:cs typeface="Tw Cen MT"/>
              </a:rPr>
              <a:t>of</a:t>
            </a:r>
            <a:r>
              <a:rPr lang="en-IN" spc="65" dirty="0">
                <a:cs typeface="Tw Cen MT"/>
              </a:rPr>
              <a:t> </a:t>
            </a:r>
            <a:r>
              <a:rPr lang="en-IN" dirty="0">
                <a:cs typeface="Tw Cen MT"/>
              </a:rPr>
              <a:t>Operating</a:t>
            </a:r>
            <a:r>
              <a:rPr lang="en-IN" spc="-50" dirty="0">
                <a:cs typeface="Tw Cen MT"/>
              </a:rPr>
              <a:t> </a:t>
            </a:r>
            <a:r>
              <a:rPr lang="en-IN" spc="-10" dirty="0">
                <a:cs typeface="Tw Cen MT"/>
              </a:rPr>
              <a:t>System, </a:t>
            </a:r>
            <a:r>
              <a:rPr lang="en-IN" dirty="0">
                <a:cs typeface="Tw Cen MT"/>
              </a:rPr>
              <a:t>Operating</a:t>
            </a:r>
            <a:r>
              <a:rPr lang="en-IN" spc="-55" dirty="0">
                <a:cs typeface="Tw Cen MT"/>
              </a:rPr>
              <a:t> </a:t>
            </a:r>
            <a:r>
              <a:rPr lang="en-IN" dirty="0">
                <a:cs typeface="Tw Cen MT"/>
              </a:rPr>
              <a:t>Systems</a:t>
            </a:r>
            <a:r>
              <a:rPr lang="en-IN" spc="-50" dirty="0">
                <a:cs typeface="Tw Cen MT"/>
              </a:rPr>
              <a:t> </a:t>
            </a:r>
            <a:r>
              <a:rPr lang="en-IN" dirty="0">
                <a:cs typeface="Tw Cen MT"/>
              </a:rPr>
              <a:t>for</a:t>
            </a:r>
            <a:r>
              <a:rPr lang="en-IN" spc="-15" dirty="0">
                <a:cs typeface="Tw Cen MT"/>
              </a:rPr>
              <a:t> </a:t>
            </a:r>
            <a:r>
              <a:rPr lang="en-IN" dirty="0">
                <a:cs typeface="Tw Cen MT"/>
              </a:rPr>
              <a:t>Desktop</a:t>
            </a:r>
            <a:r>
              <a:rPr lang="en-IN" spc="-40" dirty="0">
                <a:cs typeface="Tw Cen MT"/>
              </a:rPr>
              <a:t> </a:t>
            </a:r>
            <a:r>
              <a:rPr lang="en-IN" dirty="0">
                <a:cs typeface="Tw Cen MT"/>
              </a:rPr>
              <a:t>and</a:t>
            </a:r>
            <a:r>
              <a:rPr lang="en-IN" spc="-20" dirty="0">
                <a:cs typeface="Tw Cen MT"/>
              </a:rPr>
              <a:t> </a:t>
            </a:r>
            <a:r>
              <a:rPr lang="en-IN" spc="-10" dirty="0">
                <a:cs typeface="Tw Cen MT"/>
              </a:rPr>
              <a:t>Laptop, </a:t>
            </a:r>
            <a:r>
              <a:rPr lang="en-IN" dirty="0">
                <a:cs typeface="Tw Cen MT"/>
              </a:rPr>
              <a:t>Operating</a:t>
            </a:r>
            <a:r>
              <a:rPr lang="en-IN" spc="-55" dirty="0">
                <a:cs typeface="Tw Cen MT"/>
              </a:rPr>
              <a:t> </a:t>
            </a:r>
            <a:r>
              <a:rPr lang="en-IN" dirty="0">
                <a:cs typeface="Tw Cen MT"/>
              </a:rPr>
              <a:t>Systems</a:t>
            </a:r>
            <a:r>
              <a:rPr lang="en-IN" spc="-45" dirty="0">
                <a:cs typeface="Tw Cen MT"/>
              </a:rPr>
              <a:t> </a:t>
            </a:r>
            <a:r>
              <a:rPr lang="en-IN" dirty="0">
                <a:cs typeface="Tw Cen MT"/>
              </a:rPr>
              <a:t>for</a:t>
            </a:r>
            <a:r>
              <a:rPr lang="en-IN" spc="-15" dirty="0">
                <a:cs typeface="Tw Cen MT"/>
              </a:rPr>
              <a:t> </a:t>
            </a:r>
            <a:r>
              <a:rPr lang="en-IN" dirty="0">
                <a:cs typeface="Tw Cen MT"/>
              </a:rPr>
              <a:t>Mobile</a:t>
            </a:r>
            <a:r>
              <a:rPr lang="en-IN" spc="-30" dirty="0">
                <a:cs typeface="Tw Cen MT"/>
              </a:rPr>
              <a:t> </a:t>
            </a:r>
            <a:r>
              <a:rPr lang="en-IN" dirty="0">
                <a:cs typeface="Tw Cen MT"/>
              </a:rPr>
              <a:t>Phone</a:t>
            </a:r>
            <a:r>
              <a:rPr lang="en-IN" spc="-15" dirty="0">
                <a:cs typeface="Tw Cen MT"/>
              </a:rPr>
              <a:t> </a:t>
            </a:r>
            <a:r>
              <a:rPr lang="en-IN" dirty="0">
                <a:cs typeface="Tw Cen MT"/>
              </a:rPr>
              <a:t>and</a:t>
            </a:r>
            <a:r>
              <a:rPr lang="en-IN" spc="-20" dirty="0">
                <a:cs typeface="Tw Cen MT"/>
              </a:rPr>
              <a:t> </a:t>
            </a:r>
            <a:r>
              <a:rPr lang="en-IN" spc="-10" dirty="0">
                <a:cs typeface="Tw Cen MT"/>
              </a:rPr>
              <a:t>Tablets, </a:t>
            </a:r>
            <a:r>
              <a:rPr lang="en-IN" dirty="0">
                <a:cs typeface="Tw Cen MT"/>
              </a:rPr>
              <a:t>User</a:t>
            </a:r>
            <a:r>
              <a:rPr lang="en-IN" spc="-75" dirty="0">
                <a:cs typeface="Tw Cen MT"/>
              </a:rPr>
              <a:t> </a:t>
            </a:r>
            <a:r>
              <a:rPr lang="en-IN" dirty="0">
                <a:cs typeface="Tw Cen MT"/>
              </a:rPr>
              <a:t>Interface</a:t>
            </a:r>
            <a:r>
              <a:rPr lang="en-IN" spc="-80" dirty="0">
                <a:cs typeface="Tw Cen MT"/>
              </a:rPr>
              <a:t> </a:t>
            </a:r>
            <a:r>
              <a:rPr lang="en-IN" dirty="0">
                <a:cs typeface="Tw Cen MT"/>
              </a:rPr>
              <a:t>for</a:t>
            </a:r>
            <a:r>
              <a:rPr lang="en-IN" spc="-70" dirty="0">
                <a:cs typeface="Tw Cen MT"/>
              </a:rPr>
              <a:t> </a:t>
            </a:r>
            <a:r>
              <a:rPr lang="en-IN" dirty="0">
                <a:cs typeface="Tw Cen MT"/>
              </a:rPr>
              <a:t>Desktop</a:t>
            </a:r>
            <a:r>
              <a:rPr lang="en-IN" spc="-70" dirty="0">
                <a:cs typeface="Tw Cen MT"/>
              </a:rPr>
              <a:t> </a:t>
            </a:r>
            <a:r>
              <a:rPr lang="en-IN" dirty="0">
                <a:cs typeface="Tw Cen MT"/>
              </a:rPr>
              <a:t>and</a:t>
            </a:r>
            <a:r>
              <a:rPr lang="en-IN" spc="-55" dirty="0">
                <a:cs typeface="Tw Cen MT"/>
              </a:rPr>
              <a:t> </a:t>
            </a:r>
            <a:r>
              <a:rPr lang="en-IN" dirty="0">
                <a:cs typeface="Tw Cen MT"/>
              </a:rPr>
              <a:t>Laptop,</a:t>
            </a:r>
            <a:r>
              <a:rPr lang="en-IN" spc="-80" dirty="0">
                <a:cs typeface="Tw Cen MT"/>
              </a:rPr>
              <a:t> </a:t>
            </a:r>
            <a:r>
              <a:rPr lang="en-IN" spc="-20" dirty="0">
                <a:cs typeface="Tw Cen MT"/>
              </a:rPr>
              <a:t>Task</a:t>
            </a:r>
            <a:r>
              <a:rPr lang="en-IN" spc="-65" dirty="0">
                <a:cs typeface="Tw Cen MT"/>
              </a:rPr>
              <a:t> </a:t>
            </a:r>
            <a:r>
              <a:rPr lang="en-IN" spc="-20" dirty="0">
                <a:cs typeface="Tw Cen MT"/>
              </a:rPr>
              <a:t>Bar, </a:t>
            </a:r>
            <a:r>
              <a:rPr lang="en-IN" dirty="0">
                <a:cs typeface="Tw Cen MT"/>
              </a:rPr>
              <a:t>Icons</a:t>
            </a:r>
            <a:r>
              <a:rPr lang="en-IN" spc="-5" dirty="0">
                <a:cs typeface="Tw Cen MT"/>
              </a:rPr>
              <a:t> </a:t>
            </a:r>
            <a:r>
              <a:rPr lang="en-IN" dirty="0">
                <a:cs typeface="Tw Cen MT"/>
              </a:rPr>
              <a:t>&amp;</a:t>
            </a:r>
            <a:r>
              <a:rPr lang="en-IN" spc="-5" dirty="0">
                <a:cs typeface="Tw Cen MT"/>
              </a:rPr>
              <a:t> </a:t>
            </a:r>
            <a:r>
              <a:rPr lang="en-IN" dirty="0">
                <a:cs typeface="Tw Cen MT"/>
              </a:rPr>
              <a:t>shortcuts,</a:t>
            </a:r>
            <a:r>
              <a:rPr lang="en-IN" spc="-25" dirty="0">
                <a:cs typeface="Tw Cen MT"/>
              </a:rPr>
              <a:t> </a:t>
            </a:r>
            <a:r>
              <a:rPr lang="en-IN" dirty="0">
                <a:cs typeface="Tw Cen MT"/>
              </a:rPr>
              <a:t>running</a:t>
            </a:r>
            <a:r>
              <a:rPr lang="en-IN" spc="5" dirty="0">
                <a:cs typeface="Tw Cen MT"/>
              </a:rPr>
              <a:t> </a:t>
            </a:r>
            <a:r>
              <a:rPr lang="en-IN" dirty="0">
                <a:cs typeface="Tw Cen MT"/>
              </a:rPr>
              <a:t>an application,</a:t>
            </a:r>
            <a:r>
              <a:rPr lang="en-IN" spc="-25" dirty="0">
                <a:cs typeface="Tw Cen MT"/>
              </a:rPr>
              <a:t> </a:t>
            </a:r>
            <a:r>
              <a:rPr lang="en-IN" spc="-10" dirty="0">
                <a:cs typeface="Tw Cen MT"/>
              </a:rPr>
              <a:t>Operating </a:t>
            </a:r>
            <a:r>
              <a:rPr lang="en-IN" dirty="0">
                <a:cs typeface="Tw Cen MT"/>
              </a:rPr>
              <a:t>System</a:t>
            </a:r>
            <a:r>
              <a:rPr lang="en-IN" spc="-30" dirty="0">
                <a:cs typeface="Tw Cen MT"/>
              </a:rPr>
              <a:t> </a:t>
            </a:r>
            <a:r>
              <a:rPr lang="en-IN" dirty="0">
                <a:cs typeface="Tw Cen MT"/>
              </a:rPr>
              <a:t>simple</a:t>
            </a:r>
            <a:r>
              <a:rPr lang="en-IN" spc="5" dirty="0">
                <a:cs typeface="Tw Cen MT"/>
              </a:rPr>
              <a:t> </a:t>
            </a:r>
            <a:r>
              <a:rPr lang="en-IN" dirty="0">
                <a:cs typeface="Tw Cen MT"/>
              </a:rPr>
              <a:t>setting,</a:t>
            </a:r>
            <a:r>
              <a:rPr lang="en-IN" spc="-15" dirty="0">
                <a:cs typeface="Tw Cen MT"/>
              </a:rPr>
              <a:t> </a:t>
            </a:r>
            <a:r>
              <a:rPr lang="en-IN" dirty="0">
                <a:cs typeface="Tw Cen MT"/>
              </a:rPr>
              <a:t>using mouse and changing</a:t>
            </a:r>
            <a:r>
              <a:rPr lang="en-IN" spc="-10" dirty="0">
                <a:cs typeface="Tw Cen MT"/>
              </a:rPr>
              <a:t> </a:t>
            </a:r>
            <a:r>
              <a:rPr lang="en-IN" spc="-25" dirty="0">
                <a:cs typeface="Tw Cen MT"/>
              </a:rPr>
              <a:t>its </a:t>
            </a:r>
            <a:r>
              <a:rPr lang="en-IN" dirty="0">
                <a:cs typeface="Tw Cen MT"/>
              </a:rPr>
              <a:t>properties,</a:t>
            </a:r>
            <a:r>
              <a:rPr lang="en-IN" spc="-25" dirty="0">
                <a:cs typeface="Tw Cen MT"/>
              </a:rPr>
              <a:t> </a:t>
            </a:r>
            <a:r>
              <a:rPr lang="en-IN" dirty="0">
                <a:cs typeface="Tw Cen MT"/>
              </a:rPr>
              <a:t>changing</a:t>
            </a:r>
            <a:r>
              <a:rPr lang="en-IN" spc="-15" dirty="0">
                <a:cs typeface="Tw Cen MT"/>
              </a:rPr>
              <a:t> </a:t>
            </a:r>
            <a:r>
              <a:rPr lang="en-IN" dirty="0">
                <a:cs typeface="Tw Cen MT"/>
              </a:rPr>
              <a:t>system</a:t>
            </a:r>
            <a:r>
              <a:rPr lang="en-IN" spc="-5" dirty="0">
                <a:cs typeface="Tw Cen MT"/>
              </a:rPr>
              <a:t> </a:t>
            </a:r>
            <a:r>
              <a:rPr lang="en-IN" dirty="0">
                <a:cs typeface="Tw Cen MT"/>
              </a:rPr>
              <a:t>date</a:t>
            </a:r>
            <a:r>
              <a:rPr lang="en-IN" spc="-5" dirty="0">
                <a:cs typeface="Tw Cen MT"/>
              </a:rPr>
              <a:t> </a:t>
            </a:r>
            <a:r>
              <a:rPr lang="en-IN" dirty="0">
                <a:cs typeface="Tw Cen MT"/>
              </a:rPr>
              <a:t>and</a:t>
            </a:r>
            <a:r>
              <a:rPr lang="en-IN" spc="10" dirty="0">
                <a:cs typeface="Tw Cen MT"/>
              </a:rPr>
              <a:t> </a:t>
            </a:r>
            <a:r>
              <a:rPr lang="en-IN" spc="-10" dirty="0">
                <a:cs typeface="Tw Cen MT"/>
              </a:rPr>
              <a:t>time, </a:t>
            </a:r>
            <a:r>
              <a:rPr lang="en-IN" dirty="0">
                <a:cs typeface="Tw Cen MT"/>
              </a:rPr>
              <a:t>changing</a:t>
            </a:r>
            <a:r>
              <a:rPr lang="en-IN" spc="-30" dirty="0">
                <a:cs typeface="Tw Cen MT"/>
              </a:rPr>
              <a:t> </a:t>
            </a:r>
            <a:r>
              <a:rPr lang="en-IN" dirty="0">
                <a:cs typeface="Tw Cen MT"/>
              </a:rPr>
              <a:t>display</a:t>
            </a:r>
            <a:r>
              <a:rPr lang="en-IN" spc="-35" dirty="0">
                <a:cs typeface="Tw Cen MT"/>
              </a:rPr>
              <a:t> </a:t>
            </a:r>
            <a:r>
              <a:rPr lang="en-IN" dirty="0">
                <a:cs typeface="Tw Cen MT"/>
              </a:rPr>
              <a:t>properties,</a:t>
            </a:r>
            <a:r>
              <a:rPr lang="en-IN" spc="-30" dirty="0">
                <a:cs typeface="Tw Cen MT"/>
              </a:rPr>
              <a:t> </a:t>
            </a:r>
            <a:r>
              <a:rPr lang="en-IN" dirty="0">
                <a:cs typeface="Tw Cen MT"/>
              </a:rPr>
              <a:t>to</a:t>
            </a:r>
            <a:r>
              <a:rPr lang="en-IN" spc="5" dirty="0">
                <a:cs typeface="Tw Cen MT"/>
              </a:rPr>
              <a:t> </a:t>
            </a:r>
            <a:r>
              <a:rPr lang="en-IN" dirty="0">
                <a:cs typeface="Tw Cen MT"/>
              </a:rPr>
              <a:t>add</a:t>
            </a:r>
            <a:r>
              <a:rPr lang="en-IN" spc="-25" dirty="0">
                <a:cs typeface="Tw Cen MT"/>
              </a:rPr>
              <a:t> </a:t>
            </a:r>
            <a:r>
              <a:rPr lang="en-IN" dirty="0">
                <a:cs typeface="Tw Cen MT"/>
              </a:rPr>
              <a:t>or</a:t>
            </a:r>
            <a:r>
              <a:rPr lang="en-IN" spc="5" dirty="0">
                <a:cs typeface="Tw Cen MT"/>
              </a:rPr>
              <a:t> </a:t>
            </a:r>
            <a:r>
              <a:rPr lang="en-IN" spc="-10" dirty="0">
                <a:cs typeface="Tw Cen MT"/>
              </a:rPr>
              <a:t>remove </a:t>
            </a:r>
            <a:r>
              <a:rPr lang="en-IN" dirty="0">
                <a:cs typeface="Tw Cen MT"/>
              </a:rPr>
              <a:t>Program</a:t>
            </a:r>
            <a:r>
              <a:rPr lang="en-IN" spc="-65" dirty="0">
                <a:cs typeface="Tw Cen MT"/>
              </a:rPr>
              <a:t> </a:t>
            </a:r>
            <a:r>
              <a:rPr lang="en-IN" dirty="0">
                <a:cs typeface="Tw Cen MT"/>
              </a:rPr>
              <a:t>and</a:t>
            </a:r>
            <a:r>
              <a:rPr lang="en-IN" spc="-45" dirty="0">
                <a:cs typeface="Tw Cen MT"/>
              </a:rPr>
              <a:t> </a:t>
            </a:r>
            <a:r>
              <a:rPr lang="en-IN" dirty="0">
                <a:cs typeface="Tw Cen MT"/>
              </a:rPr>
              <a:t>its</a:t>
            </a:r>
            <a:r>
              <a:rPr lang="en-IN" spc="-35" dirty="0">
                <a:cs typeface="Tw Cen MT"/>
              </a:rPr>
              <a:t> </a:t>
            </a:r>
            <a:r>
              <a:rPr lang="en-IN" dirty="0">
                <a:cs typeface="Tw Cen MT"/>
              </a:rPr>
              <a:t>features,</a:t>
            </a:r>
            <a:r>
              <a:rPr lang="en-IN" spc="-80" dirty="0">
                <a:cs typeface="Tw Cen MT"/>
              </a:rPr>
              <a:t> </a:t>
            </a:r>
            <a:r>
              <a:rPr lang="en-IN" dirty="0">
                <a:cs typeface="Tw Cen MT"/>
              </a:rPr>
              <a:t>adding,</a:t>
            </a:r>
            <a:r>
              <a:rPr lang="en-IN" spc="-55" dirty="0">
                <a:cs typeface="Tw Cen MT"/>
              </a:rPr>
              <a:t> </a:t>
            </a:r>
            <a:r>
              <a:rPr lang="en-IN" dirty="0">
                <a:cs typeface="Tw Cen MT"/>
              </a:rPr>
              <a:t>removing</a:t>
            </a:r>
            <a:r>
              <a:rPr lang="en-IN" spc="-10" dirty="0">
                <a:cs typeface="Tw Cen MT"/>
              </a:rPr>
              <a:t> </a:t>
            </a:r>
            <a:r>
              <a:rPr lang="en-IN" spc="-50" dirty="0">
                <a:cs typeface="Tw Cen MT"/>
              </a:rPr>
              <a:t>&amp; </a:t>
            </a:r>
            <a:r>
              <a:rPr lang="en-IN" dirty="0">
                <a:cs typeface="Tw Cen MT"/>
              </a:rPr>
              <a:t>sharing</a:t>
            </a:r>
            <a:r>
              <a:rPr lang="en-IN" spc="-50" dirty="0">
                <a:cs typeface="Tw Cen MT"/>
              </a:rPr>
              <a:t> </a:t>
            </a:r>
            <a:r>
              <a:rPr lang="en-IN" dirty="0">
                <a:cs typeface="Tw Cen MT"/>
              </a:rPr>
              <a:t>Printers,</a:t>
            </a:r>
            <a:r>
              <a:rPr lang="en-IN" spc="-45" dirty="0">
                <a:cs typeface="Tw Cen MT"/>
              </a:rPr>
              <a:t> </a:t>
            </a:r>
            <a:r>
              <a:rPr lang="en-IN" dirty="0">
                <a:cs typeface="Tw Cen MT"/>
              </a:rPr>
              <a:t>File</a:t>
            </a:r>
            <a:r>
              <a:rPr lang="en-IN" spc="-20" dirty="0">
                <a:cs typeface="Tw Cen MT"/>
              </a:rPr>
              <a:t> </a:t>
            </a:r>
            <a:r>
              <a:rPr lang="en-IN" dirty="0">
                <a:cs typeface="Tw Cen MT"/>
              </a:rPr>
              <a:t>and</a:t>
            </a:r>
            <a:r>
              <a:rPr lang="en-IN" spc="-30" dirty="0">
                <a:cs typeface="Tw Cen MT"/>
              </a:rPr>
              <a:t> </a:t>
            </a:r>
            <a:r>
              <a:rPr lang="en-IN" dirty="0">
                <a:cs typeface="Tw Cen MT"/>
              </a:rPr>
              <a:t>Folder</a:t>
            </a:r>
            <a:r>
              <a:rPr lang="en-IN" spc="-35" dirty="0">
                <a:cs typeface="Tw Cen MT"/>
              </a:rPr>
              <a:t> </a:t>
            </a:r>
            <a:r>
              <a:rPr lang="en-IN" dirty="0">
                <a:cs typeface="Tw Cen MT"/>
              </a:rPr>
              <a:t>management,</a:t>
            </a:r>
            <a:r>
              <a:rPr lang="en-IN" spc="-25" dirty="0">
                <a:cs typeface="Tw Cen MT"/>
              </a:rPr>
              <a:t> </a:t>
            </a:r>
            <a:r>
              <a:rPr lang="en-IN" spc="-10" dirty="0">
                <a:cs typeface="Tw Cen MT"/>
              </a:rPr>
              <a:t>types </a:t>
            </a:r>
            <a:r>
              <a:rPr lang="en-IN" dirty="0">
                <a:cs typeface="Tw Cen MT"/>
              </a:rPr>
              <a:t>of</a:t>
            </a:r>
            <a:r>
              <a:rPr lang="en-IN" spc="75" dirty="0">
                <a:cs typeface="Tw Cen MT"/>
              </a:rPr>
              <a:t> </a:t>
            </a:r>
            <a:r>
              <a:rPr lang="en-IN" dirty="0">
                <a:cs typeface="Tw Cen MT"/>
              </a:rPr>
              <a:t>file </a:t>
            </a:r>
            <a:r>
              <a:rPr lang="en-IN" spc="-10" dirty="0">
                <a:cs typeface="Tw Cen MT"/>
              </a:rPr>
              <a:t>extensions.</a:t>
            </a:r>
            <a:endParaRPr lang="en-IN" dirty="0">
              <a:cs typeface="Tw Cen M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634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Operating system software</a:t>
            </a:r>
            <a:endParaRPr lang="en-IN" b="1" dirty="0"/>
          </a:p>
        </p:txBody>
      </p:sp>
      <p:sp>
        <p:nvSpPr>
          <p:cNvPr id="4" name="AutoShape 2" descr="The Difference Between A Memory Card And A Flash Dr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4721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solidFill>
                  <a:srgbClr val="002060"/>
                </a:solidFill>
              </a:rPr>
              <a:t>An operating system (OS) is the master controller within a computer</a:t>
            </a:r>
          </a:p>
          <a:p>
            <a:pPr algn="just"/>
            <a:r>
              <a:rPr lang="en-US" sz="2000" dirty="0">
                <a:solidFill>
                  <a:srgbClr val="002060"/>
                </a:solidFill>
              </a:rPr>
              <a:t>Coordinates all activities among computer hardware devices.</a:t>
            </a:r>
          </a:p>
          <a:p>
            <a:pPr algn="just"/>
            <a:r>
              <a:rPr lang="en-US" sz="2000" dirty="0">
                <a:solidFill>
                  <a:srgbClr val="002060"/>
                </a:solidFill>
              </a:rPr>
              <a:t>An operating system interacts with: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</a:rPr>
              <a:t>All hardware installed in or connected to a computer system.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</a:rPr>
              <a:t>All software installed or running from a storage device on a computer system.</a:t>
            </a:r>
          </a:p>
          <a:p>
            <a:pPr algn="just"/>
            <a:r>
              <a:rPr lang="en-US" sz="2000" dirty="0">
                <a:solidFill>
                  <a:srgbClr val="002060"/>
                </a:solidFill>
              </a:rPr>
              <a:t>Directs all the activities and sets all the rules for how the hardware and software will work together.</a:t>
            </a:r>
          </a:p>
          <a:p>
            <a:pPr algn="just"/>
            <a:r>
              <a:rPr lang="en-US" sz="2000" dirty="0">
                <a:solidFill>
                  <a:srgbClr val="002060"/>
                </a:solidFill>
              </a:rPr>
              <a:t>Common operating system software: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</a:rPr>
              <a:t>Microsoft Windows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</a:rPr>
              <a:t>Mac OS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</a:rPr>
              <a:t>Network operating system (NOS)</a:t>
            </a:r>
          </a:p>
        </p:txBody>
      </p:sp>
    </p:spTree>
    <p:extLst>
      <p:ext uri="{BB962C8B-B14F-4D97-AF65-F5344CB8AC3E}">
        <p14:creationId xmlns:p14="http://schemas.microsoft.com/office/powerpoint/2010/main" val="326977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Software</a:t>
            </a:r>
            <a:endParaRPr lang="en-IN" b="1" dirty="0"/>
          </a:p>
        </p:txBody>
      </p:sp>
      <p:sp>
        <p:nvSpPr>
          <p:cNvPr id="4" name="AutoShape 2" descr="The Difference Between A Memory Card And A Flash Dr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4721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solidFill>
                  <a:srgbClr val="002060"/>
                </a:solidFill>
              </a:rPr>
              <a:t>The term software refers to the set of instructions that directs the hardware to accomplish a task.</a:t>
            </a:r>
          </a:p>
          <a:p>
            <a:pPr algn="just"/>
            <a:endParaRPr lang="en-US" sz="2800" dirty="0">
              <a:solidFill>
                <a:srgbClr val="002060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>
                <a:solidFill>
                  <a:srgbClr val="002060"/>
                </a:solidFill>
              </a:rPr>
              <a:t>System Software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800" dirty="0">
              <a:solidFill>
                <a:srgbClr val="002060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>
                <a:solidFill>
                  <a:srgbClr val="002060"/>
                </a:solidFill>
              </a:rPr>
              <a:t>Application Software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800" dirty="0">
              <a:solidFill>
                <a:srgbClr val="002060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>
                <a:solidFill>
                  <a:srgbClr val="002060"/>
                </a:solidFill>
              </a:rPr>
              <a:t>Utility Software</a:t>
            </a:r>
            <a:endParaRPr lang="en-IN" sz="2800" dirty="0">
              <a:solidFill>
                <a:srgbClr val="002060"/>
              </a:solidFill>
            </a:endParaRPr>
          </a:p>
        </p:txBody>
      </p:sp>
      <p:pic>
        <p:nvPicPr>
          <p:cNvPr id="1026" name="Picture 2" descr="What is an Application (Application Software)? Webopedia Defin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792" y="3022900"/>
            <a:ext cx="3541443" cy="300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99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System Software</a:t>
            </a:r>
            <a:endParaRPr lang="en-IN" b="1" dirty="0"/>
          </a:p>
        </p:txBody>
      </p:sp>
      <p:sp>
        <p:nvSpPr>
          <p:cNvPr id="4" name="AutoShape 2" descr="The Difference Between A Memory Card And A Flash Dr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4721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solidFill>
                  <a:srgbClr val="002060"/>
                </a:solidFill>
              </a:rPr>
              <a:t>Software that can control or maintain the operations of the computer and its devices.</a:t>
            </a:r>
          </a:p>
          <a:p>
            <a:pPr marL="0" indent="0" algn="just"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pPr algn="just"/>
            <a:r>
              <a:rPr lang="en-US" sz="2800" dirty="0">
                <a:solidFill>
                  <a:srgbClr val="002060"/>
                </a:solidFill>
              </a:rPr>
              <a:t>System software can be categorized as: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800" dirty="0">
                <a:solidFill>
                  <a:srgbClr val="002060"/>
                </a:solidFill>
              </a:rPr>
              <a:t>Operating system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800" dirty="0">
                <a:solidFill>
                  <a:srgbClr val="002060"/>
                </a:solidFill>
              </a:rPr>
              <a:t>Utilities and drivers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800" dirty="0">
                <a:solidFill>
                  <a:srgbClr val="002060"/>
                </a:solidFill>
              </a:rPr>
              <a:t>Programming language</a:t>
            </a:r>
            <a:endParaRPr lang="en-IN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61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Operating system software</a:t>
            </a:r>
            <a:endParaRPr lang="en-IN" b="1" dirty="0"/>
          </a:p>
        </p:txBody>
      </p:sp>
      <p:sp>
        <p:nvSpPr>
          <p:cNvPr id="4" name="AutoShape 2" descr="The Difference Between A Memory Card And A Flash Dr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60375" y="1928004"/>
            <a:ext cx="8229600" cy="4317521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solidFill>
                  <a:srgbClr val="002060"/>
                </a:solidFill>
              </a:rPr>
              <a:t>DOS</a:t>
            </a:r>
            <a:endParaRPr lang="en-US" sz="2800" dirty="0">
              <a:solidFill>
                <a:srgbClr val="002060"/>
              </a:solidFill>
            </a:endParaRPr>
          </a:p>
          <a:p>
            <a:pPr algn="just"/>
            <a:r>
              <a:rPr lang="en-US" sz="2800" dirty="0" smtClean="0">
                <a:solidFill>
                  <a:srgbClr val="002060"/>
                </a:solidFill>
              </a:rPr>
              <a:t>WIN-98</a:t>
            </a:r>
          </a:p>
          <a:p>
            <a:pPr algn="just"/>
            <a:r>
              <a:rPr lang="en-US" sz="2800" dirty="0" smtClean="0">
                <a:solidFill>
                  <a:srgbClr val="002060"/>
                </a:solidFill>
              </a:rPr>
              <a:t>WIN-ME</a:t>
            </a:r>
            <a:endParaRPr lang="en-US" sz="2800" dirty="0">
              <a:solidFill>
                <a:srgbClr val="002060"/>
              </a:solidFill>
            </a:endParaRPr>
          </a:p>
          <a:p>
            <a:pPr algn="just"/>
            <a:r>
              <a:rPr lang="en-US" sz="2800" dirty="0">
                <a:solidFill>
                  <a:srgbClr val="002060"/>
                </a:solidFill>
              </a:rPr>
              <a:t>WIN-XP</a:t>
            </a:r>
          </a:p>
          <a:p>
            <a:pPr algn="just"/>
            <a:r>
              <a:rPr lang="en-US" sz="2800" dirty="0">
                <a:solidFill>
                  <a:srgbClr val="002060"/>
                </a:solidFill>
              </a:rPr>
              <a:t>WIN-VISTA</a:t>
            </a:r>
          </a:p>
          <a:p>
            <a:pPr algn="just"/>
            <a:r>
              <a:rPr lang="en-US" sz="2800" dirty="0">
                <a:solidFill>
                  <a:srgbClr val="002060"/>
                </a:solidFill>
              </a:rPr>
              <a:t>WIN-7</a:t>
            </a:r>
          </a:p>
          <a:p>
            <a:pPr algn="just"/>
            <a:r>
              <a:rPr lang="en-US" sz="2800" dirty="0">
                <a:solidFill>
                  <a:srgbClr val="002060"/>
                </a:solidFill>
              </a:rPr>
              <a:t>WIN-8</a:t>
            </a:r>
          </a:p>
          <a:p>
            <a:pPr algn="just"/>
            <a:r>
              <a:rPr lang="en-US" sz="2800" dirty="0">
                <a:solidFill>
                  <a:srgbClr val="002060"/>
                </a:solidFill>
              </a:rPr>
              <a:t>WIN10</a:t>
            </a:r>
          </a:p>
          <a:p>
            <a:pPr algn="just"/>
            <a:endParaRPr lang="en-US" sz="2000" b="1" dirty="0" smtClean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07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Operating system software</a:t>
            </a:r>
            <a:endParaRPr lang="en-IN" b="1" dirty="0"/>
          </a:p>
        </p:txBody>
      </p:sp>
      <p:sp>
        <p:nvSpPr>
          <p:cNvPr id="4" name="AutoShape 2" descr="The Difference Between A Memory Card And A Flash Dr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0" name="Picture 2" descr="What is Operating System? Types of OS &amp; Featu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4" y="2534709"/>
            <a:ext cx="3412885" cy="278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perating System Concepts: What is an OS (Definition) - YouTub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913" y="2662250"/>
            <a:ext cx="4161902" cy="234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70650" y="3238500"/>
              <a:ext cx="876300" cy="1073150"/>
            </p14:xfrm>
          </p:contentPart>
        </mc:Choice>
        <mc:Fallback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61289" y="3229140"/>
                <a:ext cx="895021" cy="10918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2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07000" y="3251200"/>
              <a:ext cx="412750" cy="260350"/>
            </p14:xfrm>
          </p:contentPart>
        </mc:Choice>
        <mc:Fallback>
          <p:pic>
            <p:nvPicPr>
              <p:cNvPr id="102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97644" y="3241837"/>
                <a:ext cx="431462" cy="2790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2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32600" y="3067050"/>
              <a:ext cx="558800" cy="355600"/>
            </p14:xfrm>
          </p:contentPart>
        </mc:Choice>
        <mc:Fallback>
          <p:pic>
            <p:nvPicPr>
              <p:cNvPr id="102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23239" y="3057692"/>
                <a:ext cx="577523" cy="3743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2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69300" y="3175000"/>
              <a:ext cx="311150" cy="323850"/>
            </p14:xfrm>
          </p:contentPart>
        </mc:Choice>
        <mc:Fallback>
          <p:pic>
            <p:nvPicPr>
              <p:cNvPr id="102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59937" y="3165644"/>
                <a:ext cx="329877" cy="3425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975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Utilities and Drivers</a:t>
            </a:r>
            <a:endParaRPr lang="en-IN" b="1" dirty="0"/>
          </a:p>
        </p:txBody>
      </p:sp>
      <p:sp>
        <p:nvSpPr>
          <p:cNvPr id="4" name="AutoShape 2" descr="The Difference Between A Memory Card And A Flash Dr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6448" y="1492370"/>
            <a:ext cx="8229600" cy="285534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2060"/>
                </a:solidFill>
              </a:rPr>
              <a:t>Utility Programs allow the user to perform maintenance-type tasks usually related to managing a computer, its devices or its </a:t>
            </a:r>
            <a:r>
              <a:rPr lang="en-US" sz="1800" dirty="0" smtClean="0">
                <a:solidFill>
                  <a:srgbClr val="002060"/>
                </a:solidFill>
              </a:rPr>
              <a:t>programs.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rgbClr val="002060"/>
                </a:solidFill>
              </a:rPr>
              <a:t>Utilities </a:t>
            </a:r>
            <a:r>
              <a:rPr lang="en-US" sz="1800" dirty="0">
                <a:solidFill>
                  <a:srgbClr val="002060"/>
                </a:solidFill>
              </a:rPr>
              <a:t>provide file management capabilities such as copying, moving or renaming a </a:t>
            </a:r>
            <a:r>
              <a:rPr lang="en-US" sz="1800" dirty="0" smtClean="0">
                <a:solidFill>
                  <a:srgbClr val="002060"/>
                </a:solidFill>
              </a:rPr>
              <a:t>file.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rgbClr val="002060"/>
                </a:solidFill>
              </a:rPr>
              <a:t>Drivers </a:t>
            </a:r>
            <a:r>
              <a:rPr lang="en-US" sz="1800" dirty="0">
                <a:solidFill>
                  <a:srgbClr val="002060"/>
                </a:solidFill>
              </a:rPr>
              <a:t>are usually used to allow some devices to communicate with the operating </a:t>
            </a:r>
            <a:r>
              <a:rPr lang="en-US" sz="1800" dirty="0" smtClean="0">
                <a:solidFill>
                  <a:srgbClr val="002060"/>
                </a:solidFill>
              </a:rPr>
              <a:t>system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rgbClr val="002060"/>
                </a:solidFill>
              </a:rPr>
              <a:t>Utility </a:t>
            </a:r>
            <a:r>
              <a:rPr lang="en-US" sz="1800" dirty="0">
                <a:solidFill>
                  <a:srgbClr val="002060"/>
                </a:solidFill>
              </a:rPr>
              <a:t>Software is used to remove any problem or solve a complex situation in </a:t>
            </a:r>
            <a:r>
              <a:rPr lang="en-US" sz="1800" dirty="0" smtClean="0">
                <a:solidFill>
                  <a:srgbClr val="002060"/>
                </a:solidFill>
              </a:rPr>
              <a:t>computer.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rgbClr val="002060"/>
                </a:solidFill>
              </a:rPr>
              <a:t>For </a:t>
            </a:r>
            <a:r>
              <a:rPr lang="en-US" sz="1800" dirty="0">
                <a:solidFill>
                  <a:srgbClr val="002060"/>
                </a:solidFill>
              </a:rPr>
              <a:t>example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2060"/>
                </a:solidFill>
              </a:rPr>
              <a:t>	Partition Magic		Backup utility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2060"/>
                </a:solidFill>
              </a:rPr>
              <a:t>	Antivirus			Data Recovery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2060"/>
                </a:solidFill>
              </a:rPr>
              <a:t>	Security Software		Win Ghost</a:t>
            </a:r>
          </a:p>
          <a:p>
            <a:pPr algn="just">
              <a:lnSpc>
                <a:spcPts val="2400"/>
              </a:lnSpc>
            </a:pPr>
            <a:endParaRPr lang="en-IN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82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559</Words>
  <Application>Microsoft Office PowerPoint</Application>
  <PresentationFormat>On-screen Show (4:3)</PresentationFormat>
  <Paragraphs>106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Arabic Typesetting</vt:lpstr>
      <vt:lpstr>Arial</vt:lpstr>
      <vt:lpstr>Calibri</vt:lpstr>
      <vt:lpstr>Trebuchet MS</vt:lpstr>
      <vt:lpstr>Tw Cen MT</vt:lpstr>
      <vt:lpstr>Wingdings</vt:lpstr>
      <vt:lpstr>Wingdings 2</vt:lpstr>
      <vt:lpstr>Median</vt:lpstr>
      <vt:lpstr>     </vt:lpstr>
      <vt:lpstr>Understanding Operating System and its functions</vt:lpstr>
      <vt:lpstr>Operating System (OS)</vt:lpstr>
      <vt:lpstr>Operating system software</vt:lpstr>
      <vt:lpstr>Software</vt:lpstr>
      <vt:lpstr>System Software</vt:lpstr>
      <vt:lpstr>Operating system software</vt:lpstr>
      <vt:lpstr>Operating system software</vt:lpstr>
      <vt:lpstr>Utilities and Drivers</vt:lpstr>
      <vt:lpstr>Utilities and Drivers</vt:lpstr>
      <vt:lpstr>Programming Languages</vt:lpstr>
      <vt:lpstr>Application Software</vt:lpstr>
      <vt:lpstr>Application Software</vt:lpstr>
      <vt:lpstr>Open source and Proprietary Software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</dc:title>
  <dc:creator>palak</dc:creator>
  <cp:lastModifiedBy>HP</cp:lastModifiedBy>
  <cp:revision>6</cp:revision>
  <dcterms:modified xsi:type="dcterms:W3CDTF">2023-04-19T06:57:00Z</dcterms:modified>
</cp:coreProperties>
</file>