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6"/>
  </p:notesMasterIdLst>
  <p:sldIdLst>
    <p:sldId id="488" r:id="rId2"/>
    <p:sldId id="719" r:id="rId3"/>
    <p:sldId id="720" r:id="rId4"/>
    <p:sldId id="721" r:id="rId5"/>
    <p:sldId id="722" r:id="rId6"/>
    <p:sldId id="723" r:id="rId7"/>
    <p:sldId id="491" r:id="rId8"/>
    <p:sldId id="724" r:id="rId9"/>
    <p:sldId id="726" r:id="rId10"/>
    <p:sldId id="727" r:id="rId11"/>
    <p:sldId id="728" r:id="rId12"/>
    <p:sldId id="729" r:id="rId13"/>
    <p:sldId id="730" r:id="rId14"/>
    <p:sldId id="731" r:id="rId15"/>
    <p:sldId id="732" r:id="rId16"/>
    <p:sldId id="733" r:id="rId17"/>
    <p:sldId id="734" r:id="rId18"/>
    <p:sldId id="736" r:id="rId19"/>
    <p:sldId id="737" r:id="rId20"/>
    <p:sldId id="735" r:id="rId21"/>
    <p:sldId id="738" r:id="rId22"/>
    <p:sldId id="739" r:id="rId23"/>
    <p:sldId id="740" r:id="rId24"/>
    <p:sldId id="741" r:id="rId25"/>
    <p:sldId id="742" r:id="rId26"/>
    <p:sldId id="745" r:id="rId27"/>
    <p:sldId id="746" r:id="rId28"/>
    <p:sldId id="743" r:id="rId29"/>
    <p:sldId id="744" r:id="rId30"/>
    <p:sldId id="753" r:id="rId31"/>
    <p:sldId id="747" r:id="rId32"/>
    <p:sldId id="748" r:id="rId33"/>
    <p:sldId id="752" r:id="rId34"/>
    <p:sldId id="718"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3" d="100"/>
          <a:sy n="63" d="100"/>
        </p:scale>
        <p:origin x="137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4B42B-45D6-4867-BAAC-3D635044A7ED}" type="datetimeFigureOut">
              <a:rPr lang="en-IN" smtClean="0"/>
              <a:t>17-05-2023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D56B3-733C-46CB-B2B1-6A7610AF46B6}" type="slidenum">
              <a:rPr lang="en-IN" smtClean="0"/>
              <a:t>‹#›</a:t>
            </a:fld>
            <a:endParaRPr lang="en-IN"/>
          </a:p>
        </p:txBody>
      </p:sp>
    </p:spTree>
    <p:extLst>
      <p:ext uri="{BB962C8B-B14F-4D97-AF65-F5344CB8AC3E}">
        <p14:creationId xmlns:p14="http://schemas.microsoft.com/office/powerpoint/2010/main" val="34663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C0D56B3-733C-46CB-B2B1-6A7610AF46B6}" type="slidenum">
              <a:rPr lang="en-IN" smtClean="0"/>
              <a:t>1</a:t>
            </a:fld>
            <a:endParaRPr lang="en-IN"/>
          </a:p>
        </p:txBody>
      </p:sp>
    </p:spTree>
    <p:extLst>
      <p:ext uri="{BB962C8B-B14F-4D97-AF65-F5344CB8AC3E}">
        <p14:creationId xmlns:p14="http://schemas.microsoft.com/office/powerpoint/2010/main" val="180949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6F527C0-E35F-7247-8D91-9A36BC653510}" type="datetimeFigureOut">
              <a:rPr lang="en-US" smtClean="0"/>
              <a:t>5/17/2023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920A884-552D-AA47-AB99-368ACED1FCF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F527C0-E35F-7247-8D91-9A36BC653510}"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0A884-552D-AA47-AB99-368ACED1FC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6F527C0-E35F-7247-8D91-9A36BC653510}" type="datetimeFigureOut">
              <a:rPr lang="en-US" smtClean="0"/>
              <a:t>5/17/2023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920A884-552D-AA47-AB99-368ACED1FCF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6F527C0-E35F-7247-8D91-9A36BC653510}"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06F527C0-E35F-7247-8D91-9A36BC653510}" type="datetimeFigureOut">
              <a:rPr lang="en-US" smtClean="0"/>
              <a:t>5/17/2023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920A884-552D-AA47-AB99-368ACED1FCF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6F527C0-E35F-7247-8D91-9A36BC653510}" type="datetimeFigureOut">
              <a:rPr lang="en-US" smtClean="0"/>
              <a:t>5/17/2023</a:t>
            </a:fld>
            <a:endParaRPr lang="en-US"/>
          </a:p>
        </p:txBody>
      </p:sp>
      <p:sp>
        <p:nvSpPr>
          <p:cNvPr id="10" name="Slide Number Placeholder 9"/>
          <p:cNvSpPr>
            <a:spLocks noGrp="1"/>
          </p:cNvSpPr>
          <p:nvPr>
            <p:ph type="sldNum" sz="quarter" idx="16"/>
          </p:nvPr>
        </p:nvSpPr>
        <p:spPr/>
        <p:txBody>
          <a:bodyPr rtlCol="0"/>
          <a:lstStyle/>
          <a:p>
            <a:fld id="{9920A884-552D-AA47-AB99-368ACED1FCF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6F527C0-E35F-7247-8D91-9A36BC653510}" type="datetimeFigureOut">
              <a:rPr lang="en-US" smtClean="0"/>
              <a:t>5/17/2023</a:t>
            </a:fld>
            <a:endParaRPr lang="en-US"/>
          </a:p>
        </p:txBody>
      </p:sp>
      <p:sp>
        <p:nvSpPr>
          <p:cNvPr id="12" name="Slide Number Placeholder 11"/>
          <p:cNvSpPr>
            <a:spLocks noGrp="1"/>
          </p:cNvSpPr>
          <p:nvPr>
            <p:ph type="sldNum" sz="quarter" idx="16"/>
          </p:nvPr>
        </p:nvSpPr>
        <p:spPr/>
        <p:txBody>
          <a:bodyPr rtlCol="0"/>
          <a:lstStyle/>
          <a:p>
            <a:fld id="{9920A884-552D-AA47-AB99-368ACED1FCF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F527C0-E35F-7247-8D91-9A36BC653510}"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527C0-E35F-7247-8D91-9A36BC653510}" type="datetimeFigureOut">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920A884-552D-AA47-AB99-368ACED1FC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6F527C0-E35F-7247-8D91-9A36BC653510}"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6F527C0-E35F-7247-8D91-9A36BC653510}" type="datetimeFigureOut">
              <a:rPr lang="en-US" smtClean="0"/>
              <a:t>5/17/2023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920A884-552D-AA47-AB99-368ACED1FCFF}"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5/17/2023</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pic>
        <p:nvPicPr>
          <p:cNvPr id="10" name="Picture 9" descr="UCMercedLogoWhite.ai"/>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87576" y="6440447"/>
            <a:ext cx="960847" cy="320282"/>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online-tech-tips.com/free-software-downloads/the-best-open-source-software-you-should-be-us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libreoffice.org/" TargetMode="External"/><Relationship Id="rId2" Type="http://schemas.openxmlformats.org/officeDocument/2006/relationships/hyperlink" Target="https://www.libreoffice.org/download/downloa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pic>
        <p:nvPicPr>
          <p:cNvPr id="4" name="Picture 3">
            <a:extLst>
              <a:ext uri="{FF2B5EF4-FFF2-40B4-BE49-F238E27FC236}">
                <a16:creationId xmlns:a16="http://schemas.microsoft.com/office/drawing/2014/main" xmlns="" id="{9889C4F1-9187-49BB-9C0F-6C0CFD1726DA}"/>
              </a:ext>
            </a:extLst>
          </p:cNvPr>
          <p:cNvPicPr>
            <a:picLocks noChangeAspect="1"/>
          </p:cNvPicPr>
          <p:nvPr/>
        </p:nvPicPr>
        <p:blipFill>
          <a:blip r:embed="rId3"/>
          <a:stretch>
            <a:fillRect/>
          </a:stretch>
        </p:blipFill>
        <p:spPr>
          <a:xfrm>
            <a:off x="196508" y="281641"/>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xmlns="" id="{CD6AB187-6CE5-4F7A-B9DE-DED37A7555B9}"/>
              </a:ext>
            </a:extLst>
          </p:cNvPr>
          <p:cNvSpPr/>
          <p:nvPr/>
        </p:nvSpPr>
        <p:spPr>
          <a:xfrm>
            <a:off x="196508" y="1460177"/>
            <a:ext cx="8885500" cy="4154984"/>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2400" dirty="0" smtClean="0">
                <a:solidFill>
                  <a:srgbClr val="FFFF00"/>
                </a:solidFill>
                <a:latin typeface="+mj-lt"/>
              </a:rPr>
              <a:t>TOPIC-</a:t>
            </a:r>
            <a:r>
              <a:rPr lang="en-IN" sz="2400" dirty="0" smtClean="0">
                <a:latin typeface="+mj-lt"/>
              </a:rPr>
              <a:t>Word Processing</a:t>
            </a:r>
            <a:r>
              <a:rPr lang="en-IN" sz="2400" dirty="0" smtClean="0">
                <a:solidFill>
                  <a:srgbClr val="FFFF00"/>
                </a:solidFill>
                <a:latin typeface="+mj-lt"/>
              </a:rPr>
              <a:t> </a:t>
            </a:r>
            <a:endParaRPr lang="en-IN" sz="2400" b="1" baseline="30000" dirty="0" smtClean="0">
              <a:latin typeface="Trebuchet MS"/>
              <a:cs typeface="Arabic Typesetting" panose="03020402040406030203" pitchFamily="66" charset="-78"/>
            </a:endParaRPr>
          </a:p>
          <a:p>
            <a:endParaRPr lang="en-IN" sz="2400" dirty="0" smtClean="0">
              <a:latin typeface="+mj-lt"/>
            </a:endParaRPr>
          </a:p>
          <a:p>
            <a:endParaRPr lang="en-US" sz="2400" dirty="0" smtClean="0">
              <a:solidFill>
                <a:srgbClr val="FFFF00"/>
              </a:solidFill>
              <a:latin typeface="+mj-lt"/>
            </a:endParaRPr>
          </a:p>
          <a:p>
            <a:r>
              <a:rPr lang="en-US" sz="2400" dirty="0" smtClean="0">
                <a:solidFill>
                  <a:srgbClr val="FFFF00"/>
                </a:solidFill>
                <a:latin typeface="+mj-lt"/>
              </a:rPr>
              <a:t>COURSE</a:t>
            </a:r>
            <a:r>
              <a:rPr lang="en-US" sz="2400" dirty="0">
                <a:solidFill>
                  <a:srgbClr val="FFFF00"/>
                </a:solidFill>
                <a:latin typeface="+mj-lt"/>
              </a:rPr>
              <a:t>:</a:t>
            </a:r>
            <a:r>
              <a:rPr lang="en-US" sz="2400" dirty="0">
                <a:latin typeface="+mj-lt"/>
              </a:rPr>
              <a:t> </a:t>
            </a:r>
            <a:r>
              <a:rPr lang="en-US" sz="2400" dirty="0" smtClean="0">
                <a:latin typeface="+mj-lt"/>
              </a:rPr>
              <a:t>CCC Concepts</a:t>
            </a:r>
            <a:endParaRPr lang="en-IN" sz="2400" dirty="0" smtClean="0">
              <a:latin typeface="+mj-lt"/>
            </a:endParaRPr>
          </a:p>
          <a:p>
            <a:endParaRPr lang="en-IN" sz="2400" dirty="0">
              <a:latin typeface="+mj-lt"/>
            </a:endParaRPr>
          </a:p>
          <a:p>
            <a:endParaRPr lang="en-US" sz="2400" dirty="0" smtClean="0">
              <a:solidFill>
                <a:srgbClr val="FFFF00"/>
              </a:solidFill>
              <a:latin typeface="+mj-lt"/>
            </a:endParaRPr>
          </a:p>
          <a:p>
            <a:r>
              <a:rPr lang="en-US" sz="2400" dirty="0" smtClean="0">
                <a:solidFill>
                  <a:srgbClr val="FFFF00"/>
                </a:solidFill>
                <a:latin typeface="+mj-lt"/>
              </a:rPr>
              <a:t>CHAPTER: 03 </a:t>
            </a:r>
            <a:r>
              <a:rPr lang="en-US" sz="2400" dirty="0" smtClean="0"/>
              <a:t>(</a:t>
            </a:r>
            <a:r>
              <a:rPr lang="en-IN" sz="2400" dirty="0" smtClean="0">
                <a:latin typeface="+mj-lt"/>
              </a:rPr>
              <a:t>Word Processing </a:t>
            </a:r>
            <a:r>
              <a:rPr lang="en-IN" sz="2400" dirty="0" smtClean="0"/>
              <a:t>) </a:t>
            </a:r>
            <a:r>
              <a:rPr lang="en-US" sz="2400" dirty="0" smtClean="0"/>
              <a:t> </a:t>
            </a:r>
            <a:r>
              <a:rPr lang="en-US" sz="2400" dirty="0">
                <a:solidFill>
                  <a:srgbClr val="FFFF00"/>
                </a:solidFill>
                <a:latin typeface="+mj-lt"/>
              </a:rPr>
              <a:t/>
            </a:r>
            <a:br>
              <a:rPr lang="en-US" sz="2400" dirty="0">
                <a:solidFill>
                  <a:srgbClr val="FFFF00"/>
                </a:solidFill>
                <a:latin typeface="+mj-lt"/>
              </a:rPr>
            </a:br>
            <a:endParaRPr lang="en-IN" sz="2400" dirty="0">
              <a:solidFill>
                <a:srgbClr val="FFFF00"/>
              </a:solidFill>
              <a:latin typeface="+mj-lt"/>
            </a:endParaRPr>
          </a:p>
          <a:p>
            <a:pPr algn="ctr"/>
            <a:endParaRPr lang="en-IN" sz="2800" dirty="0"/>
          </a:p>
          <a:p>
            <a:pPr algn="ctr"/>
            <a:endParaRPr lang="en-IN" sz="2800" dirty="0" smtClean="0"/>
          </a:p>
        </p:txBody>
      </p:sp>
      <p:sp>
        <p:nvSpPr>
          <p:cNvPr id="10" name="Rectangle 9">
            <a:extLst>
              <a:ext uri="{FF2B5EF4-FFF2-40B4-BE49-F238E27FC236}">
                <a16:creationId xmlns:a16="http://schemas.microsoft.com/office/drawing/2014/main" xmlns=""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r>
              <a:rPr lang="en-US" sz="2400" dirty="0">
                <a:ln w="0"/>
                <a:effectLst>
                  <a:outerShdw blurRad="38100" dist="19050" dir="2700000" algn="tl" rotWithShape="0">
                    <a:schemeClr val="dk1">
                      <a:alpha val="40000"/>
                    </a:schemeClr>
                  </a:outerShdw>
                </a:effectLst>
              </a:rPr>
              <a:t>Presentation </a:t>
            </a:r>
            <a:r>
              <a:rPr lang="en-US" sz="2400" dirty="0" smtClean="0">
                <a:ln w="0"/>
                <a:effectLst>
                  <a:outerShdw blurRad="38100" dist="19050" dir="2700000" algn="tl" rotWithShape="0">
                    <a:schemeClr val="dk1">
                      <a:alpha val="40000"/>
                    </a:schemeClr>
                  </a:outerShdw>
                </a:effectLst>
              </a:rPr>
              <a:t>By : </a:t>
            </a:r>
            <a:r>
              <a:rPr lang="en-US" sz="2400" dirty="0" smtClean="0">
                <a:ln w="0"/>
                <a:effectLst>
                  <a:outerShdw blurRad="38100" dist="19050" dir="2700000" algn="tl" rotWithShape="0">
                    <a:schemeClr val="dk1">
                      <a:alpha val="40000"/>
                    </a:schemeClr>
                  </a:outerShdw>
                </a:effectLst>
              </a:rPr>
              <a:t>Anjali </a:t>
            </a:r>
            <a:r>
              <a:rPr lang="en-US" sz="2400" dirty="0" err="1" smtClean="0">
                <a:ln w="0"/>
                <a:effectLst>
                  <a:outerShdw blurRad="38100" dist="19050" dir="2700000" algn="tl" rotWithShape="0">
                    <a:schemeClr val="dk1">
                      <a:alpha val="40000"/>
                    </a:schemeClr>
                  </a:outerShdw>
                </a:effectLst>
              </a:rPr>
              <a:t>Dhingan</a:t>
            </a:r>
            <a:endParaRPr lang="en-US" sz="240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351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Installing </a:t>
            </a:r>
            <a:r>
              <a:rPr lang="en-US" b="1" dirty="0" err="1"/>
              <a:t>LibreOffice</a:t>
            </a:r>
            <a:r>
              <a:rPr lang="en-US" b="1" dirty="0"/>
              <a:t> on Windows :</a:t>
            </a:r>
            <a:br>
              <a:rPr lang="en-US" b="1" dirty="0"/>
            </a:br>
            <a:endParaRPr lang="en-US" dirty="0"/>
          </a:p>
        </p:txBody>
      </p:sp>
      <p:sp>
        <p:nvSpPr>
          <p:cNvPr id="3" name="Content Placeholder 2"/>
          <p:cNvSpPr>
            <a:spLocks noGrp="1"/>
          </p:cNvSpPr>
          <p:nvPr>
            <p:ph sz="quarter" idx="1"/>
          </p:nvPr>
        </p:nvSpPr>
        <p:spPr>
          <a:xfrm>
            <a:off x="579753" y="1600200"/>
            <a:ext cx="8153400" cy="4495800"/>
          </a:xfrm>
        </p:spPr>
        <p:txBody>
          <a:bodyPr/>
          <a:lstStyle/>
          <a:p>
            <a:r>
              <a:rPr lang="en-US" dirty="0"/>
              <a:t>Follow the below steps to install </a:t>
            </a:r>
            <a:r>
              <a:rPr lang="en-US" dirty="0" err="1"/>
              <a:t>LibreOffice</a:t>
            </a:r>
            <a:r>
              <a:rPr lang="en-US" dirty="0"/>
              <a:t> on Windows </a:t>
            </a:r>
            <a:r>
              <a:rPr lang="en-US" dirty="0" smtClean="0"/>
              <a:t>:</a:t>
            </a:r>
          </a:p>
          <a:p>
            <a:r>
              <a:rPr lang="en-US" b="1" dirty="0"/>
              <a:t>Step 1: </a:t>
            </a:r>
            <a:r>
              <a:rPr lang="en-US" dirty="0"/>
              <a:t>Visit the </a:t>
            </a:r>
            <a:r>
              <a:rPr lang="en-US" u="sng" dirty="0"/>
              <a:t>https://www.libreoffice.org/</a:t>
            </a:r>
            <a:r>
              <a:rPr lang="en-US" dirty="0"/>
              <a:t> using any web browser. </a:t>
            </a:r>
          </a:p>
        </p:txBody>
      </p:sp>
      <p:pic>
        <p:nvPicPr>
          <p:cNvPr id="1026" name="Picture 2" descr="official LibreOffice website"/>
          <p:cNvPicPr>
            <a:picLocks noChangeAspect="1" noChangeArrowheads="1"/>
          </p:cNvPicPr>
          <p:nvPr/>
        </p:nvPicPr>
        <p:blipFill rotWithShape="1">
          <a:blip r:embed="rId2">
            <a:extLst>
              <a:ext uri="{28A0092B-C50C-407E-A947-70E740481C1C}">
                <a14:useLocalDpi xmlns:a14="http://schemas.microsoft.com/office/drawing/2010/main" val="0"/>
              </a:ext>
            </a:extLst>
          </a:blip>
          <a:srcRect t="16497" b="14608"/>
          <a:stretch/>
        </p:blipFill>
        <p:spPr bwMode="auto">
          <a:xfrm>
            <a:off x="1035989" y="3848100"/>
            <a:ext cx="7306718" cy="2700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3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b="1" dirty="0"/>
              <a:t>Step 2:</a:t>
            </a:r>
            <a:r>
              <a:rPr lang="en-US" dirty="0"/>
              <a:t> Click on Download Now Button.</a:t>
            </a:r>
          </a:p>
        </p:txBody>
      </p:sp>
      <p:pic>
        <p:nvPicPr>
          <p:cNvPr id="4" name="Picture 2" descr="official LibreOffice website"/>
          <p:cNvPicPr>
            <a:picLocks noChangeAspect="1" noChangeArrowheads="1"/>
          </p:cNvPicPr>
          <p:nvPr/>
        </p:nvPicPr>
        <p:blipFill rotWithShape="1">
          <a:blip r:embed="rId2">
            <a:extLst>
              <a:ext uri="{28A0092B-C50C-407E-A947-70E740481C1C}">
                <a14:useLocalDpi xmlns:a14="http://schemas.microsoft.com/office/drawing/2010/main" val="0"/>
              </a:ext>
            </a:extLst>
          </a:blip>
          <a:srcRect t="16497" b="14608"/>
          <a:stretch/>
        </p:blipFill>
        <p:spPr bwMode="auto">
          <a:xfrm>
            <a:off x="785822" y="2752544"/>
            <a:ext cx="7958409" cy="2940889"/>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rot="20436823">
            <a:off x="742043" y="5029786"/>
            <a:ext cx="1267910" cy="586595"/>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Title 1"/>
          <p:cNvSpPr>
            <a:spLocks noGrp="1"/>
          </p:cNvSpPr>
          <p:nvPr>
            <p:ph type="title"/>
          </p:nvPr>
        </p:nvSpPr>
        <p:spPr/>
        <p:txBody>
          <a:bodyPr>
            <a:normAutofit fontScale="90000"/>
          </a:bodyPr>
          <a:lstStyle/>
          <a:p>
            <a:r>
              <a:rPr lang="en-US" b="1" dirty="0" smtClean="0"/>
              <a:t/>
            </a:r>
            <a:br>
              <a:rPr lang="en-US" b="1" dirty="0" smtClean="0"/>
            </a:br>
            <a:r>
              <a:rPr lang="en-US" b="1" dirty="0" smtClean="0"/>
              <a:t>Installing </a:t>
            </a:r>
            <a:r>
              <a:rPr lang="en-US" b="1" dirty="0" err="1"/>
              <a:t>LibreOffice</a:t>
            </a:r>
            <a:r>
              <a:rPr lang="en-US" b="1" dirty="0"/>
              <a:t> on Windows :</a:t>
            </a:r>
            <a:br>
              <a:rPr lang="en-US" b="1" dirty="0"/>
            </a:br>
            <a:endParaRPr lang="en-US" dirty="0"/>
          </a:p>
        </p:txBody>
      </p:sp>
    </p:spTree>
    <p:extLst>
      <p:ext uri="{BB962C8B-B14F-4D97-AF65-F5344CB8AC3E}">
        <p14:creationId xmlns:p14="http://schemas.microsoft.com/office/powerpoint/2010/main" val="548839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b="1" dirty="0"/>
              <a:t>Step 3:</a:t>
            </a:r>
            <a:r>
              <a:rPr lang="en-US" dirty="0"/>
              <a:t> Next screen will appear now choose your operating system and click on download.</a:t>
            </a:r>
          </a:p>
        </p:txBody>
      </p:sp>
      <p:pic>
        <p:nvPicPr>
          <p:cNvPr id="5" name="Picture 4"/>
          <p:cNvPicPr>
            <a:picLocks noChangeAspect="1"/>
          </p:cNvPicPr>
          <p:nvPr/>
        </p:nvPicPr>
        <p:blipFill rotWithShape="1">
          <a:blip r:embed="rId2"/>
          <a:srcRect l="19904" t="12964" r="19630" b="17623"/>
          <a:stretch/>
        </p:blipFill>
        <p:spPr>
          <a:xfrm>
            <a:off x="1475118" y="2619601"/>
            <a:ext cx="6047116" cy="3904797"/>
          </a:xfrm>
          <a:prstGeom prst="rect">
            <a:avLst/>
          </a:prstGeom>
        </p:spPr>
      </p:pic>
      <p:sp>
        <p:nvSpPr>
          <p:cNvPr id="6" name="Right Arrow 5"/>
          <p:cNvSpPr/>
          <p:nvPr/>
        </p:nvSpPr>
        <p:spPr>
          <a:xfrm rot="20445294">
            <a:off x="2656937" y="4114801"/>
            <a:ext cx="1440612" cy="4572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Title 1"/>
          <p:cNvSpPr>
            <a:spLocks noGrp="1"/>
          </p:cNvSpPr>
          <p:nvPr>
            <p:ph type="title"/>
          </p:nvPr>
        </p:nvSpPr>
        <p:spPr/>
        <p:txBody>
          <a:bodyPr>
            <a:normAutofit fontScale="90000"/>
          </a:bodyPr>
          <a:lstStyle/>
          <a:p>
            <a:r>
              <a:rPr lang="en-US" b="1" dirty="0" smtClean="0"/>
              <a:t/>
            </a:r>
            <a:br>
              <a:rPr lang="en-US" b="1" dirty="0" smtClean="0"/>
            </a:br>
            <a:r>
              <a:rPr lang="en-US" b="1" dirty="0" smtClean="0"/>
              <a:t>Installing </a:t>
            </a:r>
            <a:r>
              <a:rPr lang="en-US" b="1" dirty="0" err="1"/>
              <a:t>LibreOffice</a:t>
            </a:r>
            <a:r>
              <a:rPr lang="en-US" b="1" dirty="0"/>
              <a:t> on Windows :</a:t>
            </a:r>
            <a:br>
              <a:rPr lang="en-US" b="1" dirty="0"/>
            </a:br>
            <a:endParaRPr lang="en-US" dirty="0"/>
          </a:p>
        </p:txBody>
      </p:sp>
    </p:spTree>
    <p:extLst>
      <p:ext uri="{BB962C8B-B14F-4D97-AF65-F5344CB8AC3E}">
        <p14:creationId xmlns:p14="http://schemas.microsoft.com/office/powerpoint/2010/main" val="3005757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b="1" dirty="0"/>
              <a:t>Step 4: </a:t>
            </a:r>
            <a:r>
              <a:rPr lang="en-US" dirty="0"/>
              <a:t>Your download will start automatically.</a:t>
            </a:r>
          </a:p>
        </p:txBody>
      </p:sp>
      <p:pic>
        <p:nvPicPr>
          <p:cNvPr id="4" name="Picture 3"/>
          <p:cNvPicPr>
            <a:picLocks noChangeAspect="1"/>
          </p:cNvPicPr>
          <p:nvPr/>
        </p:nvPicPr>
        <p:blipFill rotWithShape="1">
          <a:blip r:embed="rId2"/>
          <a:srcRect l="-90" t="13341" r="19767" b="3631"/>
          <a:stretch/>
        </p:blipFill>
        <p:spPr>
          <a:xfrm>
            <a:off x="612648" y="2096218"/>
            <a:ext cx="7996514" cy="4649544"/>
          </a:xfrm>
          <a:prstGeom prst="rect">
            <a:avLst/>
          </a:prstGeom>
        </p:spPr>
      </p:pic>
      <p:sp>
        <p:nvSpPr>
          <p:cNvPr id="5" name="Down Arrow 4"/>
          <p:cNvSpPr/>
          <p:nvPr/>
        </p:nvSpPr>
        <p:spPr>
          <a:xfrm>
            <a:off x="905774" y="5262113"/>
            <a:ext cx="621101" cy="1121434"/>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Title 1"/>
          <p:cNvSpPr>
            <a:spLocks noGrp="1"/>
          </p:cNvSpPr>
          <p:nvPr>
            <p:ph type="title"/>
          </p:nvPr>
        </p:nvSpPr>
        <p:spPr/>
        <p:txBody>
          <a:bodyPr>
            <a:normAutofit fontScale="90000"/>
          </a:bodyPr>
          <a:lstStyle/>
          <a:p>
            <a:r>
              <a:rPr lang="en-US" b="1" dirty="0" smtClean="0"/>
              <a:t/>
            </a:r>
            <a:br>
              <a:rPr lang="en-US" b="1" dirty="0" smtClean="0"/>
            </a:br>
            <a:r>
              <a:rPr lang="en-US" b="1" dirty="0" smtClean="0"/>
              <a:t>Installing </a:t>
            </a:r>
            <a:r>
              <a:rPr lang="en-US" b="1" dirty="0" err="1"/>
              <a:t>LibreOffice</a:t>
            </a:r>
            <a:r>
              <a:rPr lang="en-US" b="1" dirty="0"/>
              <a:t> on Windows :</a:t>
            </a:r>
            <a:br>
              <a:rPr lang="en-US" b="1" dirty="0"/>
            </a:br>
            <a:endParaRPr lang="en-US" dirty="0"/>
          </a:p>
        </p:txBody>
      </p:sp>
    </p:spTree>
    <p:extLst>
      <p:ext uri="{BB962C8B-B14F-4D97-AF65-F5344CB8AC3E}">
        <p14:creationId xmlns:p14="http://schemas.microsoft.com/office/powerpoint/2010/main" val="1972946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b="1" dirty="0"/>
              <a:t>Step 5:</a:t>
            </a:r>
            <a:r>
              <a:rPr lang="en-US" dirty="0"/>
              <a:t> Now check for the executable file in downloads in your system and run it.</a:t>
            </a:r>
          </a:p>
        </p:txBody>
      </p:sp>
      <p:pic>
        <p:nvPicPr>
          <p:cNvPr id="2050" name="Picture 2" descr="executable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382" y="2626025"/>
            <a:ext cx="4118365" cy="411836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fontScale="90000"/>
          </a:bodyPr>
          <a:lstStyle/>
          <a:p>
            <a:r>
              <a:rPr lang="en-US" b="1" dirty="0" smtClean="0"/>
              <a:t/>
            </a:r>
            <a:br>
              <a:rPr lang="en-US" b="1" dirty="0" smtClean="0"/>
            </a:br>
            <a:r>
              <a:rPr lang="en-US" b="1" dirty="0" smtClean="0"/>
              <a:t>Installing </a:t>
            </a:r>
            <a:r>
              <a:rPr lang="en-US" b="1" dirty="0" err="1"/>
              <a:t>LibreOffice</a:t>
            </a:r>
            <a:r>
              <a:rPr lang="en-US" b="1" dirty="0"/>
              <a:t> on Windows :</a:t>
            </a:r>
            <a:br>
              <a:rPr lang="en-US" b="1" dirty="0"/>
            </a:br>
            <a:endParaRPr lang="en-US" dirty="0"/>
          </a:p>
        </p:txBody>
      </p:sp>
    </p:spTree>
    <p:extLst>
      <p:ext uri="{BB962C8B-B14F-4D97-AF65-F5344CB8AC3E}">
        <p14:creationId xmlns:p14="http://schemas.microsoft.com/office/powerpoint/2010/main" val="176438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b="1" dirty="0"/>
              <a:t>Step 6:</a:t>
            </a:r>
            <a:r>
              <a:rPr lang="en-US" dirty="0"/>
              <a:t> The setup will start now click on next. </a:t>
            </a:r>
          </a:p>
        </p:txBody>
      </p:sp>
      <p:pic>
        <p:nvPicPr>
          <p:cNvPr id="4098" name="Picture 2" descr="setup win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2140878"/>
            <a:ext cx="7419975" cy="464820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fontScale="90000"/>
          </a:bodyPr>
          <a:lstStyle/>
          <a:p>
            <a:r>
              <a:rPr lang="en-US" b="1" dirty="0" smtClean="0"/>
              <a:t/>
            </a:r>
            <a:br>
              <a:rPr lang="en-US" b="1" dirty="0" smtClean="0"/>
            </a:br>
            <a:r>
              <a:rPr lang="en-US" b="1" dirty="0" smtClean="0"/>
              <a:t>Installing </a:t>
            </a:r>
            <a:r>
              <a:rPr lang="en-US" b="1" dirty="0" err="1"/>
              <a:t>LibreOffice</a:t>
            </a:r>
            <a:r>
              <a:rPr lang="en-US" b="1" dirty="0"/>
              <a:t> on Windows :</a:t>
            </a:r>
            <a:br>
              <a:rPr lang="en-US" b="1" dirty="0"/>
            </a:br>
            <a:endParaRPr lang="en-US" dirty="0"/>
          </a:p>
        </p:txBody>
      </p:sp>
    </p:spTree>
    <p:extLst>
      <p:ext uri="{BB962C8B-B14F-4D97-AF65-F5344CB8AC3E}">
        <p14:creationId xmlns:p14="http://schemas.microsoft.com/office/powerpoint/2010/main" val="3648361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199"/>
            <a:ext cx="8153400" cy="5068019"/>
          </a:xfrm>
        </p:spPr>
        <p:txBody>
          <a:bodyPr>
            <a:normAutofit/>
          </a:bodyPr>
          <a:lstStyle/>
          <a:p>
            <a:pPr algn="just"/>
            <a:r>
              <a:rPr lang="en-US" sz="2000" b="1" dirty="0"/>
              <a:t>Step 7:</a:t>
            </a:r>
            <a:r>
              <a:rPr lang="en-US" sz="2000" dirty="0"/>
              <a:t> Next screen will be installation setup type if you choose the </a:t>
            </a:r>
            <a:r>
              <a:rPr lang="en-US" sz="2000" i="1" dirty="0"/>
              <a:t>Typical</a:t>
            </a:r>
            <a:r>
              <a:rPr lang="en-US" sz="2000" dirty="0"/>
              <a:t> then all the settings have done default if you choose custom then you change your setting according to your choice so click on Custom and then Next.</a:t>
            </a:r>
          </a:p>
        </p:txBody>
      </p:sp>
      <p:pic>
        <p:nvPicPr>
          <p:cNvPr id="5122" name="Picture 2" descr="setup type"/>
          <p:cNvPicPr>
            <a:picLocks noChangeAspect="1" noChangeArrowheads="1"/>
          </p:cNvPicPr>
          <p:nvPr/>
        </p:nvPicPr>
        <p:blipFill rotWithShape="1">
          <a:blip r:embed="rId2">
            <a:extLst>
              <a:ext uri="{28A0092B-C50C-407E-A947-70E740481C1C}">
                <a14:useLocalDpi xmlns:a14="http://schemas.microsoft.com/office/drawing/2010/main" val="0"/>
              </a:ext>
            </a:extLst>
          </a:blip>
          <a:srcRect l="1240"/>
          <a:stretch/>
        </p:blipFill>
        <p:spPr bwMode="auto">
          <a:xfrm>
            <a:off x="1609717" y="2916792"/>
            <a:ext cx="6159261" cy="368241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fontScale="90000"/>
          </a:bodyPr>
          <a:lstStyle/>
          <a:p>
            <a:r>
              <a:rPr lang="en-US" b="1" dirty="0" smtClean="0"/>
              <a:t/>
            </a:r>
            <a:br>
              <a:rPr lang="en-US" b="1" dirty="0" smtClean="0"/>
            </a:br>
            <a:r>
              <a:rPr lang="en-US" b="1" dirty="0" smtClean="0"/>
              <a:t>Installing </a:t>
            </a:r>
            <a:r>
              <a:rPr lang="en-US" b="1" dirty="0" err="1"/>
              <a:t>LibreOffice</a:t>
            </a:r>
            <a:r>
              <a:rPr lang="en-US" b="1" dirty="0"/>
              <a:t> on Windows :</a:t>
            </a:r>
            <a:br>
              <a:rPr lang="en-US" b="1" dirty="0"/>
            </a:br>
            <a:endParaRPr lang="en-US" dirty="0"/>
          </a:p>
        </p:txBody>
      </p:sp>
    </p:spTree>
    <p:extLst>
      <p:ext uri="{BB962C8B-B14F-4D97-AF65-F5344CB8AC3E}">
        <p14:creationId xmlns:p14="http://schemas.microsoft.com/office/powerpoint/2010/main" val="2547355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sz="2000" b="1" dirty="0"/>
              <a:t>Step 8:</a:t>
            </a:r>
            <a:r>
              <a:rPr lang="en-US" sz="2000" dirty="0"/>
              <a:t> Next screen is of choosing components, all components are already marked so don’t change anything just click on the Next button.</a:t>
            </a:r>
          </a:p>
        </p:txBody>
      </p:sp>
      <p:pic>
        <p:nvPicPr>
          <p:cNvPr id="6146" name="Picture 2" descr="choosing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16" y="2429845"/>
            <a:ext cx="7133746" cy="442815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fontScale="90000"/>
          </a:bodyPr>
          <a:lstStyle/>
          <a:p>
            <a:r>
              <a:rPr lang="en-US" b="1" dirty="0" smtClean="0"/>
              <a:t/>
            </a:r>
            <a:br>
              <a:rPr lang="en-US" b="1" dirty="0" smtClean="0"/>
            </a:br>
            <a:r>
              <a:rPr lang="en-US" b="1" dirty="0" smtClean="0"/>
              <a:t>Installing </a:t>
            </a:r>
            <a:r>
              <a:rPr lang="en-US" b="1" dirty="0" err="1"/>
              <a:t>LibreOffice</a:t>
            </a:r>
            <a:r>
              <a:rPr lang="en-US" b="1" dirty="0"/>
              <a:t> on Windows :</a:t>
            </a:r>
            <a:br>
              <a:rPr lang="en-US" b="1" dirty="0"/>
            </a:br>
            <a:endParaRPr lang="en-US" dirty="0"/>
          </a:p>
        </p:txBody>
      </p:sp>
    </p:spTree>
    <p:extLst>
      <p:ext uri="{BB962C8B-B14F-4D97-AF65-F5344CB8AC3E}">
        <p14:creationId xmlns:p14="http://schemas.microsoft.com/office/powerpoint/2010/main" val="3643710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sz="2000" b="1" dirty="0"/>
              <a:t>Step 10:</a:t>
            </a:r>
            <a:r>
              <a:rPr lang="en-US" sz="2000" dirty="0"/>
              <a:t> Now Click on Next after Click fills all the columns. </a:t>
            </a:r>
          </a:p>
        </p:txBody>
      </p:sp>
      <p:pic>
        <p:nvPicPr>
          <p:cNvPr id="8194" name="Picture 2" descr="https://media.geeksforgeeks.org/wp-content/uploads/20211223102615/11.PNG"/>
          <p:cNvPicPr>
            <a:picLocks noChangeAspect="1" noChangeArrowheads="1"/>
          </p:cNvPicPr>
          <p:nvPr/>
        </p:nvPicPr>
        <p:blipFill rotWithShape="1">
          <a:blip r:embed="rId2">
            <a:extLst>
              <a:ext uri="{28A0092B-C50C-407E-A947-70E740481C1C}">
                <a14:useLocalDpi xmlns:a14="http://schemas.microsoft.com/office/drawing/2010/main" val="0"/>
              </a:ext>
            </a:extLst>
          </a:blip>
          <a:srcRect r="976"/>
          <a:stretch/>
        </p:blipFill>
        <p:spPr bwMode="auto">
          <a:xfrm>
            <a:off x="673160" y="2055992"/>
            <a:ext cx="7470176" cy="46767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fontScale="90000"/>
          </a:bodyPr>
          <a:lstStyle/>
          <a:p>
            <a:r>
              <a:rPr lang="en-US" b="1" dirty="0" smtClean="0"/>
              <a:t/>
            </a:r>
            <a:br>
              <a:rPr lang="en-US" b="1" dirty="0" smtClean="0"/>
            </a:br>
            <a:r>
              <a:rPr lang="en-US" b="1" dirty="0" smtClean="0"/>
              <a:t>Installing </a:t>
            </a:r>
            <a:r>
              <a:rPr lang="en-US" b="1" dirty="0" err="1"/>
              <a:t>LibreOffice</a:t>
            </a:r>
            <a:r>
              <a:rPr lang="en-US" b="1" dirty="0"/>
              <a:t> on Windows :</a:t>
            </a:r>
            <a:br>
              <a:rPr lang="en-US" b="1" dirty="0"/>
            </a:br>
            <a:endParaRPr lang="en-US" dirty="0"/>
          </a:p>
        </p:txBody>
      </p:sp>
    </p:spTree>
    <p:extLst>
      <p:ext uri="{BB962C8B-B14F-4D97-AF65-F5344CB8AC3E}">
        <p14:creationId xmlns:p14="http://schemas.microsoft.com/office/powerpoint/2010/main" val="3730715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000" b="1" dirty="0"/>
              <a:t>Step 11:</a:t>
            </a:r>
            <a:r>
              <a:rPr lang="en-US" sz="2000" dirty="0"/>
              <a:t> Now the setup is ready to install. Click on Install.</a:t>
            </a:r>
          </a:p>
        </p:txBody>
      </p:sp>
      <p:pic>
        <p:nvPicPr>
          <p:cNvPr id="9218" name="Picture 2" descr="ready for instal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13" y="2071119"/>
            <a:ext cx="7496175" cy="45053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fontScale="90000"/>
          </a:bodyPr>
          <a:lstStyle/>
          <a:p>
            <a:r>
              <a:rPr lang="en-US" b="1" dirty="0" smtClean="0"/>
              <a:t/>
            </a:r>
            <a:br>
              <a:rPr lang="en-US" b="1" dirty="0" smtClean="0"/>
            </a:br>
            <a:r>
              <a:rPr lang="en-US" b="1" dirty="0" smtClean="0"/>
              <a:t>Installing </a:t>
            </a:r>
            <a:r>
              <a:rPr lang="en-US" b="1" dirty="0" err="1"/>
              <a:t>LibreOffice</a:t>
            </a:r>
            <a:r>
              <a:rPr lang="en-US" b="1" dirty="0"/>
              <a:t> on Windows :</a:t>
            </a:r>
            <a:br>
              <a:rPr lang="en-US" b="1" dirty="0"/>
            </a:br>
            <a:endParaRPr lang="en-US" dirty="0"/>
          </a:p>
        </p:txBody>
      </p:sp>
    </p:spTree>
    <p:extLst>
      <p:ext uri="{BB962C8B-B14F-4D97-AF65-F5344CB8AC3E}">
        <p14:creationId xmlns:p14="http://schemas.microsoft.com/office/powerpoint/2010/main" val="258415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Word Processing</a:t>
            </a:r>
          </a:p>
        </p:txBody>
      </p:sp>
      <p:sp>
        <p:nvSpPr>
          <p:cNvPr id="3" name="Content Placeholder 2"/>
          <p:cNvSpPr>
            <a:spLocks noGrp="1"/>
          </p:cNvSpPr>
          <p:nvPr>
            <p:ph sz="quarter" idx="1"/>
          </p:nvPr>
        </p:nvSpPr>
        <p:spPr>
          <a:xfrm>
            <a:off x="612648" y="1600199"/>
            <a:ext cx="8153400" cy="5164158"/>
          </a:xfrm>
        </p:spPr>
        <p:txBody>
          <a:bodyPr>
            <a:normAutofit lnSpcReduction="10000"/>
          </a:bodyPr>
          <a:lstStyle/>
          <a:p>
            <a:r>
              <a:rPr lang="en-US" dirty="0"/>
              <a:t>Word Processing Basics, </a:t>
            </a:r>
            <a:endParaRPr lang="en-US" dirty="0" smtClean="0"/>
          </a:p>
          <a:p>
            <a:r>
              <a:rPr lang="en-US" dirty="0" smtClean="0"/>
              <a:t>Opening </a:t>
            </a:r>
            <a:r>
              <a:rPr lang="en-US" dirty="0"/>
              <a:t>Word Processing Package, </a:t>
            </a:r>
            <a:endParaRPr lang="en-US" dirty="0" smtClean="0"/>
          </a:p>
          <a:p>
            <a:r>
              <a:rPr lang="en-US" dirty="0" smtClean="0"/>
              <a:t>Title </a:t>
            </a:r>
            <a:r>
              <a:rPr lang="en-US" dirty="0"/>
              <a:t>Bar, </a:t>
            </a:r>
            <a:endParaRPr lang="en-US" dirty="0" smtClean="0"/>
          </a:p>
          <a:p>
            <a:r>
              <a:rPr lang="en-US" dirty="0" smtClean="0"/>
              <a:t>Menu </a:t>
            </a:r>
            <a:r>
              <a:rPr lang="en-US" dirty="0"/>
              <a:t>Bar, </a:t>
            </a:r>
            <a:endParaRPr lang="en-US" dirty="0" smtClean="0"/>
          </a:p>
          <a:p>
            <a:r>
              <a:rPr lang="en-US" dirty="0" smtClean="0"/>
              <a:t>Toolbars </a:t>
            </a:r>
            <a:r>
              <a:rPr lang="en-US" dirty="0"/>
              <a:t>&amp; Sidebar, </a:t>
            </a:r>
            <a:endParaRPr lang="en-US" dirty="0" smtClean="0"/>
          </a:p>
          <a:p>
            <a:r>
              <a:rPr lang="en-US" dirty="0" smtClean="0"/>
              <a:t>Creating </a:t>
            </a:r>
            <a:r>
              <a:rPr lang="en-US" dirty="0"/>
              <a:t>a New Document, </a:t>
            </a:r>
            <a:endParaRPr lang="en-US" dirty="0" smtClean="0"/>
          </a:p>
          <a:p>
            <a:r>
              <a:rPr lang="en-US" dirty="0" smtClean="0"/>
              <a:t>Opening </a:t>
            </a:r>
            <a:r>
              <a:rPr lang="en-US" dirty="0"/>
              <a:t>and Closing Documents, </a:t>
            </a:r>
            <a:endParaRPr lang="en-US" dirty="0" smtClean="0"/>
          </a:p>
          <a:p>
            <a:r>
              <a:rPr lang="en-US" dirty="0" smtClean="0"/>
              <a:t>Opening </a:t>
            </a:r>
            <a:r>
              <a:rPr lang="en-US" dirty="0"/>
              <a:t>Documents, </a:t>
            </a:r>
            <a:endParaRPr lang="en-US" dirty="0" smtClean="0"/>
          </a:p>
          <a:p>
            <a:r>
              <a:rPr lang="en-US" dirty="0" smtClean="0"/>
              <a:t>Save </a:t>
            </a:r>
            <a:r>
              <a:rPr lang="en-US" dirty="0"/>
              <a:t>and Save As, </a:t>
            </a:r>
            <a:endParaRPr lang="en-US" dirty="0" smtClean="0"/>
          </a:p>
          <a:p>
            <a:r>
              <a:rPr lang="en-US" dirty="0" smtClean="0"/>
              <a:t>Closing </a:t>
            </a:r>
            <a:r>
              <a:rPr lang="en-US" dirty="0"/>
              <a:t>Document, </a:t>
            </a:r>
            <a:endParaRPr lang="en-US" dirty="0" smtClean="0"/>
          </a:p>
        </p:txBody>
      </p:sp>
    </p:spTree>
    <p:extLst>
      <p:ext uri="{BB962C8B-B14F-4D97-AF65-F5344CB8AC3E}">
        <p14:creationId xmlns:p14="http://schemas.microsoft.com/office/powerpoint/2010/main" val="1228631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sz="2000" b="1" dirty="0"/>
              <a:t>Step 9: </a:t>
            </a:r>
            <a:r>
              <a:rPr lang="en-US" sz="2000" dirty="0"/>
              <a:t>Next screen will choose the office package that you want or do not want according to your choice my suggestion is to tick all the columns.</a:t>
            </a:r>
          </a:p>
        </p:txBody>
      </p:sp>
      <p:pic>
        <p:nvPicPr>
          <p:cNvPr id="7170" name="Picture 2" descr="file type set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577" y="2434436"/>
            <a:ext cx="6884770" cy="412387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fontScale="90000"/>
          </a:bodyPr>
          <a:lstStyle/>
          <a:p>
            <a:r>
              <a:rPr lang="en-US" b="1" dirty="0" smtClean="0"/>
              <a:t/>
            </a:r>
            <a:br>
              <a:rPr lang="en-US" b="1" dirty="0" smtClean="0"/>
            </a:br>
            <a:r>
              <a:rPr lang="en-US" b="1" dirty="0" smtClean="0"/>
              <a:t>Installing </a:t>
            </a:r>
            <a:r>
              <a:rPr lang="en-US" b="1" dirty="0" err="1"/>
              <a:t>LibreOffice</a:t>
            </a:r>
            <a:r>
              <a:rPr lang="en-US" b="1" dirty="0"/>
              <a:t> on Windows :</a:t>
            </a:r>
            <a:br>
              <a:rPr lang="en-US" b="1" dirty="0"/>
            </a:br>
            <a:endParaRPr lang="en-US" dirty="0"/>
          </a:p>
        </p:txBody>
      </p:sp>
    </p:spTree>
    <p:extLst>
      <p:ext uri="{BB962C8B-B14F-4D97-AF65-F5344CB8AC3E}">
        <p14:creationId xmlns:p14="http://schemas.microsoft.com/office/powerpoint/2010/main" val="4083784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sz="2000" b="1" dirty="0"/>
              <a:t>Step 12:</a:t>
            </a:r>
            <a:r>
              <a:rPr lang="en-US" sz="2000" dirty="0"/>
              <a:t> It will prompt confirmation to make changes to your system. Click on Yes</a:t>
            </a:r>
          </a:p>
        </p:txBody>
      </p:sp>
      <p:pic>
        <p:nvPicPr>
          <p:cNvPr id="10242" name="Picture 2" descr="confirmation to make changes to your system"/>
          <p:cNvPicPr>
            <a:picLocks noChangeAspect="1" noChangeArrowheads="1"/>
          </p:cNvPicPr>
          <p:nvPr/>
        </p:nvPicPr>
        <p:blipFill rotWithShape="1">
          <a:blip r:embed="rId2">
            <a:extLst>
              <a:ext uri="{28A0092B-C50C-407E-A947-70E740481C1C}">
                <a14:useLocalDpi xmlns:a14="http://schemas.microsoft.com/office/drawing/2010/main" val="0"/>
              </a:ext>
            </a:extLst>
          </a:blip>
          <a:srcRect t="2672" b="2935"/>
          <a:stretch/>
        </p:blipFill>
        <p:spPr bwMode="auto">
          <a:xfrm>
            <a:off x="1695982" y="2336321"/>
            <a:ext cx="5986731" cy="4140679"/>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983411" y="5874589"/>
            <a:ext cx="1345721" cy="517585"/>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Title 1"/>
          <p:cNvSpPr>
            <a:spLocks noGrp="1"/>
          </p:cNvSpPr>
          <p:nvPr>
            <p:ph type="title"/>
          </p:nvPr>
        </p:nvSpPr>
        <p:spPr/>
        <p:txBody>
          <a:bodyPr>
            <a:normAutofit fontScale="90000"/>
          </a:bodyPr>
          <a:lstStyle/>
          <a:p>
            <a:r>
              <a:rPr lang="en-US" b="1" dirty="0" smtClean="0"/>
              <a:t/>
            </a:r>
            <a:br>
              <a:rPr lang="en-US" b="1" dirty="0" smtClean="0"/>
            </a:br>
            <a:r>
              <a:rPr lang="en-US" b="1" dirty="0" smtClean="0"/>
              <a:t>Installing </a:t>
            </a:r>
            <a:r>
              <a:rPr lang="en-US" b="1" dirty="0" err="1"/>
              <a:t>LibreOffice</a:t>
            </a:r>
            <a:r>
              <a:rPr lang="en-US" b="1" dirty="0"/>
              <a:t> on Windows :</a:t>
            </a:r>
            <a:br>
              <a:rPr lang="en-US" b="1" dirty="0"/>
            </a:br>
            <a:endParaRPr lang="en-US" dirty="0"/>
          </a:p>
        </p:txBody>
      </p:sp>
    </p:spTree>
    <p:extLst>
      <p:ext uri="{BB962C8B-B14F-4D97-AF65-F5344CB8AC3E}">
        <p14:creationId xmlns:p14="http://schemas.microsoft.com/office/powerpoint/2010/main" val="297113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sz="2000" b="1" dirty="0"/>
              <a:t>Step 13:</a:t>
            </a:r>
            <a:r>
              <a:rPr lang="en-US" sz="2000" dirty="0"/>
              <a:t> After this installation process will start and will take 5-8  minutes depends on your computer speed and specification to complete the installation.</a:t>
            </a:r>
          </a:p>
        </p:txBody>
      </p:sp>
      <p:pic>
        <p:nvPicPr>
          <p:cNvPr id="11266" name="Picture 2" descr="installing libreoff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507" y="2728102"/>
            <a:ext cx="6719443" cy="404363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fontScale="90000"/>
          </a:bodyPr>
          <a:lstStyle/>
          <a:p>
            <a:r>
              <a:rPr lang="en-US" b="1" dirty="0" smtClean="0"/>
              <a:t/>
            </a:r>
            <a:br>
              <a:rPr lang="en-US" b="1" dirty="0" smtClean="0"/>
            </a:br>
            <a:r>
              <a:rPr lang="en-US" b="1" dirty="0" smtClean="0"/>
              <a:t>Installing </a:t>
            </a:r>
            <a:r>
              <a:rPr lang="en-US" b="1" dirty="0" err="1"/>
              <a:t>LibreOffice</a:t>
            </a:r>
            <a:r>
              <a:rPr lang="en-US" b="1" dirty="0"/>
              <a:t> on Windows :</a:t>
            </a:r>
            <a:br>
              <a:rPr lang="en-US" b="1" dirty="0"/>
            </a:br>
            <a:endParaRPr lang="en-US" dirty="0"/>
          </a:p>
        </p:txBody>
      </p:sp>
    </p:spTree>
    <p:extLst>
      <p:ext uri="{BB962C8B-B14F-4D97-AF65-F5344CB8AC3E}">
        <p14:creationId xmlns:p14="http://schemas.microsoft.com/office/powerpoint/2010/main" val="3741175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sz="2000" b="1" dirty="0"/>
              <a:t>Step 14:</a:t>
            </a:r>
            <a:r>
              <a:rPr lang="en-US" sz="2000" dirty="0"/>
              <a:t> Click on the Finish button after the installation process is complete.</a:t>
            </a:r>
          </a:p>
        </p:txBody>
      </p:sp>
      <p:pic>
        <p:nvPicPr>
          <p:cNvPr id="12290" name="Picture 2" descr="installation comple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038" y="2045239"/>
            <a:ext cx="7780727" cy="469424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fontScale="90000"/>
          </a:bodyPr>
          <a:lstStyle/>
          <a:p>
            <a:r>
              <a:rPr lang="en-US" b="1" dirty="0" smtClean="0"/>
              <a:t/>
            </a:r>
            <a:br>
              <a:rPr lang="en-US" b="1" dirty="0" smtClean="0"/>
            </a:br>
            <a:r>
              <a:rPr lang="en-US" b="1" dirty="0" smtClean="0"/>
              <a:t>Installing </a:t>
            </a:r>
            <a:r>
              <a:rPr lang="en-US" b="1" dirty="0" err="1"/>
              <a:t>LibreOffice</a:t>
            </a:r>
            <a:r>
              <a:rPr lang="en-US" b="1" dirty="0"/>
              <a:t> on Windows :</a:t>
            </a:r>
            <a:br>
              <a:rPr lang="en-US" b="1" dirty="0"/>
            </a:br>
            <a:endParaRPr lang="en-US" dirty="0"/>
          </a:p>
        </p:txBody>
      </p:sp>
    </p:spTree>
    <p:extLst>
      <p:ext uri="{BB962C8B-B14F-4D97-AF65-F5344CB8AC3E}">
        <p14:creationId xmlns:p14="http://schemas.microsoft.com/office/powerpoint/2010/main" val="2971866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sz="2000" dirty="0" err="1"/>
              <a:t>LibreOffice</a:t>
            </a:r>
            <a:r>
              <a:rPr lang="en-US" sz="2000" dirty="0"/>
              <a:t> is successfully installed on the system and an icon is created on the desktop.</a:t>
            </a:r>
          </a:p>
        </p:txBody>
      </p:sp>
      <p:pic>
        <p:nvPicPr>
          <p:cNvPr id="13314" name="Picture 2" descr="libreoffic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17" y="2528227"/>
            <a:ext cx="2768779" cy="404361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fontScale="90000"/>
          </a:bodyPr>
          <a:lstStyle/>
          <a:p>
            <a:r>
              <a:rPr lang="en-US" b="1" dirty="0" smtClean="0"/>
              <a:t/>
            </a:r>
            <a:br>
              <a:rPr lang="en-US" b="1" dirty="0" smtClean="0"/>
            </a:br>
            <a:r>
              <a:rPr lang="en-US" b="1" dirty="0" smtClean="0"/>
              <a:t>Installing </a:t>
            </a:r>
            <a:r>
              <a:rPr lang="en-US" b="1" dirty="0" err="1"/>
              <a:t>LibreOffice</a:t>
            </a:r>
            <a:r>
              <a:rPr lang="en-US" b="1" dirty="0"/>
              <a:t> on Windows :</a:t>
            </a:r>
            <a:br>
              <a:rPr lang="en-US" b="1" dirty="0"/>
            </a:br>
            <a:endParaRPr lang="en-US" dirty="0"/>
          </a:p>
        </p:txBody>
      </p:sp>
    </p:spTree>
    <p:extLst>
      <p:ext uri="{BB962C8B-B14F-4D97-AF65-F5344CB8AC3E}">
        <p14:creationId xmlns:p14="http://schemas.microsoft.com/office/powerpoint/2010/main" val="649462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Run the software and see the interface.</a:t>
            </a:r>
          </a:p>
        </p:txBody>
      </p:sp>
      <p:pic>
        <p:nvPicPr>
          <p:cNvPr id="14338" name="Picture 2" descr="Libreoffice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600200"/>
            <a:ext cx="8141363" cy="4374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4685" y="6214226"/>
            <a:ext cx="8141363" cy="769441"/>
          </a:xfrm>
          <a:prstGeom prst="rect">
            <a:avLst/>
          </a:prstGeom>
        </p:spPr>
        <p:txBody>
          <a:bodyPr wrap="square">
            <a:spAutoFit/>
          </a:bodyPr>
          <a:lstStyle/>
          <a:p>
            <a:pPr fontAlgn="base"/>
            <a:r>
              <a:rPr lang="en-US" sz="1200" b="1" dirty="0">
                <a:solidFill>
                  <a:srgbClr val="273239"/>
                </a:solidFill>
                <a:latin typeface="urw-din"/>
              </a:rPr>
              <a:t>Congratulations!! At this point, you have successfully installed </a:t>
            </a:r>
            <a:r>
              <a:rPr lang="en-US" sz="1200" b="1" dirty="0" err="1" smtClean="0">
                <a:solidFill>
                  <a:srgbClr val="273239"/>
                </a:solidFill>
                <a:latin typeface="urw-din"/>
              </a:rPr>
              <a:t>Libre</a:t>
            </a:r>
            <a:r>
              <a:rPr lang="en-US" sz="1200" b="1" dirty="0" smtClean="0">
                <a:solidFill>
                  <a:srgbClr val="273239"/>
                </a:solidFill>
                <a:latin typeface="urw-din"/>
              </a:rPr>
              <a:t> Office </a:t>
            </a:r>
            <a:r>
              <a:rPr lang="en-US" sz="1200" b="1" dirty="0">
                <a:solidFill>
                  <a:srgbClr val="273239"/>
                </a:solidFill>
                <a:latin typeface="urw-din"/>
              </a:rPr>
              <a:t>on your Windows system.</a:t>
            </a:r>
          </a:p>
          <a:p>
            <a:r>
              <a:rPr lang="en-US" sz="1600" b="1" dirty="0">
                <a:solidFill>
                  <a:srgbClr val="273239"/>
                </a:solidFill>
                <a:latin typeface="urw-din"/>
              </a:rPr>
              <a:t/>
            </a:r>
            <a:br>
              <a:rPr lang="en-US" sz="1600" b="1" dirty="0">
                <a:solidFill>
                  <a:srgbClr val="273239"/>
                </a:solidFill>
                <a:latin typeface="urw-din"/>
              </a:rPr>
            </a:br>
            <a:endParaRPr lang="en-US" sz="1600" b="1" dirty="0"/>
          </a:p>
        </p:txBody>
      </p:sp>
      <p:sp>
        <p:nvSpPr>
          <p:cNvPr id="6" name="Title 1"/>
          <p:cNvSpPr>
            <a:spLocks noGrp="1"/>
          </p:cNvSpPr>
          <p:nvPr>
            <p:ph type="title"/>
          </p:nvPr>
        </p:nvSpPr>
        <p:spPr/>
        <p:txBody>
          <a:bodyPr>
            <a:normAutofit fontScale="90000"/>
          </a:bodyPr>
          <a:lstStyle/>
          <a:p>
            <a:r>
              <a:rPr lang="en-US" b="1" dirty="0" smtClean="0"/>
              <a:t/>
            </a:r>
            <a:br>
              <a:rPr lang="en-US" b="1" dirty="0" smtClean="0"/>
            </a:br>
            <a:r>
              <a:rPr lang="en-US" b="1" dirty="0" smtClean="0"/>
              <a:t>Installing </a:t>
            </a:r>
            <a:r>
              <a:rPr lang="en-US" b="1" dirty="0" err="1"/>
              <a:t>LibreOffice</a:t>
            </a:r>
            <a:r>
              <a:rPr lang="en-US" b="1" dirty="0"/>
              <a:t> on Windows :</a:t>
            </a:r>
            <a:br>
              <a:rPr lang="en-US" b="1" dirty="0"/>
            </a:br>
            <a:endParaRPr lang="en-US" dirty="0"/>
          </a:p>
        </p:txBody>
      </p:sp>
    </p:spTree>
    <p:extLst>
      <p:ext uri="{BB962C8B-B14F-4D97-AF65-F5344CB8AC3E}">
        <p14:creationId xmlns:p14="http://schemas.microsoft.com/office/powerpoint/2010/main" val="37239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417052" cy="990600"/>
          </a:xfrm>
        </p:spPr>
        <p:txBody>
          <a:bodyPr>
            <a:normAutofit fontScale="90000"/>
          </a:bodyPr>
          <a:lstStyle/>
          <a:p>
            <a:r>
              <a:rPr lang="en-US" sz="3600" dirty="0" smtClean="0"/>
              <a:t>Difference </a:t>
            </a:r>
            <a:r>
              <a:rPr lang="en-US" sz="3600" dirty="0"/>
              <a:t>between </a:t>
            </a:r>
            <a:r>
              <a:rPr lang="en-US" sz="3600" dirty="0" err="1" smtClean="0"/>
              <a:t>Libre</a:t>
            </a:r>
            <a:r>
              <a:rPr lang="en-US" sz="3600" dirty="0" smtClean="0"/>
              <a:t> Office </a:t>
            </a:r>
            <a:r>
              <a:rPr lang="en-US" sz="3600" dirty="0"/>
              <a:t>and Microsoft</a:t>
            </a:r>
          </a:p>
        </p:txBody>
      </p:sp>
      <p:sp>
        <p:nvSpPr>
          <p:cNvPr id="3" name="Content Placeholder 2"/>
          <p:cNvSpPr>
            <a:spLocks noGrp="1"/>
          </p:cNvSpPr>
          <p:nvPr>
            <p:ph sz="quarter" idx="1"/>
          </p:nvPr>
        </p:nvSpPr>
        <p:spPr>
          <a:xfrm>
            <a:off x="612648" y="1600199"/>
            <a:ext cx="8153400" cy="5133975"/>
          </a:xfrm>
        </p:spPr>
        <p:txBody>
          <a:bodyPr>
            <a:normAutofit/>
          </a:bodyPr>
          <a:lstStyle/>
          <a:p>
            <a:r>
              <a:rPr lang="en-US" dirty="0"/>
              <a:t>The key difference between </a:t>
            </a:r>
            <a:r>
              <a:rPr lang="en-US" dirty="0" err="1"/>
              <a:t>LibreOffice</a:t>
            </a:r>
            <a:r>
              <a:rPr lang="en-US" dirty="0"/>
              <a:t> and Microsoft is that </a:t>
            </a:r>
            <a:r>
              <a:rPr lang="en-US" u="sng" dirty="0" err="1">
                <a:hlinkClick r:id="rId2"/>
              </a:rPr>
              <a:t>LibreOffice</a:t>
            </a:r>
            <a:r>
              <a:rPr lang="en-US" u="sng" dirty="0">
                <a:hlinkClick r:id="rId2"/>
              </a:rPr>
              <a:t> is an open-source</a:t>
            </a:r>
            <a:r>
              <a:rPr lang="en-US" dirty="0"/>
              <a:t>, free suite of office products while Microsoft Office is a commercial office suite product package that requires users to purchase a license. Both will run on multiple platforms and both offer similar functionality.</a:t>
            </a:r>
          </a:p>
          <a:p>
            <a:r>
              <a:rPr lang="en-US" dirty="0" err="1"/>
              <a:t>LibreOffice</a:t>
            </a:r>
            <a:r>
              <a:rPr lang="en-US" dirty="0"/>
              <a:t> will run on Windows, Mac, and Linux. There are Microsoft Office versions for Windows and Mac. However, running Microsoft Office on Linux can get complicated.  </a:t>
            </a:r>
          </a:p>
          <a:p>
            <a:endParaRPr lang="en-US" dirty="0"/>
          </a:p>
        </p:txBody>
      </p:sp>
    </p:spTree>
    <p:extLst>
      <p:ext uri="{BB962C8B-B14F-4D97-AF65-F5344CB8AC3E}">
        <p14:creationId xmlns:p14="http://schemas.microsoft.com/office/powerpoint/2010/main" val="357278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Libre</a:t>
            </a:r>
            <a:r>
              <a:rPr lang="en-US" dirty="0" smtClean="0"/>
              <a:t> </a:t>
            </a:r>
            <a:r>
              <a:rPr lang="en-US" dirty="0" err="1" smtClean="0"/>
              <a:t>vs</a:t>
            </a:r>
            <a:r>
              <a:rPr lang="en-US" dirty="0" smtClean="0"/>
              <a:t> MS Office </a:t>
            </a:r>
            <a:endParaRPr lang="en-US" dirty="0"/>
          </a:p>
        </p:txBody>
      </p:sp>
      <p:sp>
        <p:nvSpPr>
          <p:cNvPr id="3" name="Content Placeholder 2"/>
          <p:cNvSpPr>
            <a:spLocks noGrp="1"/>
          </p:cNvSpPr>
          <p:nvPr>
            <p:ph sz="quarter" idx="1"/>
          </p:nvPr>
        </p:nvSpPr>
        <p:spPr/>
        <p:txBody>
          <a:bodyPr>
            <a:normAutofit/>
          </a:bodyPr>
          <a:lstStyle/>
          <a:p>
            <a:r>
              <a:rPr lang="en-US" sz="4000" dirty="0" smtClean="0"/>
              <a:t>Writer 		-	Word</a:t>
            </a:r>
          </a:p>
          <a:p>
            <a:r>
              <a:rPr lang="en-US" sz="4000" dirty="0" smtClean="0"/>
              <a:t>Calc		-	Excel</a:t>
            </a:r>
          </a:p>
          <a:p>
            <a:r>
              <a:rPr lang="en-US" sz="4000" dirty="0" smtClean="0"/>
              <a:t>Impress		-	Power Point</a:t>
            </a:r>
          </a:p>
          <a:p>
            <a:endParaRPr lang="en-US" sz="4000" dirty="0"/>
          </a:p>
          <a:p>
            <a:r>
              <a:rPr lang="en-US" sz="4000" b="1" dirty="0"/>
              <a:t>Writer – </a:t>
            </a:r>
            <a:r>
              <a:rPr lang="en-US" sz="4000" b="1" dirty="0" err="1" smtClean="0"/>
              <a:t>Swriter.Exe</a:t>
            </a:r>
            <a:r>
              <a:rPr lang="en-US" sz="4000" b="1" dirty="0" smtClean="0"/>
              <a:t> (Command)</a:t>
            </a:r>
            <a:endParaRPr lang="en-US" sz="4000" dirty="0"/>
          </a:p>
          <a:p>
            <a:endParaRPr lang="en-US" sz="4000" dirty="0" smtClean="0"/>
          </a:p>
          <a:p>
            <a:endParaRPr lang="en-US" sz="4000" dirty="0"/>
          </a:p>
          <a:p>
            <a:endParaRPr lang="en-US" sz="4000" dirty="0"/>
          </a:p>
          <a:p>
            <a:endParaRPr lang="en-US" sz="4000" dirty="0"/>
          </a:p>
        </p:txBody>
      </p:sp>
    </p:spTree>
    <p:extLst>
      <p:ext uri="{BB962C8B-B14F-4D97-AF65-F5344CB8AC3E}">
        <p14:creationId xmlns:p14="http://schemas.microsoft.com/office/powerpoint/2010/main" val="3450827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09550"/>
            <a:ext cx="8153400" cy="990600"/>
          </a:xfrm>
        </p:spPr>
        <p:txBody>
          <a:bodyPr/>
          <a:lstStyle/>
          <a:p>
            <a:r>
              <a:rPr lang="en-US" dirty="0" err="1" smtClean="0"/>
              <a:t>Libre</a:t>
            </a:r>
            <a:r>
              <a:rPr lang="en-US" dirty="0" smtClean="0"/>
              <a:t> Office </a:t>
            </a:r>
            <a:endParaRPr lang="en-US" dirty="0"/>
          </a:p>
        </p:txBody>
      </p:sp>
      <p:sp>
        <p:nvSpPr>
          <p:cNvPr id="4" name="Rectangle 1"/>
          <p:cNvSpPr>
            <a:spLocks noGrp="1" noChangeArrowheads="1"/>
          </p:cNvSpPr>
          <p:nvPr>
            <p:ph sz="quarter" idx="1"/>
          </p:nvPr>
        </p:nvSpPr>
        <p:spPr bwMode="auto">
          <a:xfrm>
            <a:off x="612648" y="1676757"/>
            <a:ext cx="8153400" cy="4031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लिब्रे ऑफिस और माइक्रोसॉफ्ट</a:t>
            </a:r>
            <a:r>
              <a:rPr kumimoji="0" lang="en-US" sz="1800" b="0" i="0" u="none" strike="noStrike" cap="none" normalizeH="0" baseline="0" dirty="0" smtClean="0">
                <a:ln>
                  <a:noFill/>
                </a:ln>
                <a:solidFill>
                  <a:srgbClr val="000000"/>
                </a:solidFill>
                <a:effectLst/>
                <a:latin typeface="Open Sans"/>
              </a:rPr>
              <a:t> </a:t>
            </a: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ऑफिस के बीच में सबसे महत्वपूर्ण अंतर यह है कि</a:t>
            </a:r>
            <a:r>
              <a:rPr kumimoji="0" lang="en-US" sz="1800" b="0" i="0" u="none" strike="noStrike" cap="none" normalizeH="0" baseline="0" dirty="0" smtClean="0">
                <a:ln>
                  <a:noFill/>
                </a:ln>
                <a:solidFill>
                  <a:srgbClr val="000000"/>
                </a:solidFill>
                <a:effectLst/>
                <a:latin typeface="Open Sans"/>
              </a:rPr>
              <a:t> </a:t>
            </a:r>
            <a:r>
              <a:rPr kumimoji="0" lang="hi-IN" sz="1800" b="0" i="0" u="none" strike="noStrike" cap="none" normalizeH="0" baseline="0" dirty="0" smtClean="0">
                <a:ln>
                  <a:noFill/>
                </a:ln>
                <a:solidFill>
                  <a:srgbClr val="1515E5"/>
                </a:solidFill>
                <a:effectLst/>
                <a:latin typeface="Mangal" panose="02040503050203030202" pitchFamily="18" charset="0"/>
                <a:cs typeface="Mangal" panose="02040503050203030202" pitchFamily="18" charset="0"/>
                <a:hlinkClick r:id="rId2"/>
              </a:rPr>
              <a:t>लिब्रे ऑफिस एक ओपन-सोर्स</a:t>
            </a:r>
            <a:r>
              <a:rPr kumimoji="0" lang="en-US" sz="1800" b="0" i="0" u="none" strike="noStrike" cap="none" normalizeH="0" baseline="0" dirty="0" smtClean="0">
                <a:ln>
                  <a:noFill/>
                </a:ln>
                <a:solidFill>
                  <a:srgbClr val="000000"/>
                </a:solidFill>
                <a:effectLst/>
                <a:latin typeface="Open Sans"/>
              </a:rPr>
              <a:t> </a:t>
            </a: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सॉफ्टवेर है जो इन्टरनेट से इसकी ऑफिसियल वेबसाइट</a:t>
            </a:r>
            <a:r>
              <a:rPr kumimoji="0" lang="en-US"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 </a:t>
            </a:r>
            <a:r>
              <a:rPr kumimoji="0" lang="en-US" sz="1800" b="0" i="0" u="none" strike="noStrike" cap="none" normalizeH="0" baseline="0" dirty="0" smtClean="0">
                <a:ln>
                  <a:noFill/>
                </a:ln>
                <a:solidFill>
                  <a:srgbClr val="1515E5"/>
                </a:solidFill>
                <a:effectLst/>
                <a:latin typeface="Open Sans"/>
                <a:hlinkClick r:id="rId3"/>
              </a:rPr>
              <a:t>www.libreoffice.org</a:t>
            </a:r>
            <a:r>
              <a:rPr kumimoji="0" lang="en-US" sz="1800" b="0" i="0" u="none" strike="noStrike" cap="none" normalizeH="0" baseline="0" dirty="0" smtClean="0">
                <a:ln>
                  <a:noFill/>
                </a:ln>
                <a:solidFill>
                  <a:srgbClr val="000000"/>
                </a:solidFill>
                <a:effectLst/>
                <a:latin typeface="Open Sans"/>
              </a:rPr>
              <a:t> </a:t>
            </a: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से मुफ्त में अर्थात बिना कोई शुल्क अथवा लाइसेंस के आप डाउनलोड कर सकते है</a:t>
            </a:r>
            <a:r>
              <a:rPr kumimoji="0" lang="en-US" sz="1800" b="0" i="0" u="none" strike="noStrike" cap="none" normalizeH="0" baseline="0" dirty="0" smtClean="0">
                <a:ln>
                  <a:noFill/>
                </a:ln>
                <a:solidFill>
                  <a:srgbClr val="000000"/>
                </a:solidFill>
                <a:effectLst/>
                <a:latin typeface="Open Sans"/>
              </a:rPr>
              <a:t>, </a:t>
            </a: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जबकि माइक्रोसॉफ्ट ऑफिस एक प्रोफेशनल ऑफिस प्रोग्राम है</a:t>
            </a:r>
            <a:r>
              <a:rPr kumimoji="0" lang="en-US" sz="1800" b="0" i="0" u="none" strike="noStrike" cap="none" normalizeH="0" baseline="0" dirty="0" smtClean="0">
                <a:ln>
                  <a:noFill/>
                </a:ln>
                <a:solidFill>
                  <a:srgbClr val="000000"/>
                </a:solidFill>
                <a:effectLst/>
                <a:latin typeface="Open Sans"/>
              </a:rPr>
              <a:t>, </a:t>
            </a: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जिसके लिए आपको लाइसेंस खरीदना पड़ता है।</a:t>
            </a:r>
            <a:r>
              <a:rPr kumimoji="0" lang="en-US" sz="1800" b="0" i="0" u="none" strike="noStrike" cap="none" normalizeH="0" baseline="0" dirty="0" smtClean="0">
                <a:ln>
                  <a:noFill/>
                </a:ln>
                <a:solidFill>
                  <a:srgbClr val="000000"/>
                </a:solidFill>
                <a:effectLst/>
                <a:latin typeface="Open Sans"/>
              </a:rPr>
              <a:t> </a:t>
            </a: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दोनों ही सॉफ्टवेर कार्यक्षमता में एक सामान हैं।</a:t>
            </a:r>
            <a:endParaRPr kumimoji="0" lang="en-US"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800" dirty="0">
              <a:solidFill>
                <a:srgbClr val="000000"/>
              </a:solidFill>
              <a:latin typeface="Mangal" panose="02040503050203030202" pitchFamily="18" charset="0"/>
              <a:cs typeface="Mangal" panose="02040503050203030202"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लिब्रे ऑफिस विंडोज</a:t>
            </a:r>
            <a:r>
              <a:rPr kumimoji="0" lang="en-US" sz="1800" b="0" i="0" u="none" strike="noStrike" cap="none" normalizeH="0" baseline="0" dirty="0" smtClean="0">
                <a:ln>
                  <a:noFill/>
                </a:ln>
                <a:solidFill>
                  <a:srgbClr val="000000"/>
                </a:solidFill>
                <a:effectLst/>
                <a:latin typeface="Open Sans"/>
              </a:rPr>
              <a:t>, </a:t>
            </a: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मैक और लिनक्स पर चलेगा।</a:t>
            </a:r>
            <a:r>
              <a:rPr kumimoji="0" lang="en-US" sz="1800" b="0" i="0" u="none" strike="noStrike" cap="none" normalizeH="0" baseline="0" dirty="0" smtClean="0">
                <a:ln>
                  <a:noFill/>
                </a:ln>
                <a:solidFill>
                  <a:srgbClr val="000000"/>
                </a:solidFill>
                <a:effectLst/>
                <a:latin typeface="Open Sans"/>
              </a:rPr>
              <a:t> </a:t>
            </a: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जबकि माइक्रोसॉफ्ट ऑफिस केवल विंडोज और मैक ऑपरेटिंग सिस्टम पर ही चलेगा।</a:t>
            </a:r>
            <a:r>
              <a:rPr kumimoji="0" lang="en-US" sz="1800" b="0" i="0" u="none" strike="noStrike" cap="none" normalizeH="0" baseline="0" dirty="0" smtClean="0">
                <a:ln>
                  <a:noFill/>
                </a:ln>
                <a:solidFill>
                  <a:srgbClr val="000000"/>
                </a:solidFill>
                <a:effectLst/>
                <a:latin typeface="Open Sans"/>
              </a:rPr>
              <a:t> </a:t>
            </a: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लिब्रे ऑफिस को </a:t>
            </a:r>
            <a:r>
              <a:rPr kumimoji="0" lang="en-US" sz="1800" b="1" i="0" u="none" strike="noStrike" cap="none" normalizeH="0" baseline="0" dirty="0" smtClean="0">
                <a:ln>
                  <a:noFill/>
                </a:ln>
                <a:solidFill>
                  <a:srgbClr val="2B00FE"/>
                </a:solidFill>
                <a:effectLst/>
                <a:latin typeface="Mangal" panose="02040503050203030202" pitchFamily="18" charset="0"/>
                <a:cs typeface="Mangal" panose="02040503050203030202" pitchFamily="18" charset="0"/>
              </a:rPr>
              <a:t>The Document Foundation</a:t>
            </a:r>
            <a:r>
              <a:rPr kumimoji="0" lang="en-US" sz="1800" b="0" i="0" u="none" strike="noStrike" cap="none" normalizeH="0" baseline="0" dirty="0" smtClean="0">
                <a:ln>
                  <a:noFill/>
                </a:ln>
                <a:solidFill>
                  <a:srgbClr val="161619"/>
                </a:solidFill>
                <a:effectLst/>
                <a:latin typeface="Mangal" panose="02040503050203030202" pitchFamily="18" charset="0"/>
                <a:cs typeface="Mangal" panose="02040503050203030202" pitchFamily="18" charset="0"/>
              </a:rPr>
              <a:t> </a:t>
            </a: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द्वारा विकसित किया गया है इसका पहला संस्करण</a:t>
            </a:r>
            <a:r>
              <a:rPr kumimoji="0" lang="en-US" sz="1800" b="0" i="0" u="none" strike="noStrike" cap="none" normalizeH="0" baseline="0" dirty="0" smtClean="0">
                <a:ln>
                  <a:noFill/>
                </a:ln>
                <a:solidFill>
                  <a:srgbClr val="161619"/>
                </a:solidFill>
                <a:effectLst/>
                <a:latin typeface="Mangal" panose="02040503050203030202" pitchFamily="18" charset="0"/>
                <a:cs typeface="Mangal" panose="02040503050203030202" pitchFamily="18" charset="0"/>
              </a:rPr>
              <a:t> </a:t>
            </a:r>
            <a:r>
              <a:rPr kumimoji="0" lang="en-US" sz="1800" b="0" i="0" u="none" strike="noStrike" cap="none" normalizeH="0" baseline="0" dirty="0" smtClean="0">
                <a:ln>
                  <a:noFill/>
                </a:ln>
                <a:solidFill>
                  <a:srgbClr val="000000"/>
                </a:solidFill>
                <a:effectLst/>
                <a:latin typeface="Open Sans"/>
              </a:rPr>
              <a:t>25 </a:t>
            </a: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जनवरी</a:t>
            </a:r>
            <a:r>
              <a:rPr kumimoji="0" lang="en-US"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 </a:t>
            </a:r>
            <a:r>
              <a:rPr kumimoji="0" lang="en-US" sz="1800" b="0" i="0" u="none" strike="noStrike" cap="none" normalizeH="0" baseline="0" dirty="0" smtClean="0">
                <a:ln>
                  <a:noFill/>
                </a:ln>
                <a:solidFill>
                  <a:srgbClr val="000000"/>
                </a:solidFill>
                <a:effectLst/>
                <a:latin typeface="Open Sans"/>
              </a:rPr>
              <a:t>2011 </a:t>
            </a: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को लांच किया गया था जबकि माइक्रोसॉफ्ट ऑफिस को </a:t>
            </a:r>
            <a:r>
              <a:rPr kumimoji="0" lang="en-US" sz="1800" b="0" i="0" u="none" strike="noStrike" cap="none" normalizeH="0" baseline="0" dirty="0" smtClean="0">
                <a:ln>
                  <a:noFill/>
                </a:ln>
                <a:solidFill>
                  <a:srgbClr val="2B00FE"/>
                </a:solidFill>
                <a:effectLst/>
                <a:latin typeface="Mangal" panose="02040503050203030202" pitchFamily="18" charset="0"/>
                <a:cs typeface="Mangal" panose="02040503050203030202" pitchFamily="18" charset="0"/>
              </a:rPr>
              <a:t>Microsoft Corporation</a:t>
            </a:r>
            <a:r>
              <a:rPr kumimoji="0" lang="en-US"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 </a:t>
            </a: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द्वारा विकसित किया गया है इसे</a:t>
            </a:r>
            <a:r>
              <a:rPr kumimoji="0" lang="en-US"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 </a:t>
            </a:r>
            <a:r>
              <a:rPr kumimoji="0" lang="en-US" sz="1800" b="0" i="0" u="none" strike="noStrike" cap="none" normalizeH="0" baseline="0" dirty="0" smtClean="0">
                <a:ln>
                  <a:noFill/>
                </a:ln>
                <a:solidFill>
                  <a:srgbClr val="000000"/>
                </a:solidFill>
                <a:effectLst/>
                <a:latin typeface="Open Sans"/>
              </a:rPr>
              <a:t>1990 </a:t>
            </a: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में पेश किया गया था। लिब्रे ऑफिस को</a:t>
            </a:r>
            <a:r>
              <a:rPr kumimoji="0" lang="en-US"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 </a:t>
            </a:r>
            <a:r>
              <a:rPr kumimoji="0" lang="en-US" sz="1800" b="0" i="0" u="none" strike="noStrike" cap="none" normalizeH="0" baseline="0" dirty="0" smtClean="0">
                <a:ln>
                  <a:noFill/>
                </a:ln>
                <a:solidFill>
                  <a:srgbClr val="000000"/>
                </a:solidFill>
                <a:effectLst/>
                <a:latin typeface="Open Sans"/>
              </a:rPr>
              <a:t>Microsoft Office 2010 </a:t>
            </a: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के</a:t>
            </a:r>
            <a:r>
              <a:rPr kumimoji="0" lang="en-US"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 </a:t>
            </a:r>
            <a:r>
              <a:rPr kumimoji="0" lang="en-US" sz="1800" b="0" i="0" u="none" strike="noStrike" cap="none" normalizeH="0" baseline="0" dirty="0" err="1" smtClean="0">
                <a:ln>
                  <a:noFill/>
                </a:ln>
                <a:solidFill>
                  <a:srgbClr val="000000"/>
                </a:solidFill>
                <a:effectLst/>
                <a:latin typeface="Open Sans"/>
              </a:rPr>
              <a:t>soure</a:t>
            </a:r>
            <a:r>
              <a:rPr kumimoji="0" lang="en-US" sz="1800" b="0" i="0" u="none" strike="noStrike" cap="none" normalizeH="0" baseline="0" dirty="0" smtClean="0">
                <a:ln>
                  <a:noFill/>
                </a:ln>
                <a:solidFill>
                  <a:srgbClr val="000000"/>
                </a:solidFill>
                <a:effectLst/>
                <a:latin typeface="Open Sans"/>
              </a:rPr>
              <a:t> </a:t>
            </a:r>
            <a:r>
              <a:rPr kumimoji="0" lang="hi-IN" sz="1800" b="0" i="0" u="none" strike="noStrike" cap="none" normalizeH="0" baseline="0" dirty="0" smtClean="0">
                <a:ln>
                  <a:noFill/>
                </a:ln>
                <a:solidFill>
                  <a:srgbClr val="000000"/>
                </a:solidFill>
                <a:effectLst/>
                <a:latin typeface="Mangal" panose="02040503050203030202" pitchFamily="18" charset="0"/>
                <a:cs typeface="Mangal" panose="02040503050203030202" pitchFamily="18" charset="0"/>
              </a:rPr>
              <a:t>कोड पर विकसित किया गया है</a:t>
            </a:r>
            <a:endParaRPr kumimoji="0" lang="hi-IN"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7659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257800"/>
          </a:xfrm>
        </p:spPr>
        <p:txBody>
          <a:bodyPr>
            <a:noAutofit/>
          </a:bodyPr>
          <a:lstStyle/>
          <a:p>
            <a:pPr algn="just" fontAlgn="base"/>
            <a:r>
              <a:rPr lang="hi-IN" sz="1400" dirty="0"/>
              <a:t>लिब्रे ऑफिस एक फ्री और ओपन सोर्स एप्लीकेशन सॉफ्टवेयर है</a:t>
            </a:r>
          </a:p>
          <a:p>
            <a:pPr algn="just" fontAlgn="base"/>
            <a:r>
              <a:rPr lang="hi-IN" sz="1400" dirty="0"/>
              <a:t>जबकि माइक्रोसॉफ्ट ऑफिस को खरीदना पड़ता है.</a:t>
            </a:r>
          </a:p>
          <a:p>
            <a:pPr algn="just" fontAlgn="base"/>
            <a:r>
              <a:rPr lang="hi-IN" sz="1400" dirty="0"/>
              <a:t>लिब्रे ऑफिस सभी प्रकार के ऑपरेटिंग सिस्टम्स में काम करता है</a:t>
            </a:r>
          </a:p>
          <a:p>
            <a:pPr algn="just" fontAlgn="base"/>
            <a:r>
              <a:rPr lang="hi-IN" sz="1400" dirty="0"/>
              <a:t>माइक्रोसॉफ्ट ऑफिस सिर्फ विंडोज और एप्पल ऑपरेटिंग सिस्टम में ही काम करता है</a:t>
            </a:r>
          </a:p>
          <a:p>
            <a:pPr algn="just" fontAlgn="base"/>
            <a:r>
              <a:rPr lang="hi-IN" sz="1400" dirty="0"/>
              <a:t>दोनों सॉफ्टवेयर को प्रयोग लगभग एक समान ही है</a:t>
            </a:r>
          </a:p>
          <a:p>
            <a:pPr algn="just" fontAlgn="base"/>
            <a:r>
              <a:rPr lang="hi-IN" sz="1400" dirty="0"/>
              <a:t>माइक्रोसॉफ्ट ऑफिस में </a:t>
            </a:r>
            <a:r>
              <a:rPr lang="en-US" sz="1400" dirty="0" err="1"/>
              <a:t>Ms</a:t>
            </a:r>
            <a:r>
              <a:rPr lang="en-US" sz="1400" dirty="0"/>
              <a:t> Word, Excel, PPT </a:t>
            </a:r>
            <a:r>
              <a:rPr lang="hi-IN" sz="1400" dirty="0"/>
              <a:t>को खोलने के लिए अलग-अलग एप्लीकेशन दिए गए है. </a:t>
            </a:r>
          </a:p>
          <a:p>
            <a:pPr algn="just" fontAlgn="base"/>
            <a:r>
              <a:rPr lang="hi-IN" sz="1400" dirty="0"/>
              <a:t>जबकि लिब्रे ऑफिस का में एक ही प्रोग्राम से सभी एप्लीकेशन जैसे -  लिब्रे ऑफिस राइटर, </a:t>
            </a:r>
            <a:r>
              <a:rPr lang="en-US" sz="1400" dirty="0"/>
              <a:t>Calc </a:t>
            </a:r>
            <a:r>
              <a:rPr lang="hi-IN" sz="1400" dirty="0"/>
              <a:t>तथा प्रेजेंटेशन को रन करा सकते हैं</a:t>
            </a:r>
          </a:p>
          <a:p>
            <a:pPr algn="just" fontAlgn="base"/>
            <a:r>
              <a:rPr lang="hi-IN" sz="1400" dirty="0"/>
              <a:t>लिब्रे ऑफिस का एप्‍लीकेशन साइज बहुत छोटा है जिसे आप आसानी से डाउनलोड कर सकते हैं</a:t>
            </a:r>
          </a:p>
          <a:p>
            <a:pPr algn="just" fontAlgn="base"/>
            <a:r>
              <a:rPr lang="hi-IN" sz="1400" dirty="0"/>
              <a:t>लिब्रे ऑफिस आपके कंप्यूटर की रैम और प्रोसेसर कम होने पर भी यह बहुत अच्छे से काम करता है</a:t>
            </a:r>
          </a:p>
          <a:p>
            <a:pPr algn="just" fontAlgn="base"/>
            <a:r>
              <a:rPr lang="hi-IN" sz="1400" dirty="0"/>
              <a:t>जबकि माइक्रोसॉफ्ट ऑफिस एप्‍लीकेशन का साइज बहुत बड़ा होता है जिसे आप आसानी से डाउनलोड नहीं कर सकते अन्यथा इसे खरीदना पड़ता है</a:t>
            </a:r>
          </a:p>
          <a:p>
            <a:pPr algn="just" fontAlgn="base"/>
            <a:r>
              <a:rPr lang="hi-IN" sz="1400" dirty="0"/>
              <a:t>माइक्रोसॉफ्ट ऑफिस आपके कंप्यूटर की रैम और प्रोसेसर कम होने पर अच्छे से काम नहीं करता है</a:t>
            </a:r>
          </a:p>
          <a:p>
            <a:pPr algn="just" fontAlgn="base"/>
            <a:r>
              <a:rPr lang="hi-IN" sz="1400" dirty="0"/>
              <a:t>अतः हम उपरोक्त अन्तरो को देखते हुए कह सकते है की लिब्रेऑफ़िस का उपयोग करने का सबसे बड़ा लाभ यह है कि यह मुफ़्त है, इसलिए कोई भी इसका आसानी से परीक्षण और उपयोग कर सकता है। दूसरी ओर, कई लोग मानते हैं कि माइक्रोसॉफ्ट ऑफिस की गुणवत्ता लिब्रे ऑफिस की तुलना में अभी भी बेहतर है अर्थात माइक्रोसॉफ्ट ऑफिस लिब्रे ऑफिस की तुलना में ज्यादा प्रोफेशनल है. </a:t>
            </a:r>
          </a:p>
          <a:p>
            <a:pPr algn="just"/>
            <a:endParaRPr lang="en-US" sz="1400" dirty="0"/>
          </a:p>
        </p:txBody>
      </p:sp>
      <p:sp>
        <p:nvSpPr>
          <p:cNvPr id="4" name="Title 1"/>
          <p:cNvSpPr>
            <a:spLocks noGrp="1"/>
          </p:cNvSpPr>
          <p:nvPr>
            <p:ph type="title"/>
          </p:nvPr>
        </p:nvSpPr>
        <p:spPr/>
        <p:txBody>
          <a:bodyPr/>
          <a:lstStyle/>
          <a:p>
            <a:r>
              <a:rPr lang="en-US" dirty="0" err="1" smtClean="0"/>
              <a:t>Libre</a:t>
            </a:r>
            <a:r>
              <a:rPr lang="en-US" dirty="0" smtClean="0"/>
              <a:t> Office </a:t>
            </a:r>
            <a:endParaRPr lang="en-US" dirty="0"/>
          </a:p>
        </p:txBody>
      </p:sp>
    </p:spTree>
    <p:extLst>
      <p:ext uri="{BB962C8B-B14F-4D97-AF65-F5344CB8AC3E}">
        <p14:creationId xmlns:p14="http://schemas.microsoft.com/office/powerpoint/2010/main" val="342061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dirty="0"/>
              <a:t>Using The Help, </a:t>
            </a:r>
            <a:endParaRPr lang="en-US" dirty="0" smtClean="0"/>
          </a:p>
          <a:p>
            <a:r>
              <a:rPr lang="en-US" dirty="0" smtClean="0"/>
              <a:t>Page </a:t>
            </a:r>
            <a:r>
              <a:rPr lang="en-US" dirty="0"/>
              <a:t>Setup, </a:t>
            </a:r>
            <a:endParaRPr lang="en-US" dirty="0" smtClean="0"/>
          </a:p>
          <a:p>
            <a:r>
              <a:rPr lang="en-US" dirty="0" smtClean="0"/>
              <a:t>Page </a:t>
            </a:r>
            <a:r>
              <a:rPr lang="en-US" dirty="0"/>
              <a:t>Layout, </a:t>
            </a:r>
            <a:endParaRPr lang="en-US" dirty="0" smtClean="0"/>
          </a:p>
          <a:p>
            <a:r>
              <a:rPr lang="en-US" dirty="0" smtClean="0"/>
              <a:t>Borders</a:t>
            </a:r>
            <a:r>
              <a:rPr lang="en-US" dirty="0"/>
              <a:t>, </a:t>
            </a:r>
            <a:endParaRPr lang="en-US" dirty="0" smtClean="0"/>
          </a:p>
          <a:p>
            <a:r>
              <a:rPr lang="en-US" dirty="0" smtClean="0"/>
              <a:t>Watermark</a:t>
            </a:r>
            <a:r>
              <a:rPr lang="en-US" dirty="0"/>
              <a:t>, </a:t>
            </a:r>
            <a:endParaRPr lang="en-US" dirty="0" smtClean="0"/>
          </a:p>
          <a:p>
            <a:r>
              <a:rPr lang="en-US" dirty="0" smtClean="0"/>
              <a:t>Print </a:t>
            </a:r>
            <a:r>
              <a:rPr lang="en-US" dirty="0"/>
              <a:t>Preview, </a:t>
            </a:r>
            <a:endParaRPr lang="en-US" dirty="0" smtClean="0"/>
          </a:p>
          <a:p>
            <a:r>
              <a:rPr lang="en-US" dirty="0" smtClean="0"/>
              <a:t>Printing </a:t>
            </a:r>
            <a:r>
              <a:rPr lang="en-US" dirty="0"/>
              <a:t>of Documents, </a:t>
            </a:r>
            <a:endParaRPr lang="en-US" dirty="0" smtClean="0"/>
          </a:p>
          <a:p>
            <a:r>
              <a:rPr lang="en-US" dirty="0" smtClean="0"/>
              <a:t>PDF </a:t>
            </a:r>
            <a:r>
              <a:rPr lang="en-US" dirty="0"/>
              <a:t>file and Saving a Document as PDF file, </a:t>
            </a:r>
            <a:endParaRPr lang="en-US" dirty="0" smtClean="0"/>
          </a:p>
          <a:p>
            <a:r>
              <a:rPr lang="en-US" dirty="0" smtClean="0"/>
              <a:t>Text </a:t>
            </a:r>
            <a:r>
              <a:rPr lang="en-US" dirty="0"/>
              <a:t>Creation and manipulation, </a:t>
            </a:r>
            <a:endParaRPr lang="en-US" dirty="0" smtClean="0"/>
          </a:p>
          <a:p>
            <a:r>
              <a:rPr lang="en-US" dirty="0" smtClean="0"/>
              <a:t>Document </a:t>
            </a:r>
            <a:r>
              <a:rPr lang="en-US" dirty="0"/>
              <a:t>Creation, </a:t>
            </a:r>
            <a:endParaRPr lang="en-US" dirty="0" smtClean="0"/>
          </a:p>
          <a:p>
            <a:endParaRPr lang="en-US" dirty="0"/>
          </a:p>
        </p:txBody>
      </p:sp>
      <p:sp>
        <p:nvSpPr>
          <p:cNvPr id="4" name="Title 1"/>
          <p:cNvSpPr>
            <a:spLocks noGrp="1"/>
          </p:cNvSpPr>
          <p:nvPr>
            <p:ph type="title"/>
          </p:nvPr>
        </p:nvSpPr>
        <p:spPr/>
        <p:txBody>
          <a:bodyPr/>
          <a:lstStyle/>
          <a:p>
            <a:r>
              <a:rPr lang="en-US" b="1" dirty="0"/>
              <a:t>Word Processing</a:t>
            </a:r>
          </a:p>
        </p:txBody>
      </p:sp>
    </p:spTree>
    <p:extLst>
      <p:ext uri="{BB962C8B-B14F-4D97-AF65-F5344CB8AC3E}">
        <p14:creationId xmlns:p14="http://schemas.microsoft.com/office/powerpoint/2010/main" val="2997483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8150" y="381000"/>
            <a:ext cx="8662147" cy="571500"/>
          </a:xfrm>
          <a:prstGeom prst="rect">
            <a:avLst/>
          </a:prstGeom>
        </p:spPr>
      </p:pic>
      <p:pic>
        <p:nvPicPr>
          <p:cNvPr id="5" name="Picture 4"/>
          <p:cNvPicPr>
            <a:picLocks noChangeAspect="1"/>
          </p:cNvPicPr>
          <p:nvPr/>
        </p:nvPicPr>
        <p:blipFill>
          <a:blip r:embed="rId3"/>
          <a:stretch>
            <a:fillRect/>
          </a:stretch>
        </p:blipFill>
        <p:spPr>
          <a:xfrm>
            <a:off x="590549" y="1594846"/>
            <a:ext cx="6143626" cy="5084615"/>
          </a:xfrm>
          <a:prstGeom prst="rect">
            <a:avLst/>
          </a:prstGeom>
        </p:spPr>
      </p:pic>
    </p:spTree>
    <p:extLst>
      <p:ext uri="{BB962C8B-B14F-4D97-AF65-F5344CB8AC3E}">
        <p14:creationId xmlns:p14="http://schemas.microsoft.com/office/powerpoint/2010/main" val="3574924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2648" y="1587164"/>
            <a:ext cx="6702552" cy="5184251"/>
          </a:xfrm>
          <a:prstGeom prst="rect">
            <a:avLst/>
          </a:prstGeom>
        </p:spPr>
      </p:pic>
      <p:sp>
        <p:nvSpPr>
          <p:cNvPr id="5" name="Title 1"/>
          <p:cNvSpPr>
            <a:spLocks noGrp="1"/>
          </p:cNvSpPr>
          <p:nvPr>
            <p:ph type="title"/>
          </p:nvPr>
        </p:nvSpPr>
        <p:spPr/>
        <p:txBody>
          <a:bodyPr/>
          <a:lstStyle/>
          <a:p>
            <a:r>
              <a:rPr lang="en-US" dirty="0" err="1" smtClean="0"/>
              <a:t>Libre</a:t>
            </a:r>
            <a:r>
              <a:rPr lang="en-US" dirty="0" smtClean="0"/>
              <a:t> Office </a:t>
            </a:r>
            <a:endParaRPr lang="en-US" dirty="0"/>
          </a:p>
        </p:txBody>
      </p:sp>
    </p:spTree>
    <p:extLst>
      <p:ext uri="{BB962C8B-B14F-4D97-AF65-F5344CB8AC3E}">
        <p14:creationId xmlns:p14="http://schemas.microsoft.com/office/powerpoint/2010/main" val="741003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2648" y="1524000"/>
            <a:ext cx="7962900" cy="5143500"/>
          </a:xfrm>
          <a:prstGeom prst="rect">
            <a:avLst/>
          </a:prstGeom>
        </p:spPr>
      </p:pic>
      <p:sp>
        <p:nvSpPr>
          <p:cNvPr id="5" name="Title 1"/>
          <p:cNvSpPr>
            <a:spLocks noGrp="1"/>
          </p:cNvSpPr>
          <p:nvPr>
            <p:ph type="title"/>
          </p:nvPr>
        </p:nvSpPr>
        <p:spPr/>
        <p:txBody>
          <a:bodyPr/>
          <a:lstStyle/>
          <a:p>
            <a:r>
              <a:rPr lang="en-US" dirty="0" err="1" smtClean="0"/>
              <a:t>Libre</a:t>
            </a:r>
            <a:r>
              <a:rPr lang="en-US" dirty="0" smtClean="0"/>
              <a:t> Office </a:t>
            </a:r>
            <a:endParaRPr lang="en-US" dirty="0"/>
          </a:p>
        </p:txBody>
      </p:sp>
    </p:spTree>
    <p:extLst>
      <p:ext uri="{BB962C8B-B14F-4D97-AF65-F5344CB8AC3E}">
        <p14:creationId xmlns:p14="http://schemas.microsoft.com/office/powerpoint/2010/main" val="394950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2648" y="1514627"/>
            <a:ext cx="5957887" cy="5219548"/>
          </a:xfrm>
          <a:prstGeom prst="rect">
            <a:avLst/>
          </a:prstGeom>
        </p:spPr>
      </p:pic>
      <p:sp>
        <p:nvSpPr>
          <p:cNvPr id="5" name="Title 1"/>
          <p:cNvSpPr>
            <a:spLocks noGrp="1"/>
          </p:cNvSpPr>
          <p:nvPr>
            <p:ph type="title"/>
          </p:nvPr>
        </p:nvSpPr>
        <p:spPr/>
        <p:txBody>
          <a:bodyPr/>
          <a:lstStyle/>
          <a:p>
            <a:r>
              <a:rPr lang="en-US" dirty="0" err="1" smtClean="0"/>
              <a:t>Libre</a:t>
            </a:r>
            <a:r>
              <a:rPr lang="en-US" dirty="0" smtClean="0"/>
              <a:t> Office </a:t>
            </a:r>
            <a:endParaRPr lang="en-US" dirty="0"/>
          </a:p>
        </p:txBody>
      </p:sp>
    </p:spTree>
    <p:extLst>
      <p:ext uri="{BB962C8B-B14F-4D97-AF65-F5344CB8AC3E}">
        <p14:creationId xmlns:p14="http://schemas.microsoft.com/office/powerpoint/2010/main" val="2059466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pic>
        <p:nvPicPr>
          <p:cNvPr id="4" name="Picture 3">
            <a:extLst>
              <a:ext uri="{FF2B5EF4-FFF2-40B4-BE49-F238E27FC236}">
                <a16:creationId xmlns:a16="http://schemas.microsoft.com/office/drawing/2014/main" xmlns="" id="{9889C4F1-9187-49BB-9C0F-6C0CFD1726DA}"/>
              </a:ext>
            </a:extLst>
          </p:cNvPr>
          <p:cNvPicPr>
            <a:picLocks noChangeAspect="1"/>
          </p:cNvPicPr>
          <p:nvPr/>
        </p:nvPicPr>
        <p:blipFill>
          <a:blip r:embed="rId2"/>
          <a:stretch>
            <a:fillRect/>
          </a:stretch>
        </p:blipFill>
        <p:spPr>
          <a:xfrm>
            <a:off x="196508" y="281641"/>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xmlns="" id="{CD6AB187-6CE5-4F7A-B9DE-DED37A7555B9}"/>
              </a:ext>
            </a:extLst>
          </p:cNvPr>
          <p:cNvSpPr/>
          <p:nvPr/>
        </p:nvSpPr>
        <p:spPr>
          <a:xfrm>
            <a:off x="1706132" y="1995020"/>
            <a:ext cx="8885500" cy="4154984"/>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9600" dirty="0" smtClean="0">
                <a:solidFill>
                  <a:srgbClr val="FFFF00"/>
                </a:solidFill>
                <a:latin typeface="+mj-lt"/>
              </a:rPr>
              <a:t>Thank You</a:t>
            </a:r>
            <a:r>
              <a:rPr lang="en-US" sz="9600" dirty="0">
                <a:solidFill>
                  <a:srgbClr val="FFFF00"/>
                </a:solidFill>
                <a:latin typeface="+mj-lt"/>
              </a:rPr>
              <a:t/>
            </a:r>
            <a:br>
              <a:rPr lang="en-US" sz="9600" dirty="0">
                <a:solidFill>
                  <a:srgbClr val="FFFF00"/>
                </a:solidFill>
                <a:latin typeface="+mj-lt"/>
              </a:rPr>
            </a:br>
            <a:endParaRPr lang="en-IN" sz="9600" dirty="0">
              <a:solidFill>
                <a:srgbClr val="FFFF00"/>
              </a:solidFill>
              <a:latin typeface="+mj-lt"/>
            </a:endParaRPr>
          </a:p>
          <a:p>
            <a:pPr algn="ctr"/>
            <a:endParaRPr lang="en-IN" sz="2800" dirty="0"/>
          </a:p>
          <a:p>
            <a:pPr algn="ctr"/>
            <a:endParaRPr lang="en-IN" sz="2800" dirty="0" smtClean="0"/>
          </a:p>
        </p:txBody>
      </p:sp>
      <p:sp>
        <p:nvSpPr>
          <p:cNvPr id="6" name="Rectangle 5">
            <a:extLst>
              <a:ext uri="{FF2B5EF4-FFF2-40B4-BE49-F238E27FC236}">
                <a16:creationId xmlns:a16="http://schemas.microsoft.com/office/drawing/2014/main" xmlns=""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endParaRPr lang="en-US" sz="240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686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dirty="0"/>
              <a:t>Editing Text, </a:t>
            </a:r>
            <a:endParaRPr lang="en-US" dirty="0" smtClean="0"/>
          </a:p>
          <a:p>
            <a:r>
              <a:rPr lang="en-US" dirty="0" smtClean="0"/>
              <a:t>Text </a:t>
            </a:r>
            <a:r>
              <a:rPr lang="en-US" dirty="0"/>
              <a:t>Selection, </a:t>
            </a:r>
            <a:endParaRPr lang="en-US" dirty="0" smtClean="0"/>
          </a:p>
          <a:p>
            <a:r>
              <a:rPr lang="en-US" dirty="0" smtClean="0"/>
              <a:t>Cut</a:t>
            </a:r>
            <a:r>
              <a:rPr lang="en-US" dirty="0"/>
              <a:t>, Copy and Paste, </a:t>
            </a:r>
            <a:endParaRPr lang="en-US" dirty="0" smtClean="0"/>
          </a:p>
          <a:p>
            <a:r>
              <a:rPr lang="en-US" dirty="0" smtClean="0"/>
              <a:t>Font</a:t>
            </a:r>
            <a:r>
              <a:rPr lang="en-US" dirty="0"/>
              <a:t>, </a:t>
            </a:r>
            <a:endParaRPr lang="en-US" dirty="0" smtClean="0"/>
          </a:p>
          <a:p>
            <a:r>
              <a:rPr lang="en-US" dirty="0" smtClean="0"/>
              <a:t>Color</a:t>
            </a:r>
            <a:r>
              <a:rPr lang="en-US" dirty="0"/>
              <a:t>, </a:t>
            </a:r>
          </a:p>
          <a:p>
            <a:r>
              <a:rPr lang="en-US" dirty="0" smtClean="0"/>
              <a:t>Style </a:t>
            </a:r>
            <a:r>
              <a:rPr lang="en-US" dirty="0"/>
              <a:t>and Size selection, </a:t>
            </a:r>
            <a:endParaRPr lang="en-US" dirty="0" smtClean="0"/>
          </a:p>
          <a:p>
            <a:r>
              <a:rPr lang="en-US" dirty="0" smtClean="0"/>
              <a:t>Alignment </a:t>
            </a:r>
            <a:r>
              <a:rPr lang="en-US" dirty="0"/>
              <a:t>of Text, </a:t>
            </a:r>
            <a:endParaRPr lang="en-US" dirty="0" smtClean="0"/>
          </a:p>
          <a:p>
            <a:r>
              <a:rPr lang="en-US" dirty="0" smtClean="0"/>
              <a:t>Undo </a:t>
            </a:r>
            <a:r>
              <a:rPr lang="en-US" dirty="0"/>
              <a:t>&amp; Redo, </a:t>
            </a:r>
            <a:endParaRPr lang="en-US" dirty="0" smtClean="0"/>
          </a:p>
          <a:p>
            <a:r>
              <a:rPr lang="en-US" dirty="0" smtClean="0"/>
              <a:t>AutoCorrect</a:t>
            </a:r>
            <a:r>
              <a:rPr lang="en-US" dirty="0"/>
              <a:t>, </a:t>
            </a:r>
            <a:endParaRPr lang="en-US" dirty="0" smtClean="0"/>
          </a:p>
          <a:p>
            <a:r>
              <a:rPr lang="en-US" dirty="0" smtClean="0"/>
              <a:t>Spelling </a:t>
            </a:r>
            <a:r>
              <a:rPr lang="en-US" dirty="0"/>
              <a:t>&amp; Grammar, </a:t>
            </a:r>
            <a:endParaRPr lang="en-US" dirty="0" smtClean="0"/>
          </a:p>
        </p:txBody>
      </p:sp>
      <p:sp>
        <p:nvSpPr>
          <p:cNvPr id="4" name="Title 1"/>
          <p:cNvSpPr>
            <a:spLocks noGrp="1"/>
          </p:cNvSpPr>
          <p:nvPr>
            <p:ph type="title"/>
          </p:nvPr>
        </p:nvSpPr>
        <p:spPr/>
        <p:txBody>
          <a:bodyPr/>
          <a:lstStyle/>
          <a:p>
            <a:r>
              <a:rPr lang="en-US" b="1" dirty="0"/>
              <a:t>Word Processing</a:t>
            </a:r>
          </a:p>
        </p:txBody>
      </p:sp>
    </p:spTree>
    <p:extLst>
      <p:ext uri="{BB962C8B-B14F-4D97-AF65-F5344CB8AC3E}">
        <p14:creationId xmlns:p14="http://schemas.microsoft.com/office/powerpoint/2010/main" val="64969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dirty="0"/>
              <a:t>Find and Replace, </a:t>
            </a:r>
          </a:p>
          <a:p>
            <a:r>
              <a:rPr lang="en-US" dirty="0"/>
              <a:t>Formatting the Text, </a:t>
            </a:r>
            <a:endParaRPr lang="en-US" dirty="0" smtClean="0"/>
          </a:p>
          <a:p>
            <a:r>
              <a:rPr lang="en-US" dirty="0" smtClean="0"/>
              <a:t>Creating </a:t>
            </a:r>
            <a:r>
              <a:rPr lang="en-US" dirty="0"/>
              <a:t>and using user defined Styles, </a:t>
            </a:r>
            <a:endParaRPr lang="en-US" dirty="0" smtClean="0"/>
          </a:p>
          <a:p>
            <a:r>
              <a:rPr lang="en-US" dirty="0" smtClean="0"/>
              <a:t>Paragraph </a:t>
            </a:r>
            <a:r>
              <a:rPr lang="en-US" dirty="0"/>
              <a:t>Indentation, </a:t>
            </a:r>
            <a:endParaRPr lang="en-US" dirty="0" smtClean="0"/>
          </a:p>
          <a:p>
            <a:r>
              <a:rPr lang="en-US" dirty="0" smtClean="0"/>
              <a:t>Bullets </a:t>
            </a:r>
            <a:r>
              <a:rPr lang="en-US" dirty="0"/>
              <a:t>and Numbering, </a:t>
            </a:r>
            <a:endParaRPr lang="en-US" dirty="0" smtClean="0"/>
          </a:p>
          <a:p>
            <a:r>
              <a:rPr lang="en-US" dirty="0" smtClean="0"/>
              <a:t>Change </a:t>
            </a:r>
            <a:r>
              <a:rPr lang="en-US" dirty="0"/>
              <a:t>case, </a:t>
            </a:r>
            <a:endParaRPr lang="en-US" dirty="0" smtClean="0"/>
          </a:p>
          <a:p>
            <a:r>
              <a:rPr lang="en-US" dirty="0" smtClean="0"/>
              <a:t>Header </a:t>
            </a:r>
            <a:r>
              <a:rPr lang="en-US" dirty="0"/>
              <a:t>&amp; Footer, </a:t>
            </a:r>
            <a:endParaRPr lang="en-US" dirty="0" smtClean="0"/>
          </a:p>
          <a:p>
            <a:r>
              <a:rPr lang="en-US" dirty="0" smtClean="0"/>
              <a:t>Table </a:t>
            </a:r>
            <a:r>
              <a:rPr lang="en-US" dirty="0"/>
              <a:t>Manipulation, </a:t>
            </a:r>
            <a:endParaRPr lang="en-US" dirty="0" smtClean="0"/>
          </a:p>
          <a:p>
            <a:r>
              <a:rPr lang="en-US" dirty="0" smtClean="0"/>
              <a:t>Insert </a:t>
            </a:r>
            <a:r>
              <a:rPr lang="en-US" dirty="0"/>
              <a:t>&amp; Draw Table, </a:t>
            </a:r>
            <a:endParaRPr lang="en-US" dirty="0" smtClean="0"/>
          </a:p>
          <a:p>
            <a:r>
              <a:rPr lang="en-US" dirty="0" smtClean="0"/>
              <a:t>Changing </a:t>
            </a:r>
            <a:r>
              <a:rPr lang="en-US" dirty="0"/>
              <a:t>cell width and height, </a:t>
            </a:r>
            <a:endParaRPr lang="en-US" dirty="0" smtClean="0"/>
          </a:p>
          <a:p>
            <a:endParaRPr lang="en-US" dirty="0"/>
          </a:p>
        </p:txBody>
      </p:sp>
      <p:sp>
        <p:nvSpPr>
          <p:cNvPr id="4" name="Title 1"/>
          <p:cNvSpPr>
            <a:spLocks noGrp="1"/>
          </p:cNvSpPr>
          <p:nvPr>
            <p:ph type="title"/>
          </p:nvPr>
        </p:nvSpPr>
        <p:spPr/>
        <p:txBody>
          <a:bodyPr/>
          <a:lstStyle/>
          <a:p>
            <a:r>
              <a:rPr lang="en-US" b="1" dirty="0"/>
              <a:t>Word Processing</a:t>
            </a:r>
          </a:p>
        </p:txBody>
      </p:sp>
    </p:spTree>
    <p:extLst>
      <p:ext uri="{BB962C8B-B14F-4D97-AF65-F5344CB8AC3E}">
        <p14:creationId xmlns:p14="http://schemas.microsoft.com/office/powerpoint/2010/main" val="47497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257800"/>
          </a:xfrm>
        </p:spPr>
        <p:txBody>
          <a:bodyPr>
            <a:normAutofit lnSpcReduction="10000"/>
          </a:bodyPr>
          <a:lstStyle/>
          <a:p>
            <a:r>
              <a:rPr lang="en-US" dirty="0"/>
              <a:t>Alignment of Text in cell, </a:t>
            </a:r>
            <a:endParaRPr lang="en-US" dirty="0" smtClean="0"/>
          </a:p>
          <a:p>
            <a:r>
              <a:rPr lang="en-US" dirty="0" smtClean="0"/>
              <a:t>Delete </a:t>
            </a:r>
            <a:r>
              <a:rPr lang="en-US" dirty="0"/>
              <a:t>/ Insertion of Row, </a:t>
            </a:r>
            <a:endParaRPr lang="en-US" dirty="0" smtClean="0"/>
          </a:p>
          <a:p>
            <a:r>
              <a:rPr lang="en-US" dirty="0" smtClean="0"/>
              <a:t>Column </a:t>
            </a:r>
            <a:r>
              <a:rPr lang="en-US" dirty="0"/>
              <a:t>and Merging &amp; Splitting of Cells, </a:t>
            </a:r>
            <a:endParaRPr lang="en-US" dirty="0" smtClean="0"/>
          </a:p>
          <a:p>
            <a:r>
              <a:rPr lang="en-US" dirty="0" smtClean="0"/>
              <a:t>Border </a:t>
            </a:r>
            <a:r>
              <a:rPr lang="en-US" dirty="0"/>
              <a:t>and Shading, </a:t>
            </a:r>
            <a:endParaRPr lang="en-US" dirty="0" smtClean="0"/>
          </a:p>
          <a:p>
            <a:r>
              <a:rPr lang="en-US" dirty="0" smtClean="0"/>
              <a:t>Mail </a:t>
            </a:r>
            <a:r>
              <a:rPr lang="en-US" dirty="0"/>
              <a:t>Merge, </a:t>
            </a:r>
            <a:endParaRPr lang="en-US" dirty="0" smtClean="0"/>
          </a:p>
          <a:p>
            <a:r>
              <a:rPr lang="en-US" dirty="0" smtClean="0"/>
              <a:t>Table </a:t>
            </a:r>
            <a:r>
              <a:rPr lang="en-US" dirty="0"/>
              <a:t>of Contents, </a:t>
            </a:r>
            <a:endParaRPr lang="en-US" dirty="0" smtClean="0"/>
          </a:p>
          <a:p>
            <a:r>
              <a:rPr lang="en-US" dirty="0" smtClean="0"/>
              <a:t>Indexes</a:t>
            </a:r>
            <a:r>
              <a:rPr lang="en-US" dirty="0"/>
              <a:t>, </a:t>
            </a:r>
            <a:endParaRPr lang="en-US" dirty="0" smtClean="0"/>
          </a:p>
          <a:p>
            <a:r>
              <a:rPr lang="en-US" dirty="0" smtClean="0"/>
              <a:t>Adding </a:t>
            </a:r>
            <a:r>
              <a:rPr lang="en-US" dirty="0"/>
              <a:t>Comments, </a:t>
            </a:r>
            <a:endParaRPr lang="en-US" dirty="0" smtClean="0"/>
          </a:p>
          <a:p>
            <a:r>
              <a:rPr lang="en-US" dirty="0" smtClean="0"/>
              <a:t>Tracking </a:t>
            </a:r>
            <a:r>
              <a:rPr lang="en-US" dirty="0"/>
              <a:t>changes, </a:t>
            </a:r>
            <a:endParaRPr lang="en-US" dirty="0" smtClean="0"/>
          </a:p>
          <a:p>
            <a:r>
              <a:rPr lang="en-US" dirty="0" smtClean="0"/>
              <a:t>Macros  </a:t>
            </a:r>
            <a:endParaRPr lang="en-US" dirty="0"/>
          </a:p>
          <a:p>
            <a:endParaRPr lang="en-US" dirty="0"/>
          </a:p>
          <a:p>
            <a:endParaRPr lang="en-US" dirty="0"/>
          </a:p>
        </p:txBody>
      </p:sp>
      <p:sp>
        <p:nvSpPr>
          <p:cNvPr id="4" name="Title 1"/>
          <p:cNvSpPr>
            <a:spLocks noGrp="1"/>
          </p:cNvSpPr>
          <p:nvPr>
            <p:ph type="title"/>
          </p:nvPr>
        </p:nvSpPr>
        <p:spPr/>
        <p:txBody>
          <a:bodyPr/>
          <a:lstStyle/>
          <a:p>
            <a:r>
              <a:rPr lang="en-US" b="1" dirty="0"/>
              <a:t>Word Processing</a:t>
            </a:r>
          </a:p>
        </p:txBody>
      </p:sp>
    </p:spTree>
    <p:extLst>
      <p:ext uri="{BB962C8B-B14F-4D97-AF65-F5344CB8AC3E}">
        <p14:creationId xmlns:p14="http://schemas.microsoft.com/office/powerpoint/2010/main" val="374477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Word Processing</a:t>
            </a:r>
            <a:endParaRPr lang="en-US" dirty="0"/>
          </a:p>
        </p:txBody>
      </p:sp>
      <p:sp>
        <p:nvSpPr>
          <p:cNvPr id="5" name="Content Placeholder 4"/>
          <p:cNvSpPr>
            <a:spLocks noGrp="1"/>
          </p:cNvSpPr>
          <p:nvPr>
            <p:ph sz="quarter" idx="1"/>
          </p:nvPr>
        </p:nvSpPr>
        <p:spPr>
          <a:xfrm>
            <a:off x="612648" y="1600199"/>
            <a:ext cx="8153400" cy="5133109"/>
          </a:xfrm>
        </p:spPr>
        <p:txBody>
          <a:bodyPr>
            <a:normAutofit/>
          </a:bodyPr>
          <a:lstStyle/>
          <a:p>
            <a:pPr algn="just"/>
            <a:r>
              <a:rPr lang="en-IN" b="1" dirty="0"/>
              <a:t>Word processing</a:t>
            </a:r>
            <a:r>
              <a:rPr lang="en-IN" dirty="0"/>
              <a:t> describes the process of creating or editing a document using a word processor, such as Microsoft Word, Google Docs, or </a:t>
            </a:r>
            <a:r>
              <a:rPr lang="en-IN" dirty="0" err="1" smtClean="0"/>
              <a:t>Libre</a:t>
            </a:r>
            <a:r>
              <a:rPr lang="en-IN" dirty="0" smtClean="0"/>
              <a:t> Office</a:t>
            </a:r>
            <a:r>
              <a:rPr lang="en-IN" dirty="0"/>
              <a:t> Writer. For example, a student could create a book report in a Word Processor application. Then, the student could print it, save it to a disk, display it on the screen, or send it </a:t>
            </a:r>
            <a:r>
              <a:rPr lang="en-IN" dirty="0" smtClean="0"/>
              <a:t>over</a:t>
            </a:r>
            <a:r>
              <a:rPr lang="en-IN" dirty="0"/>
              <a:t> e-mail. Also, a person looking for a job could create a résumé using a word processor, then e-mail or print and mail it to job recruiters.</a:t>
            </a:r>
            <a:r>
              <a:rPr lang="en-IN" dirty="0" smtClean="0"/>
              <a:t> </a:t>
            </a:r>
            <a:endParaRPr lang="en-IN" dirty="0"/>
          </a:p>
          <a:p>
            <a:endParaRPr lang="en-IN" dirty="0"/>
          </a:p>
        </p:txBody>
      </p:sp>
    </p:spTree>
    <p:extLst>
      <p:ext uri="{BB962C8B-B14F-4D97-AF65-F5344CB8AC3E}">
        <p14:creationId xmlns:p14="http://schemas.microsoft.com/office/powerpoint/2010/main" val="175767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Word Processing Package</a:t>
            </a:r>
          </a:p>
        </p:txBody>
      </p:sp>
      <p:sp>
        <p:nvSpPr>
          <p:cNvPr id="3" name="Content Placeholder 2"/>
          <p:cNvSpPr>
            <a:spLocks noGrp="1"/>
          </p:cNvSpPr>
          <p:nvPr>
            <p:ph sz="quarter" idx="1"/>
          </p:nvPr>
        </p:nvSpPr>
        <p:spPr/>
        <p:txBody>
          <a:bodyPr/>
          <a:lstStyle/>
          <a:p>
            <a:r>
              <a:rPr lang="en-US" b="1" dirty="0" err="1" smtClean="0"/>
              <a:t>LibreOffice</a:t>
            </a:r>
            <a:endParaRPr lang="en-US" b="1" dirty="0" smtClean="0"/>
          </a:p>
          <a:p>
            <a:pPr algn="just"/>
            <a:r>
              <a:rPr lang="en-US" b="1" dirty="0" err="1"/>
              <a:t>LibreOffice</a:t>
            </a:r>
            <a:r>
              <a:rPr lang="en-US" b="1" dirty="0"/>
              <a:t> </a:t>
            </a:r>
            <a:r>
              <a:rPr lang="en-US" dirty="0"/>
              <a:t>is a free and open-source office productivity software suite, a project of The Document Foundation. It was forked in 2010 from OpenOffice.org, an open-sourced version of the earlier </a:t>
            </a:r>
            <a:r>
              <a:rPr lang="en-US" dirty="0" smtClean="0"/>
              <a:t>Star Office</a:t>
            </a:r>
            <a:r>
              <a:rPr lang="en-US" dirty="0"/>
              <a:t>.</a:t>
            </a:r>
          </a:p>
        </p:txBody>
      </p:sp>
      <p:pic>
        <p:nvPicPr>
          <p:cNvPr id="1026" name="Picture 2" descr="7 LibreOffice Tips To Get More Out of It - It's FO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593" y="4416386"/>
            <a:ext cx="4340646" cy="2441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821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Libre</a:t>
            </a:r>
            <a:r>
              <a:rPr lang="en-US" dirty="0" smtClean="0"/>
              <a:t> Office </a:t>
            </a:r>
            <a:endParaRPr lang="en-US" dirty="0"/>
          </a:p>
        </p:txBody>
      </p:sp>
      <p:sp>
        <p:nvSpPr>
          <p:cNvPr id="3" name="Content Placeholder 2"/>
          <p:cNvSpPr>
            <a:spLocks noGrp="1"/>
          </p:cNvSpPr>
          <p:nvPr>
            <p:ph sz="quarter" idx="1"/>
          </p:nvPr>
        </p:nvSpPr>
        <p:spPr>
          <a:xfrm>
            <a:off x="612648" y="1600199"/>
            <a:ext cx="8153400" cy="5188789"/>
          </a:xfrm>
        </p:spPr>
        <p:txBody>
          <a:bodyPr>
            <a:normAutofit fontScale="85000" lnSpcReduction="20000"/>
          </a:bodyPr>
          <a:lstStyle/>
          <a:p>
            <a:r>
              <a:rPr lang="en-US" dirty="0"/>
              <a:t>The main features of </a:t>
            </a:r>
            <a:r>
              <a:rPr lang="en-US" dirty="0" err="1" smtClean="0"/>
              <a:t>Libre</a:t>
            </a:r>
            <a:r>
              <a:rPr lang="en-US" dirty="0" smtClean="0"/>
              <a:t> Office </a:t>
            </a:r>
            <a:r>
              <a:rPr lang="en-US" dirty="0"/>
              <a:t>are:</a:t>
            </a:r>
          </a:p>
          <a:p>
            <a:r>
              <a:rPr lang="en-US" b="1" dirty="0"/>
              <a:t>Writer:</a:t>
            </a:r>
            <a:r>
              <a:rPr lang="en-US" dirty="0"/>
              <a:t> An easy-to-use word processing application</a:t>
            </a:r>
          </a:p>
          <a:p>
            <a:r>
              <a:rPr lang="en-US" b="1" dirty="0"/>
              <a:t>Calc:</a:t>
            </a:r>
            <a:r>
              <a:rPr lang="en-US" dirty="0"/>
              <a:t> A spreadsheet program similar to Microsoft Excel or Google Sheets.</a:t>
            </a:r>
          </a:p>
          <a:p>
            <a:r>
              <a:rPr lang="en-US" b="1" dirty="0"/>
              <a:t>Impress:</a:t>
            </a:r>
            <a:r>
              <a:rPr lang="en-US" dirty="0"/>
              <a:t> A presentation platform to create slideshows</a:t>
            </a:r>
          </a:p>
          <a:p>
            <a:r>
              <a:rPr lang="en-US" b="1" dirty="0"/>
              <a:t>Draw:</a:t>
            </a:r>
            <a:r>
              <a:rPr lang="en-US" dirty="0"/>
              <a:t> An integrated graphic editing program</a:t>
            </a:r>
          </a:p>
          <a:p>
            <a:r>
              <a:rPr lang="en-US" b="1" dirty="0"/>
              <a:t>Base:</a:t>
            </a:r>
            <a:r>
              <a:rPr lang="en-US" dirty="0"/>
              <a:t> A database program that integrates with all </a:t>
            </a:r>
            <a:r>
              <a:rPr lang="en-US" dirty="0" err="1" smtClean="0"/>
              <a:t>Libre</a:t>
            </a:r>
            <a:r>
              <a:rPr lang="en-US" dirty="0" smtClean="0"/>
              <a:t> Office </a:t>
            </a:r>
            <a:r>
              <a:rPr lang="en-US" dirty="0"/>
              <a:t>applications</a:t>
            </a:r>
          </a:p>
          <a:p>
            <a:r>
              <a:rPr lang="en-US" b="1" dirty="0"/>
              <a:t>Math:</a:t>
            </a:r>
            <a:r>
              <a:rPr lang="en-US" dirty="0"/>
              <a:t> A formula editor used to create intricate formulas for use in all </a:t>
            </a:r>
            <a:r>
              <a:rPr lang="en-US" dirty="0" err="1" smtClean="0"/>
              <a:t>Libre</a:t>
            </a:r>
            <a:r>
              <a:rPr lang="en-US" dirty="0" smtClean="0"/>
              <a:t> Office </a:t>
            </a:r>
            <a:r>
              <a:rPr lang="en-US" dirty="0"/>
              <a:t>apps</a:t>
            </a:r>
          </a:p>
          <a:p>
            <a:r>
              <a:rPr lang="en-US" b="1" dirty="0"/>
              <a:t>Charts:</a:t>
            </a:r>
            <a:r>
              <a:rPr lang="en-US" dirty="0"/>
              <a:t> A standalone tool to create and edit charts and graphs</a:t>
            </a:r>
          </a:p>
          <a:p>
            <a:r>
              <a:rPr lang="en-US" b="1" dirty="0"/>
              <a:t>Extensions:</a:t>
            </a:r>
            <a:r>
              <a:rPr lang="en-US" dirty="0"/>
              <a:t> Hundreds of add-on tools to suit nearly any business need</a:t>
            </a:r>
          </a:p>
          <a:p>
            <a:endParaRPr lang="en-US" dirty="0"/>
          </a:p>
        </p:txBody>
      </p:sp>
    </p:spTree>
    <p:extLst>
      <p:ext uri="{BB962C8B-B14F-4D97-AF65-F5344CB8AC3E}">
        <p14:creationId xmlns:p14="http://schemas.microsoft.com/office/powerpoint/2010/main" val="110624995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Median.thmx</Template>
  <TotalTime>3497</TotalTime>
  <Words>469</Words>
  <Application>Microsoft Office PowerPoint</Application>
  <PresentationFormat>On-screen Show (4:3)</PresentationFormat>
  <Paragraphs>151</Paragraphs>
  <Slides>34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Arabic Typesetting</vt:lpstr>
      <vt:lpstr>Arial</vt:lpstr>
      <vt:lpstr>Calibri</vt:lpstr>
      <vt:lpstr>Mangal</vt:lpstr>
      <vt:lpstr>Open Sans</vt:lpstr>
      <vt:lpstr>Trebuchet MS</vt:lpstr>
      <vt:lpstr>Tw Cen MT</vt:lpstr>
      <vt:lpstr>urw-din</vt:lpstr>
      <vt:lpstr>Wingdings</vt:lpstr>
      <vt:lpstr>Wingdings 2</vt:lpstr>
      <vt:lpstr>Median</vt:lpstr>
      <vt:lpstr>PowerPoint Presentation</vt:lpstr>
      <vt:lpstr>Word Processing</vt:lpstr>
      <vt:lpstr>Word Processing</vt:lpstr>
      <vt:lpstr>Word Processing</vt:lpstr>
      <vt:lpstr>Word Processing</vt:lpstr>
      <vt:lpstr>Word Processing</vt:lpstr>
      <vt:lpstr>What is Word Processing</vt:lpstr>
      <vt:lpstr>Opening Word Processing Package</vt:lpstr>
      <vt:lpstr>Libre Office </vt:lpstr>
      <vt:lpstr> Installing LibreOffice on Windows : </vt:lpstr>
      <vt:lpstr> Installing LibreOffice on Windows : </vt:lpstr>
      <vt:lpstr> Installing LibreOffice on Windows : </vt:lpstr>
      <vt:lpstr> Installing LibreOffice on Windows : </vt:lpstr>
      <vt:lpstr> Installing LibreOffice on Windows : </vt:lpstr>
      <vt:lpstr> Installing LibreOffice on Windows : </vt:lpstr>
      <vt:lpstr> Installing LibreOffice on Windows : </vt:lpstr>
      <vt:lpstr> Installing LibreOffice on Windows : </vt:lpstr>
      <vt:lpstr> Installing LibreOffice on Windows : </vt:lpstr>
      <vt:lpstr> Installing LibreOffice on Windows : </vt:lpstr>
      <vt:lpstr> Installing LibreOffice on Windows : </vt:lpstr>
      <vt:lpstr> Installing LibreOffice on Windows : </vt:lpstr>
      <vt:lpstr> Installing LibreOffice on Windows : </vt:lpstr>
      <vt:lpstr> Installing LibreOffice on Windows : </vt:lpstr>
      <vt:lpstr> Installing LibreOffice on Windows : </vt:lpstr>
      <vt:lpstr> Installing LibreOffice on Windows : </vt:lpstr>
      <vt:lpstr>Difference between Libre Office and Microsoft</vt:lpstr>
      <vt:lpstr>Libre vs MS Office </vt:lpstr>
      <vt:lpstr>Libre Office </vt:lpstr>
      <vt:lpstr>Libre Office </vt:lpstr>
      <vt:lpstr>PowerPoint Presentation</vt:lpstr>
      <vt:lpstr>Libre Office </vt:lpstr>
      <vt:lpstr>Libre Office </vt:lpstr>
      <vt:lpstr>Libre Office </vt:lpstr>
      <vt:lpstr>PowerPoint Presentation</vt:lpstr>
    </vt:vector>
  </TitlesOfParts>
  <Company>University of California, Merced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NIELIT HARIDWAR</dc:creator>
  <cp:lastModifiedBy>NIELIT</cp:lastModifiedBy>
  <cp:revision>491</cp:revision>
  <dcterms:created xsi:type="dcterms:W3CDTF">2012-06-13T19:20:26Z</dcterms:created>
  <dcterms:modified xsi:type="dcterms:W3CDTF">2023-05-17T11:57:15Z</dcterms:modified>
</cp:coreProperties>
</file>