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7"/>
  </p:notesMasterIdLst>
  <p:sldIdLst>
    <p:sldId id="488" r:id="rId2"/>
    <p:sldId id="751" r:id="rId3"/>
    <p:sldId id="754" r:id="rId4"/>
    <p:sldId id="755" r:id="rId5"/>
    <p:sldId id="756" r:id="rId6"/>
    <p:sldId id="757" r:id="rId7"/>
    <p:sldId id="758" r:id="rId8"/>
    <p:sldId id="759" r:id="rId9"/>
    <p:sldId id="773" r:id="rId10"/>
    <p:sldId id="771" r:id="rId11"/>
    <p:sldId id="772" r:id="rId12"/>
    <p:sldId id="761" r:id="rId13"/>
    <p:sldId id="763" r:id="rId14"/>
    <p:sldId id="760" r:id="rId15"/>
    <p:sldId id="762" r:id="rId16"/>
    <p:sldId id="764" r:id="rId17"/>
    <p:sldId id="765" r:id="rId18"/>
    <p:sldId id="766" r:id="rId19"/>
    <p:sldId id="767" r:id="rId20"/>
    <p:sldId id="768" r:id="rId21"/>
    <p:sldId id="769" r:id="rId22"/>
    <p:sldId id="770" r:id="rId23"/>
    <p:sldId id="774" r:id="rId24"/>
    <p:sldId id="775" r:id="rId25"/>
    <p:sldId id="71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t>23-05-2023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t>‹#›</a:t>
            </a:fld>
            <a:endParaRPr lang="en-IN"/>
          </a:p>
        </p:txBody>
      </p:sp>
    </p:spTree>
    <p:extLst>
      <p:ext uri="{BB962C8B-B14F-4D97-AF65-F5344CB8AC3E}">
        <p14:creationId xmlns:p14="http://schemas.microsoft.com/office/powerpoint/2010/main"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0D56B3-733C-46CB-B2B1-6A7610AF46B6}" type="slidenum">
              <a:rPr lang="en-IN" smtClean="0"/>
              <a:t>1</a:t>
            </a:fld>
            <a:endParaRPr lang="en-IN"/>
          </a:p>
        </p:txBody>
      </p:sp>
    </p:spTree>
    <p:extLst>
      <p:ext uri="{BB962C8B-B14F-4D97-AF65-F5344CB8AC3E}">
        <p14:creationId xmlns:p14="http://schemas.microsoft.com/office/powerpoint/2010/main" val="180949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D56B3-733C-46CB-B2B1-6A7610AF46B6}" type="slidenum">
              <a:rPr lang="en-IN" smtClean="0"/>
              <a:t>2</a:t>
            </a:fld>
            <a:endParaRPr lang="en-IN"/>
          </a:p>
        </p:txBody>
      </p:sp>
    </p:spTree>
    <p:extLst>
      <p:ext uri="{BB962C8B-B14F-4D97-AF65-F5344CB8AC3E}">
        <p14:creationId xmlns:p14="http://schemas.microsoft.com/office/powerpoint/2010/main" val="2780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t>5/23/2023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t>5/23/2023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t>5/23/2023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t>5/23/2023</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t>5/23/2023</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t>5/23/2023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5/23/2023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skubuntu.com/questions/398969/what-is-the-difference-between-save-as-and-save-a-co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skubuntu.com/questions/398969/what-is-the-difference-between-save-as-and-save-a-cop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3"/>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xmlns="" id="{CD6AB187-6CE5-4F7A-B9DE-DED37A7555B9}"/>
              </a:ext>
            </a:extLst>
          </p:cNvPr>
          <p:cNvSpPr/>
          <p:nvPr/>
        </p:nvSpPr>
        <p:spPr>
          <a:xfrm>
            <a:off x="196508" y="1460177"/>
            <a:ext cx="8885500" cy="4893647"/>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a:t>
            </a:r>
            <a:r>
              <a:rPr lang="en-IN" sz="2400" dirty="0" smtClean="0">
                <a:latin typeface="+mj-lt"/>
              </a:rPr>
              <a:t>Word Processing</a:t>
            </a:r>
            <a:r>
              <a:rPr lang="en-IN" sz="2400" dirty="0" smtClean="0">
                <a:solidFill>
                  <a:srgbClr val="FFFF00"/>
                </a:solidFill>
                <a:latin typeface="+mj-lt"/>
              </a:rPr>
              <a:t> </a:t>
            </a:r>
            <a:endParaRPr lang="en-IN" sz="2400" b="1" baseline="30000" dirty="0" smtClean="0">
              <a:latin typeface="Trebuchet MS"/>
              <a:cs typeface="Arabic Typesetting" panose="03020402040406030203" pitchFamily="66" charset="-78"/>
            </a:endParaRPr>
          </a:p>
          <a:p>
            <a:endParaRPr lang="en-IN" sz="2400" dirty="0" smtClean="0">
              <a:latin typeface="+mj-lt"/>
            </a:endParaRPr>
          </a:p>
          <a:p>
            <a:endParaRPr lang="en-US" sz="2400" dirty="0" smtClean="0">
              <a:solidFill>
                <a:srgbClr val="FFFF00"/>
              </a:solidFill>
              <a:latin typeface="+mj-lt"/>
            </a:endParaRPr>
          </a:p>
          <a:p>
            <a:r>
              <a:rPr lang="en-US" sz="2400" dirty="0" smtClean="0">
                <a:solidFill>
                  <a:srgbClr val="FFFF00"/>
                </a:solidFill>
                <a:latin typeface="+mj-lt"/>
              </a:rPr>
              <a:t>COURSE:</a:t>
            </a:r>
            <a:r>
              <a:rPr lang="en-US" sz="2400" dirty="0">
                <a:latin typeface="+mj-lt"/>
              </a:rPr>
              <a:t> </a:t>
            </a:r>
            <a:r>
              <a:rPr lang="en-US" sz="2400" dirty="0" smtClean="0">
                <a:latin typeface="+mj-lt"/>
              </a:rPr>
              <a:t>CCC Concept </a:t>
            </a:r>
            <a:endParaRPr lang="en-IN" sz="2400" dirty="0" smtClean="0">
              <a:latin typeface="+mj-lt"/>
            </a:endParaRPr>
          </a:p>
          <a:p>
            <a:endParaRPr lang="en-IN" sz="2400" dirty="0">
              <a:latin typeface="+mj-lt"/>
            </a:endParaRPr>
          </a:p>
          <a:p>
            <a:endParaRPr lang="en-US" sz="2400" dirty="0" smtClean="0">
              <a:solidFill>
                <a:srgbClr val="FFFF00"/>
              </a:solidFill>
              <a:latin typeface="+mj-lt"/>
            </a:endParaRPr>
          </a:p>
          <a:p>
            <a:r>
              <a:rPr lang="en-US" sz="2400" dirty="0" smtClean="0">
                <a:solidFill>
                  <a:srgbClr val="FFFF00"/>
                </a:solidFill>
                <a:latin typeface="+mj-lt"/>
              </a:rPr>
              <a:t>CHAPTER: 03 </a:t>
            </a:r>
            <a:r>
              <a:rPr lang="en-US" sz="2400" dirty="0" smtClean="0"/>
              <a:t>(</a:t>
            </a:r>
            <a:r>
              <a:rPr lang="en-IN" sz="2400" dirty="0" smtClean="0">
                <a:latin typeface="+mj-lt"/>
              </a:rPr>
              <a:t>Word Processing </a:t>
            </a:r>
            <a:r>
              <a:rPr lang="en-IN" sz="2400" dirty="0" smtClean="0"/>
              <a:t>) </a:t>
            </a:r>
            <a:r>
              <a:rPr lang="en-US" sz="2400" dirty="0" smtClean="0"/>
              <a:t> </a:t>
            </a:r>
          </a:p>
          <a:p>
            <a:endParaRPr lang="en-US" sz="2400" dirty="0">
              <a:solidFill>
                <a:srgbClr val="FFFF00"/>
              </a:solidFill>
              <a:latin typeface="+mj-lt"/>
            </a:endParaRPr>
          </a:p>
          <a:p>
            <a:r>
              <a:rPr lang="en-US" sz="2400" dirty="0" smtClean="0">
                <a:solidFill>
                  <a:srgbClr val="FFFF00"/>
                </a:solidFill>
                <a:latin typeface="+mj-lt"/>
              </a:rPr>
              <a:t>DAY: </a:t>
            </a:r>
            <a:r>
              <a:rPr lang="en-US" sz="2400" dirty="0" smtClean="0">
                <a:latin typeface="+mj-lt"/>
              </a:rPr>
              <a:t>14</a:t>
            </a:r>
            <a:r>
              <a:rPr lang="en-US" sz="2400" dirty="0">
                <a:solidFill>
                  <a:srgbClr val="FFFF00"/>
                </a:solidFill>
                <a:latin typeface="+mj-lt"/>
              </a:rPr>
              <a:t/>
            </a:r>
            <a:br>
              <a:rPr lang="en-US" sz="2400" dirty="0">
                <a:solidFill>
                  <a:srgbClr val="FFFF00"/>
                </a:solidFill>
                <a:latin typeface="+mj-lt"/>
              </a:rPr>
            </a:br>
            <a:endParaRPr lang="en-IN" sz="2400" dirty="0">
              <a:solidFill>
                <a:srgbClr val="FFFF00"/>
              </a:solidFill>
              <a:latin typeface="+mj-lt"/>
            </a:endParaRPr>
          </a:p>
          <a:p>
            <a:pPr algn="ctr"/>
            <a:endParaRPr lang="en-IN" sz="2800" dirty="0"/>
          </a:p>
          <a:p>
            <a:pPr algn="ctr"/>
            <a:endParaRPr lang="en-IN" sz="2800" dirty="0" smtClean="0"/>
          </a:p>
        </p:txBody>
      </p:sp>
      <p:sp>
        <p:nvSpPr>
          <p:cNvPr id="10" name="Rectangle 9">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smtClean="0">
                <a:ln w="0"/>
                <a:effectLst>
                  <a:outerShdw blurRad="38100" dist="19050" dir="2700000" algn="tl" rotWithShape="0">
                    <a:schemeClr val="dk1">
                      <a:alpha val="40000"/>
                    </a:schemeClr>
                  </a:outerShdw>
                </a:effectLst>
              </a:rPr>
              <a:t>Anjali </a:t>
            </a:r>
            <a:r>
              <a:rPr lang="en-US" sz="2400" dirty="0" err="1" smtClean="0">
                <a:ln w="0"/>
                <a:effectLst>
                  <a:outerShdw blurRad="38100" dist="19050" dir="2700000" algn="tl" rotWithShape="0">
                    <a:schemeClr val="dk1">
                      <a:alpha val="40000"/>
                    </a:schemeClr>
                  </a:outerShdw>
                </a:effectLst>
              </a:rPr>
              <a:t>Dhingan</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351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Open </a:t>
            </a:r>
            <a:r>
              <a:rPr lang="en-US" b="1" dirty="0"/>
              <a:t>Remote</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b="1" dirty="0"/>
              <a:t>Open Remote</a:t>
            </a:r>
            <a:endParaRPr lang="en-US" dirty="0"/>
          </a:p>
          <a:p>
            <a:r>
              <a:rPr lang="en-US" dirty="0"/>
              <a:t>This opens a dialog that allows you to open documents that are stored on servers, such as Google Drive or an FTP.  It is available in Writer, </a:t>
            </a:r>
            <a:r>
              <a:rPr lang="en-US" dirty="0" err="1"/>
              <a:t>Calc</a:t>
            </a:r>
            <a:r>
              <a:rPr lang="en-US" dirty="0"/>
              <a:t>, and Impress.</a:t>
            </a:r>
          </a:p>
          <a:p>
            <a:endParaRPr lang="en-US" dirty="0"/>
          </a:p>
        </p:txBody>
      </p:sp>
    </p:spTree>
    <p:extLst>
      <p:ext uri="{BB962C8B-B14F-4D97-AF65-F5344CB8AC3E}">
        <p14:creationId xmlns:p14="http://schemas.microsoft.com/office/powerpoint/2010/main" val="253414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Recent </a:t>
            </a:r>
            <a:r>
              <a:rPr lang="en-US" b="1" dirty="0"/>
              <a:t>Documents</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b="1" dirty="0"/>
              <a:t>Recent Documents</a:t>
            </a:r>
            <a:endParaRPr lang="en-US" dirty="0"/>
          </a:p>
          <a:p>
            <a:r>
              <a:rPr lang="en-US" dirty="0"/>
              <a:t>This sub-menu lists up to the last 20 documents that you have opened. It is available in all six applications. It is also available in </a:t>
            </a:r>
            <a:r>
              <a:rPr lang="en-US" dirty="0" err="1"/>
              <a:t>StartCenter</a:t>
            </a:r>
            <a:r>
              <a:rPr lang="en-US" dirty="0"/>
              <a:t> and the Standard toolbar.</a:t>
            </a:r>
          </a:p>
          <a:p>
            <a:endParaRPr lang="en-US" dirty="0"/>
          </a:p>
        </p:txBody>
      </p:sp>
    </p:spTree>
    <p:extLst>
      <p:ext uri="{BB962C8B-B14F-4D97-AF65-F5344CB8AC3E}">
        <p14:creationId xmlns:p14="http://schemas.microsoft.com/office/powerpoint/2010/main" val="149048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&amp; Save As</a:t>
            </a:r>
            <a:endParaRPr lang="en-US" dirty="0"/>
          </a:p>
        </p:txBody>
      </p:sp>
      <p:pic>
        <p:nvPicPr>
          <p:cNvPr id="4" name="Picture 3"/>
          <p:cNvPicPr>
            <a:picLocks noChangeAspect="1"/>
          </p:cNvPicPr>
          <p:nvPr/>
        </p:nvPicPr>
        <p:blipFill rotWithShape="1">
          <a:blip r:embed="rId2"/>
          <a:srcRect r="24044"/>
          <a:stretch/>
        </p:blipFill>
        <p:spPr>
          <a:xfrm>
            <a:off x="577480" y="1595887"/>
            <a:ext cx="6954132" cy="5149970"/>
          </a:xfrm>
          <a:prstGeom prst="rect">
            <a:avLst/>
          </a:prstGeom>
        </p:spPr>
      </p:pic>
    </p:spTree>
    <p:extLst>
      <p:ext uri="{BB962C8B-B14F-4D97-AF65-F5344CB8AC3E}">
        <p14:creationId xmlns:p14="http://schemas.microsoft.com/office/powerpoint/2010/main" val="98540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Save As</a:t>
            </a:r>
            <a:r>
              <a:rPr lang="en-US" dirty="0"/>
              <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b="1" dirty="0"/>
              <a:t>Save As</a:t>
            </a:r>
            <a:endParaRPr lang="en-US" dirty="0"/>
          </a:p>
          <a:p>
            <a:r>
              <a:rPr lang="en-US" dirty="0"/>
              <a:t>This </a:t>
            </a:r>
            <a:r>
              <a:rPr lang="en-US" dirty="0">
                <a:hlinkClick r:id="rId2"/>
              </a:rPr>
              <a:t>will</a:t>
            </a:r>
            <a:r>
              <a:rPr lang="en-US" dirty="0"/>
              <a:t> prompt you to save the document using a dialog box. You will have the ability to change the file name and/or location. If you choose the same file name and location it will over-write the original. Your working document will be the one you just saved</a:t>
            </a:r>
            <a:r>
              <a:rPr lang="en-US" dirty="0" smtClean="0"/>
              <a:t>.</a:t>
            </a:r>
          </a:p>
          <a:p>
            <a:endParaRPr lang="en-US" dirty="0"/>
          </a:p>
          <a:p>
            <a:pPr marL="0" indent="0">
              <a:buNone/>
            </a:pPr>
            <a:r>
              <a:rPr lang="en-US" b="1" dirty="0" smtClean="0"/>
              <a:t>Save = Ctrl + S</a:t>
            </a:r>
          </a:p>
          <a:p>
            <a:pPr marL="0" indent="0">
              <a:buNone/>
            </a:pPr>
            <a:r>
              <a:rPr lang="en-US" b="1" dirty="0" smtClean="0"/>
              <a:t>Save As = Ctrl + Shift + S</a:t>
            </a:r>
            <a:endParaRPr lang="en-US" b="1" dirty="0"/>
          </a:p>
          <a:p>
            <a:endParaRPr lang="en-US" b="1" dirty="0"/>
          </a:p>
        </p:txBody>
      </p:sp>
    </p:spTree>
    <p:extLst>
      <p:ext uri="{BB962C8B-B14F-4D97-AF65-F5344CB8AC3E}">
        <p14:creationId xmlns:p14="http://schemas.microsoft.com/office/powerpoint/2010/main" val="231806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Save &amp; Save As</a:t>
            </a:r>
            <a:endParaRPr lang="en-US" dirty="0"/>
          </a:p>
        </p:txBody>
      </p:sp>
      <p:pic>
        <p:nvPicPr>
          <p:cNvPr id="5" name="Picture 4"/>
          <p:cNvPicPr>
            <a:picLocks noChangeAspect="1"/>
          </p:cNvPicPr>
          <p:nvPr/>
        </p:nvPicPr>
        <p:blipFill rotWithShape="1">
          <a:blip r:embed="rId2"/>
          <a:srcRect r="57829"/>
          <a:stretch/>
        </p:blipFill>
        <p:spPr>
          <a:xfrm>
            <a:off x="612649" y="1711535"/>
            <a:ext cx="7109912" cy="3472940"/>
          </a:xfrm>
          <a:prstGeom prst="rect">
            <a:avLst/>
          </a:prstGeom>
        </p:spPr>
      </p:pic>
    </p:spTree>
    <p:extLst>
      <p:ext uri="{BB962C8B-B14F-4D97-AF65-F5344CB8AC3E}">
        <p14:creationId xmlns:p14="http://schemas.microsoft.com/office/powerpoint/2010/main" val="421033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Save Remote</a:t>
            </a:r>
            <a:endParaRPr lang="en-US" dirty="0"/>
          </a:p>
        </p:txBody>
      </p:sp>
      <p:sp>
        <p:nvSpPr>
          <p:cNvPr id="3" name="Content Placeholder 2"/>
          <p:cNvSpPr>
            <a:spLocks noGrp="1"/>
          </p:cNvSpPr>
          <p:nvPr>
            <p:ph sz="quarter" idx="1"/>
          </p:nvPr>
        </p:nvSpPr>
        <p:spPr/>
        <p:txBody>
          <a:bodyPr/>
          <a:lstStyle/>
          <a:p>
            <a:r>
              <a:rPr lang="en-US" dirty="0"/>
              <a:t>This opens a Remote Files dialog that allows you to save a document to a server, such as Google Drive or an FTP server.</a:t>
            </a:r>
          </a:p>
        </p:txBody>
      </p:sp>
    </p:spTree>
    <p:extLst>
      <p:ext uri="{BB962C8B-B14F-4D97-AF65-F5344CB8AC3E}">
        <p14:creationId xmlns:p14="http://schemas.microsoft.com/office/powerpoint/2010/main" val="161091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Save a Copy</a:t>
            </a:r>
            <a:endParaRPr lang="en-US" dirty="0"/>
          </a:p>
        </p:txBody>
      </p:sp>
      <p:sp>
        <p:nvSpPr>
          <p:cNvPr id="3" name="Content Placeholder 2"/>
          <p:cNvSpPr>
            <a:spLocks noGrp="1"/>
          </p:cNvSpPr>
          <p:nvPr>
            <p:ph sz="quarter" idx="1"/>
          </p:nvPr>
        </p:nvSpPr>
        <p:spPr/>
        <p:txBody>
          <a:bodyPr>
            <a:noAutofit/>
          </a:bodyPr>
          <a:lstStyle/>
          <a:p>
            <a:pPr algn="just"/>
            <a:r>
              <a:rPr lang="en-US" sz="2400" dirty="0"/>
              <a:t>This </a:t>
            </a:r>
            <a:r>
              <a:rPr lang="en-US" sz="2400" dirty="0">
                <a:hlinkClick r:id="rId2"/>
              </a:rPr>
              <a:t>will</a:t>
            </a:r>
            <a:r>
              <a:rPr lang="en-US" sz="2400" dirty="0"/>
              <a:t> prompt you to save a ‘copy’ using the same dialog box as ‘save as’. You will have the ability to change the file name and/or location. If you choose the same file name and location it will over-write the original. If you changed the name or location of the document you will be working on the original document not the copy. This means that if you make additional changes and then hit save the original will be overwritten with the new changes, but the copy you saved earlier will be left at the state of the “Save A Copy”.</a:t>
            </a:r>
          </a:p>
        </p:txBody>
      </p:sp>
    </p:spTree>
    <p:extLst>
      <p:ext uri="{BB962C8B-B14F-4D97-AF65-F5344CB8AC3E}">
        <p14:creationId xmlns:p14="http://schemas.microsoft.com/office/powerpoint/2010/main" val="256793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Save All</a:t>
            </a:r>
            <a:endParaRPr lang="en-US" dirty="0"/>
          </a:p>
        </p:txBody>
      </p:sp>
      <p:sp>
        <p:nvSpPr>
          <p:cNvPr id="3" name="Content Placeholder 2"/>
          <p:cNvSpPr>
            <a:spLocks noGrp="1"/>
          </p:cNvSpPr>
          <p:nvPr>
            <p:ph sz="quarter" idx="1"/>
          </p:nvPr>
        </p:nvSpPr>
        <p:spPr/>
        <p:txBody>
          <a:bodyPr/>
          <a:lstStyle/>
          <a:p>
            <a:r>
              <a:rPr lang="en-US" dirty="0"/>
              <a:t>This will save all the </a:t>
            </a:r>
            <a:r>
              <a:rPr lang="en-US" dirty="0" err="1" smtClean="0"/>
              <a:t>Libre</a:t>
            </a:r>
            <a:r>
              <a:rPr lang="en-US" dirty="0" smtClean="0"/>
              <a:t> Office </a:t>
            </a:r>
            <a:r>
              <a:rPr lang="en-US" dirty="0"/>
              <a:t>that are open.</a:t>
            </a:r>
          </a:p>
        </p:txBody>
      </p:sp>
    </p:spTree>
    <p:extLst>
      <p:ext uri="{BB962C8B-B14F-4D97-AF65-F5344CB8AC3E}">
        <p14:creationId xmlns:p14="http://schemas.microsoft.com/office/powerpoint/2010/main" val="389505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Export</a:t>
            </a:r>
            <a:endParaRPr lang="en-US" b="1" dirty="0"/>
          </a:p>
        </p:txBody>
      </p:sp>
      <p:sp>
        <p:nvSpPr>
          <p:cNvPr id="3" name="Content Placeholder 2"/>
          <p:cNvSpPr>
            <a:spLocks noGrp="1"/>
          </p:cNvSpPr>
          <p:nvPr>
            <p:ph sz="quarter" idx="1"/>
          </p:nvPr>
        </p:nvSpPr>
        <p:spPr/>
        <p:txBody>
          <a:bodyPr/>
          <a:lstStyle/>
          <a:p>
            <a:r>
              <a:rPr lang="en-US" dirty="0"/>
              <a:t>Clicking this opens an export dialog that allows you to select where you want to export the document in your hard drive or to an attached drive. The drop-down menu lets you choose the format:</a:t>
            </a:r>
          </a:p>
        </p:txBody>
      </p:sp>
      <p:sp>
        <p:nvSpPr>
          <p:cNvPr id="4" name="Rectangle 3"/>
          <p:cNvSpPr/>
          <p:nvPr/>
        </p:nvSpPr>
        <p:spPr>
          <a:xfrm>
            <a:off x="612648" y="3630139"/>
            <a:ext cx="4572000" cy="2585323"/>
          </a:xfrm>
          <a:prstGeom prst="rect">
            <a:avLst/>
          </a:prstGeom>
        </p:spPr>
        <p:txBody>
          <a:bodyPr>
            <a:spAutoFit/>
          </a:bodyPr>
          <a:lstStyle/>
          <a:p>
            <a:pPr>
              <a:lnSpc>
                <a:spcPct val="150000"/>
              </a:lnSpc>
              <a:buFont typeface="Arial" panose="020B0604020202020204" pitchFamily="34" charset="0"/>
              <a:buChar char="•"/>
            </a:pPr>
            <a:r>
              <a:rPr lang="en-US" dirty="0">
                <a:solidFill>
                  <a:srgbClr val="333333"/>
                </a:solidFill>
                <a:latin typeface="Karla"/>
              </a:rPr>
              <a:t>XHTML</a:t>
            </a:r>
          </a:p>
          <a:p>
            <a:pPr>
              <a:lnSpc>
                <a:spcPct val="150000"/>
              </a:lnSpc>
              <a:buFont typeface="Arial" panose="020B0604020202020204" pitchFamily="34" charset="0"/>
              <a:buChar char="•"/>
            </a:pPr>
            <a:r>
              <a:rPr lang="en-US" dirty="0">
                <a:solidFill>
                  <a:srgbClr val="333333"/>
                </a:solidFill>
                <a:latin typeface="Karla"/>
              </a:rPr>
              <a:t>PDF</a:t>
            </a:r>
          </a:p>
          <a:p>
            <a:pPr>
              <a:lnSpc>
                <a:spcPct val="150000"/>
              </a:lnSpc>
              <a:buFont typeface="Arial" panose="020B0604020202020204" pitchFamily="34" charset="0"/>
              <a:buChar char="•"/>
            </a:pPr>
            <a:r>
              <a:rPr lang="en-US" dirty="0">
                <a:solidFill>
                  <a:srgbClr val="333333"/>
                </a:solidFill>
                <a:latin typeface="Karla"/>
              </a:rPr>
              <a:t>EPUP</a:t>
            </a:r>
          </a:p>
          <a:p>
            <a:pPr>
              <a:lnSpc>
                <a:spcPct val="150000"/>
              </a:lnSpc>
              <a:buFont typeface="Arial" panose="020B0604020202020204" pitchFamily="34" charset="0"/>
              <a:buChar char="•"/>
            </a:pPr>
            <a:r>
              <a:rPr lang="en-US" dirty="0">
                <a:solidFill>
                  <a:srgbClr val="333333"/>
                </a:solidFill>
                <a:latin typeface="Karla"/>
              </a:rPr>
              <a:t>JPEG</a:t>
            </a:r>
          </a:p>
          <a:p>
            <a:pPr>
              <a:lnSpc>
                <a:spcPct val="150000"/>
              </a:lnSpc>
              <a:buFont typeface="Arial" panose="020B0604020202020204" pitchFamily="34" charset="0"/>
              <a:buChar char="•"/>
            </a:pPr>
            <a:r>
              <a:rPr lang="en-US" dirty="0">
                <a:solidFill>
                  <a:srgbClr val="333333"/>
                </a:solidFill>
                <a:latin typeface="Karla"/>
              </a:rPr>
              <a:t>XML</a:t>
            </a:r>
          </a:p>
          <a:p>
            <a:pPr>
              <a:lnSpc>
                <a:spcPct val="150000"/>
              </a:lnSpc>
              <a:buFont typeface="Arial" panose="020B0604020202020204" pitchFamily="34" charset="0"/>
              <a:buChar char="•"/>
            </a:pPr>
            <a:r>
              <a:rPr lang="en-US" dirty="0">
                <a:solidFill>
                  <a:srgbClr val="333333"/>
                </a:solidFill>
                <a:latin typeface="Karla"/>
              </a:rPr>
              <a:t>PNG</a:t>
            </a:r>
            <a:endParaRPr lang="en-US" b="0" i="0" dirty="0">
              <a:solidFill>
                <a:srgbClr val="333333"/>
              </a:solidFill>
              <a:effectLst/>
              <a:latin typeface="Karla"/>
            </a:endParaRPr>
          </a:p>
        </p:txBody>
      </p:sp>
    </p:spTree>
    <p:extLst>
      <p:ext uri="{BB962C8B-B14F-4D97-AF65-F5344CB8AC3E}">
        <p14:creationId xmlns:p14="http://schemas.microsoft.com/office/powerpoint/2010/main" val="3384228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Export as PDF</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47500" lnSpcReduction="20000"/>
          </a:bodyPr>
          <a:lstStyle/>
          <a:p>
            <a:pPr algn="just">
              <a:lnSpc>
                <a:spcPct val="170000"/>
              </a:lnSpc>
            </a:pPr>
            <a:r>
              <a:rPr lang="en-US" sz="3400" dirty="0"/>
              <a:t>This works like the Save As function, but it converts the document into one of two different formats. This is </a:t>
            </a:r>
            <a:r>
              <a:rPr lang="en-US" sz="3400" dirty="0" err="1"/>
              <a:t>is</a:t>
            </a:r>
            <a:r>
              <a:rPr lang="en-US" sz="3400" dirty="0"/>
              <a:t> a new sub-menu in </a:t>
            </a:r>
            <a:r>
              <a:rPr lang="en-US" sz="3400" dirty="0" err="1"/>
              <a:t>LibreOffice</a:t>
            </a:r>
            <a:r>
              <a:rPr lang="en-US" sz="3400" dirty="0"/>
              <a:t> 6.0 Writer</a:t>
            </a:r>
            <a:r>
              <a:rPr lang="en-US" sz="3400" dirty="0" smtClean="0"/>
              <a:t>.</a:t>
            </a:r>
          </a:p>
          <a:p>
            <a:pPr algn="just">
              <a:lnSpc>
                <a:spcPct val="170000"/>
              </a:lnSpc>
            </a:pPr>
            <a:r>
              <a:rPr lang="en-US" sz="3400" dirty="0"/>
              <a:t>Export as PDF: This opens the PDF Options dialog, that allows you to control the exportation with settings in six tabs.</a:t>
            </a:r>
          </a:p>
          <a:p>
            <a:pPr algn="just">
              <a:lnSpc>
                <a:spcPct val="170000"/>
              </a:lnSpc>
            </a:pPr>
            <a:r>
              <a:rPr lang="en-US" sz="3400" dirty="0"/>
              <a:t>Export Directly as PDF: This will allow you to choose the location where you want the PDF to be exported to. It doesn’t give you any setting options.</a:t>
            </a:r>
          </a:p>
          <a:p>
            <a:pPr algn="just">
              <a:lnSpc>
                <a:spcPct val="170000"/>
              </a:lnSpc>
            </a:pPr>
            <a:r>
              <a:rPr lang="en-US" sz="3400" dirty="0"/>
              <a:t>Export as EPUB: This opens an EPUB Export dialog that allows you to choose the EPUB version (2.0 or 3.0) and the Split method (Page break and Heading). This is a new item and dialog in version 6.0. </a:t>
            </a:r>
          </a:p>
          <a:p>
            <a:pPr algn="just">
              <a:lnSpc>
                <a:spcPct val="170000"/>
              </a:lnSpc>
            </a:pPr>
            <a:r>
              <a:rPr lang="en-US" sz="3400" dirty="0"/>
              <a:t>Export Directly as EPUB: This will allow you to choose the location where you want the EPUB document to be exported to. It doesn’t give you any setting options. Version 6.0 is the first version that allows documents to be exported as an EPUB</a:t>
            </a:r>
            <a:r>
              <a:rPr lang="en-US" sz="3400" dirty="0" smtClean="0"/>
              <a:t>. (</a:t>
            </a:r>
            <a:r>
              <a:rPr lang="en-US" sz="3400" b="1" dirty="0" smtClean="0"/>
              <a:t>Electronic publication)</a:t>
            </a:r>
            <a:endParaRPr lang="en-US" sz="3400" dirty="0"/>
          </a:p>
          <a:p>
            <a:endParaRPr lang="en-US" dirty="0"/>
          </a:p>
        </p:txBody>
      </p:sp>
    </p:spTree>
    <p:extLst>
      <p:ext uri="{BB962C8B-B14F-4D97-AF65-F5344CB8AC3E}">
        <p14:creationId xmlns:p14="http://schemas.microsoft.com/office/powerpoint/2010/main" val="405020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Document </a:t>
            </a:r>
            <a:endParaRPr lang="en-US" dirty="0"/>
          </a:p>
        </p:txBody>
      </p:sp>
      <p:pic>
        <p:nvPicPr>
          <p:cNvPr id="3" name="Picture 2"/>
          <p:cNvPicPr>
            <a:picLocks noChangeAspect="1"/>
          </p:cNvPicPr>
          <p:nvPr/>
        </p:nvPicPr>
        <p:blipFill rotWithShape="1">
          <a:blip r:embed="rId3"/>
          <a:srcRect b="8359"/>
          <a:stretch/>
        </p:blipFill>
        <p:spPr>
          <a:xfrm>
            <a:off x="612648" y="1621767"/>
            <a:ext cx="8400898" cy="4330460"/>
          </a:xfrm>
          <a:prstGeom prst="rect">
            <a:avLst/>
          </a:prstGeom>
        </p:spPr>
      </p:pic>
      <p:sp>
        <p:nvSpPr>
          <p:cNvPr id="4" name="Right Arrow 3"/>
          <p:cNvSpPr/>
          <p:nvPr/>
        </p:nvSpPr>
        <p:spPr>
          <a:xfrm rot="16200000">
            <a:off x="483080" y="3467819"/>
            <a:ext cx="1061049" cy="345057"/>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38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Send</a:t>
            </a:r>
            <a:endParaRPr lang="en-US" dirty="0"/>
          </a:p>
        </p:txBody>
      </p:sp>
      <p:sp>
        <p:nvSpPr>
          <p:cNvPr id="3" name="Content Placeholder 2"/>
          <p:cNvSpPr>
            <a:spLocks noGrp="1"/>
          </p:cNvSpPr>
          <p:nvPr>
            <p:ph sz="quarter" idx="1"/>
          </p:nvPr>
        </p:nvSpPr>
        <p:spPr/>
        <p:txBody>
          <a:bodyPr/>
          <a:lstStyle/>
          <a:p>
            <a:r>
              <a:rPr lang="en-US" dirty="0"/>
              <a:t>This allows for various kinds of ways to send your document</a:t>
            </a:r>
            <a:r>
              <a:rPr lang="en-US" dirty="0" smtClean="0"/>
              <a:t>.</a:t>
            </a:r>
          </a:p>
          <a:p>
            <a:r>
              <a:rPr lang="en-US" dirty="0"/>
              <a:t>Email as Document: This will open your default email client and send the document in the format it was saved in. If the document is in a Microsoft format, it will be attached in an email as that format. If the document is in an </a:t>
            </a:r>
            <a:r>
              <a:rPr lang="en-US" dirty="0" smtClean="0"/>
              <a:t>Open Document </a:t>
            </a:r>
            <a:r>
              <a:rPr lang="en-US" dirty="0"/>
              <a:t>Format, it will be attached in an email as that format</a:t>
            </a:r>
          </a:p>
        </p:txBody>
      </p:sp>
    </p:spTree>
    <p:extLst>
      <p:ext uri="{BB962C8B-B14F-4D97-AF65-F5344CB8AC3E}">
        <p14:creationId xmlns:p14="http://schemas.microsoft.com/office/powerpoint/2010/main" val="341528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Preview in Web Browser</a:t>
            </a:r>
            <a:endParaRPr lang="en-US" dirty="0"/>
          </a:p>
        </p:txBody>
      </p:sp>
      <p:sp>
        <p:nvSpPr>
          <p:cNvPr id="3" name="Content Placeholder 2"/>
          <p:cNvSpPr>
            <a:spLocks noGrp="1"/>
          </p:cNvSpPr>
          <p:nvPr>
            <p:ph sz="quarter" idx="1"/>
          </p:nvPr>
        </p:nvSpPr>
        <p:spPr/>
        <p:txBody>
          <a:bodyPr/>
          <a:lstStyle/>
          <a:p>
            <a:r>
              <a:rPr lang="en-US" dirty="0"/>
              <a:t>This opens the document in your default browser.</a:t>
            </a:r>
          </a:p>
        </p:txBody>
      </p:sp>
      <p:pic>
        <p:nvPicPr>
          <p:cNvPr id="4" name="Picture 3"/>
          <p:cNvPicPr>
            <a:picLocks noChangeAspect="1"/>
          </p:cNvPicPr>
          <p:nvPr/>
        </p:nvPicPr>
        <p:blipFill>
          <a:blip r:embed="rId2"/>
          <a:stretch>
            <a:fillRect/>
          </a:stretch>
        </p:blipFill>
        <p:spPr>
          <a:xfrm>
            <a:off x="717506" y="2629941"/>
            <a:ext cx="7486215" cy="980123"/>
          </a:xfrm>
          <a:prstGeom prst="rect">
            <a:avLst/>
          </a:prstGeom>
        </p:spPr>
      </p:pic>
    </p:spTree>
    <p:extLst>
      <p:ext uri="{BB962C8B-B14F-4D97-AF65-F5344CB8AC3E}">
        <p14:creationId xmlns:p14="http://schemas.microsoft.com/office/powerpoint/2010/main" val="3951648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Print </a:t>
            </a:r>
            <a:r>
              <a:rPr lang="en-US" b="1" dirty="0" smtClean="0"/>
              <a:t>Preview</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US" dirty="0"/>
              <a:t>This shows how the document would look when it is printed. It is the same as the Toggle Print Preview icon in the Standard toolbar. This item is available for the first time in version 6.0</a:t>
            </a:r>
            <a:r>
              <a:rPr lang="en-US" dirty="0" smtClean="0"/>
              <a:t>. (</a:t>
            </a:r>
            <a:r>
              <a:rPr lang="en-US" b="1" dirty="0" smtClean="0"/>
              <a:t>Ctrl </a:t>
            </a:r>
            <a:r>
              <a:rPr lang="en-US" b="1" dirty="0"/>
              <a:t>+ Shift + </a:t>
            </a:r>
            <a:r>
              <a:rPr lang="en-US" b="1" dirty="0" smtClean="0"/>
              <a:t>O)</a:t>
            </a:r>
            <a:endParaRPr lang="en-US" dirty="0" smtClean="0"/>
          </a:p>
          <a:p>
            <a:r>
              <a:rPr lang="en-US" b="1" dirty="0" smtClean="0"/>
              <a:t>Print   (Ctrl + P)</a:t>
            </a:r>
          </a:p>
          <a:p>
            <a:r>
              <a:rPr lang="en-US" dirty="0"/>
              <a:t>This opens the printer dialog that allows you to set what printer to use and gives control over how the document is printed.</a:t>
            </a:r>
          </a:p>
          <a:p>
            <a:r>
              <a:rPr lang="en-US" b="1" dirty="0"/>
              <a:t>Printer Settings</a:t>
            </a:r>
            <a:endParaRPr lang="en-US" dirty="0"/>
          </a:p>
          <a:p>
            <a:r>
              <a:rPr lang="en-US" dirty="0"/>
              <a:t>This opens the Printer Setup dialog that allows you to select your desired printer and then click the Options button to choose settings for it</a:t>
            </a:r>
            <a:r>
              <a:rPr lang="en-US" dirty="0" smtClean="0"/>
              <a:t>.</a:t>
            </a:r>
          </a:p>
          <a:p>
            <a:endParaRPr lang="en-US" dirty="0"/>
          </a:p>
        </p:txBody>
      </p:sp>
    </p:spTree>
    <p:extLst>
      <p:ext uri="{BB962C8B-B14F-4D97-AF65-F5344CB8AC3E}">
        <p14:creationId xmlns:p14="http://schemas.microsoft.com/office/powerpoint/2010/main" val="184075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a:t>
            </a:r>
            <a:endParaRPr lang="en-US" dirty="0"/>
          </a:p>
        </p:txBody>
      </p:sp>
      <p:sp>
        <p:nvSpPr>
          <p:cNvPr id="3" name="Content Placeholder 2"/>
          <p:cNvSpPr>
            <a:spLocks noGrp="1"/>
          </p:cNvSpPr>
          <p:nvPr>
            <p:ph sz="quarter" idx="1"/>
          </p:nvPr>
        </p:nvSpPr>
        <p:spPr>
          <a:xfrm>
            <a:off x="612648" y="1600200"/>
            <a:ext cx="8153400" cy="5093898"/>
          </a:xfrm>
        </p:spPr>
        <p:txBody>
          <a:bodyPr>
            <a:normAutofit fontScale="85000" lnSpcReduction="20000"/>
          </a:bodyPr>
          <a:lstStyle/>
          <a:p>
            <a:r>
              <a:rPr lang="en-US" dirty="0" smtClean="0"/>
              <a:t>Clicking this opens the Properties dialog, which has seven tabs with information about the document.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r>
              <a:rPr lang="en-US" dirty="0" smtClean="0"/>
              <a:t>The </a:t>
            </a:r>
            <a:r>
              <a:rPr lang="en-US" dirty="0"/>
              <a:t>seven tabs give you information about the document and has settings that can be changed.</a:t>
            </a:r>
          </a:p>
        </p:txBody>
      </p:sp>
      <p:pic>
        <p:nvPicPr>
          <p:cNvPr id="4" name="Picture 3"/>
          <p:cNvPicPr>
            <a:picLocks noChangeAspect="1"/>
          </p:cNvPicPr>
          <p:nvPr/>
        </p:nvPicPr>
        <p:blipFill>
          <a:blip r:embed="rId2"/>
          <a:stretch>
            <a:fillRect/>
          </a:stretch>
        </p:blipFill>
        <p:spPr>
          <a:xfrm>
            <a:off x="2164769" y="2346384"/>
            <a:ext cx="4653424" cy="3349925"/>
          </a:xfrm>
          <a:prstGeom prst="rect">
            <a:avLst/>
          </a:prstGeom>
        </p:spPr>
      </p:pic>
    </p:spTree>
    <p:extLst>
      <p:ext uri="{BB962C8B-B14F-4D97-AF65-F5344CB8AC3E}">
        <p14:creationId xmlns:p14="http://schemas.microsoft.com/office/powerpoint/2010/main" val="1628407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Signatures</a:t>
            </a:r>
            <a:endParaRPr lang="en-US" dirty="0"/>
          </a:p>
        </p:txBody>
      </p:sp>
      <p:sp>
        <p:nvSpPr>
          <p:cNvPr id="3" name="Content Placeholder 2"/>
          <p:cNvSpPr>
            <a:spLocks noGrp="1"/>
          </p:cNvSpPr>
          <p:nvPr>
            <p:ph sz="quarter" idx="1"/>
          </p:nvPr>
        </p:nvSpPr>
        <p:spPr/>
        <p:txBody>
          <a:bodyPr/>
          <a:lstStyle/>
          <a:p>
            <a:r>
              <a:rPr lang="en-US" b="1" dirty="0" smtClean="0"/>
              <a:t>This </a:t>
            </a:r>
            <a:r>
              <a:rPr lang="en-US" b="1" dirty="0"/>
              <a:t>sub-menu has two options</a:t>
            </a:r>
            <a:r>
              <a:rPr lang="en-US" dirty="0"/>
              <a:t> </a:t>
            </a:r>
          </a:p>
          <a:p>
            <a:r>
              <a:rPr lang="en-US" dirty="0"/>
              <a:t>Digital Signatures: This opens the Digital Signatures dialog that allows you to view who has signed the document  and to sign the current document.</a:t>
            </a:r>
          </a:p>
          <a:p>
            <a:r>
              <a:rPr lang="en-US" dirty="0"/>
              <a:t>Sign existing PDF: This opens a dialog that allows you to search your hard drive for a PDF.</a:t>
            </a:r>
          </a:p>
          <a:p>
            <a:endParaRPr lang="en-US" dirty="0"/>
          </a:p>
        </p:txBody>
      </p:sp>
    </p:spTree>
    <p:extLst>
      <p:ext uri="{BB962C8B-B14F-4D97-AF65-F5344CB8AC3E}">
        <p14:creationId xmlns:p14="http://schemas.microsoft.com/office/powerpoint/2010/main" val="9000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2"/>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xmlns="" id="{CD6AB187-6CE5-4F7A-B9DE-DED37A7555B9}"/>
              </a:ext>
            </a:extLst>
          </p:cNvPr>
          <p:cNvSpPr/>
          <p:nvPr/>
        </p:nvSpPr>
        <p:spPr>
          <a:xfrm>
            <a:off x="1706132" y="1995020"/>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9600" dirty="0" smtClean="0">
                <a:solidFill>
                  <a:srgbClr val="FFFF00"/>
                </a:solidFill>
                <a:latin typeface="+mj-lt"/>
              </a:rPr>
              <a:t>Thank You</a:t>
            </a:r>
            <a:r>
              <a:rPr lang="en-US" sz="9600" dirty="0">
                <a:solidFill>
                  <a:srgbClr val="FFFF00"/>
                </a:solidFill>
                <a:latin typeface="+mj-lt"/>
              </a:rPr>
              <a:t/>
            </a:r>
            <a:br>
              <a:rPr lang="en-US" sz="9600" dirty="0">
                <a:solidFill>
                  <a:srgbClr val="FFFF00"/>
                </a:solidFill>
                <a:latin typeface="+mj-lt"/>
              </a:rPr>
            </a:br>
            <a:endParaRPr lang="en-IN" sz="9600" dirty="0">
              <a:solidFill>
                <a:srgbClr val="FFFF00"/>
              </a:solidFill>
              <a:latin typeface="+mj-lt"/>
            </a:endParaRPr>
          </a:p>
          <a:p>
            <a:pPr algn="ctr"/>
            <a:endParaRPr lang="en-IN" sz="2800" dirty="0"/>
          </a:p>
          <a:p>
            <a:pPr algn="ctr"/>
            <a:endParaRPr lang="en-IN" sz="2800" dirty="0" smtClean="0"/>
          </a:p>
        </p:txBody>
      </p:sp>
      <p:sp>
        <p:nvSpPr>
          <p:cNvPr id="6" name="Rectangle 5">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686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3953"/>
          <a:stretch/>
        </p:blipFill>
        <p:spPr>
          <a:xfrm>
            <a:off x="612648" y="1613140"/>
            <a:ext cx="8430587" cy="4554747"/>
          </a:xfrm>
          <a:prstGeom prst="rect">
            <a:avLst/>
          </a:prstGeom>
        </p:spPr>
      </p:pic>
      <p:sp>
        <p:nvSpPr>
          <p:cNvPr id="5" name="Title 1"/>
          <p:cNvSpPr>
            <a:spLocks noGrp="1"/>
          </p:cNvSpPr>
          <p:nvPr>
            <p:ph type="title"/>
          </p:nvPr>
        </p:nvSpPr>
        <p:spPr/>
        <p:txBody>
          <a:bodyPr/>
          <a:lstStyle/>
          <a:p>
            <a:r>
              <a:rPr lang="en-US" dirty="0" smtClean="0"/>
              <a:t>Create New Document </a:t>
            </a:r>
            <a:endParaRPr lang="en-US" dirty="0"/>
          </a:p>
        </p:txBody>
      </p:sp>
    </p:spTree>
    <p:extLst>
      <p:ext uri="{BB962C8B-B14F-4D97-AF65-F5344CB8AC3E}">
        <p14:creationId xmlns:p14="http://schemas.microsoft.com/office/powerpoint/2010/main" val="425517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a:t>
            </a:r>
            <a:endParaRPr lang="en-US" dirty="0"/>
          </a:p>
        </p:txBody>
      </p:sp>
      <p:pic>
        <p:nvPicPr>
          <p:cNvPr id="4" name="Picture 3"/>
          <p:cNvPicPr>
            <a:picLocks noChangeAspect="1"/>
          </p:cNvPicPr>
          <p:nvPr/>
        </p:nvPicPr>
        <p:blipFill rotWithShape="1">
          <a:blip r:embed="rId2"/>
          <a:srcRect b="3607"/>
          <a:stretch/>
        </p:blipFill>
        <p:spPr>
          <a:xfrm>
            <a:off x="612648" y="1570008"/>
            <a:ext cx="8368458" cy="4537494"/>
          </a:xfrm>
          <a:prstGeom prst="rect">
            <a:avLst/>
          </a:prstGeom>
        </p:spPr>
      </p:pic>
    </p:spTree>
    <p:extLst>
      <p:ext uri="{BB962C8B-B14F-4D97-AF65-F5344CB8AC3E}">
        <p14:creationId xmlns:p14="http://schemas.microsoft.com/office/powerpoint/2010/main" val="345244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3781"/>
          <a:stretch/>
        </p:blipFill>
        <p:spPr>
          <a:xfrm>
            <a:off x="612648" y="1570007"/>
            <a:ext cx="8112665" cy="4390846"/>
          </a:xfrm>
          <a:prstGeom prst="rect">
            <a:avLst/>
          </a:prstGeom>
        </p:spPr>
      </p:pic>
      <p:sp>
        <p:nvSpPr>
          <p:cNvPr id="5" name="Title 1"/>
          <p:cNvSpPr>
            <a:spLocks noGrp="1"/>
          </p:cNvSpPr>
          <p:nvPr>
            <p:ph type="title"/>
          </p:nvPr>
        </p:nvSpPr>
        <p:spPr/>
        <p:txBody>
          <a:bodyPr/>
          <a:lstStyle/>
          <a:p>
            <a:r>
              <a:rPr lang="en-US" dirty="0" smtClean="0"/>
              <a:t>Templates </a:t>
            </a:r>
            <a:endParaRPr lang="en-US" dirty="0"/>
          </a:p>
        </p:txBody>
      </p:sp>
      <p:sp>
        <p:nvSpPr>
          <p:cNvPr id="6" name="Right Arrow 5"/>
          <p:cNvSpPr/>
          <p:nvPr/>
        </p:nvSpPr>
        <p:spPr>
          <a:xfrm>
            <a:off x="2018581" y="3752491"/>
            <a:ext cx="2053087" cy="500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wn Arrow 6"/>
          <p:cNvSpPr/>
          <p:nvPr/>
        </p:nvSpPr>
        <p:spPr>
          <a:xfrm>
            <a:off x="5745192" y="3752491"/>
            <a:ext cx="465827" cy="99203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20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3533"/>
          <a:stretch/>
        </p:blipFill>
        <p:spPr>
          <a:xfrm>
            <a:off x="612648" y="1587260"/>
            <a:ext cx="8282537" cy="4494363"/>
          </a:xfrm>
          <a:prstGeom prst="rect">
            <a:avLst/>
          </a:prstGeom>
        </p:spPr>
      </p:pic>
      <p:sp>
        <p:nvSpPr>
          <p:cNvPr id="5" name="Title 1"/>
          <p:cNvSpPr>
            <a:spLocks noGrp="1"/>
          </p:cNvSpPr>
          <p:nvPr>
            <p:ph type="title"/>
          </p:nvPr>
        </p:nvSpPr>
        <p:spPr/>
        <p:txBody>
          <a:bodyPr/>
          <a:lstStyle/>
          <a:p>
            <a:r>
              <a:rPr lang="en-US" dirty="0" smtClean="0"/>
              <a:t>Templates </a:t>
            </a:r>
            <a:endParaRPr lang="en-US" dirty="0"/>
          </a:p>
        </p:txBody>
      </p:sp>
    </p:spTree>
    <p:extLst>
      <p:ext uri="{BB962C8B-B14F-4D97-AF65-F5344CB8AC3E}">
        <p14:creationId xmlns:p14="http://schemas.microsoft.com/office/powerpoint/2010/main" val="425696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4140"/>
          <a:stretch/>
        </p:blipFill>
        <p:spPr>
          <a:xfrm>
            <a:off x="612649" y="1708030"/>
            <a:ext cx="8191060" cy="4416726"/>
          </a:xfrm>
          <a:prstGeom prst="rect">
            <a:avLst/>
          </a:prstGeom>
        </p:spPr>
      </p:pic>
      <p:sp>
        <p:nvSpPr>
          <p:cNvPr id="5" name="Title 1"/>
          <p:cNvSpPr>
            <a:spLocks noGrp="1"/>
          </p:cNvSpPr>
          <p:nvPr>
            <p:ph type="title"/>
          </p:nvPr>
        </p:nvSpPr>
        <p:spPr/>
        <p:txBody>
          <a:bodyPr/>
          <a:lstStyle/>
          <a:p>
            <a:r>
              <a:rPr lang="en-US" dirty="0" smtClean="0"/>
              <a:t>Opening Document </a:t>
            </a:r>
            <a:endParaRPr lang="en-US" dirty="0"/>
          </a:p>
        </p:txBody>
      </p:sp>
      <p:sp>
        <p:nvSpPr>
          <p:cNvPr id="6" name="Title 1"/>
          <p:cNvSpPr txBox="1">
            <a:spLocks/>
          </p:cNvSpPr>
          <p:nvPr/>
        </p:nvSpPr>
        <p:spPr>
          <a:xfrm>
            <a:off x="3551380" y="3693544"/>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defTabSz="914400"/>
            <a:r>
              <a:rPr lang="en-US" dirty="0" err="1" smtClean="0"/>
              <a:t>Ctrl+O</a:t>
            </a:r>
            <a:endParaRPr lang="en-US" dirty="0"/>
          </a:p>
        </p:txBody>
      </p:sp>
    </p:spTree>
    <p:extLst>
      <p:ext uri="{BB962C8B-B14F-4D97-AF65-F5344CB8AC3E}">
        <p14:creationId xmlns:p14="http://schemas.microsoft.com/office/powerpoint/2010/main" val="268465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3585"/>
          <a:stretch/>
        </p:blipFill>
        <p:spPr>
          <a:xfrm>
            <a:off x="612648" y="1647644"/>
            <a:ext cx="8191604" cy="4442605"/>
          </a:xfrm>
          <a:prstGeom prst="rect">
            <a:avLst/>
          </a:prstGeom>
        </p:spPr>
      </p:pic>
      <p:sp>
        <p:nvSpPr>
          <p:cNvPr id="5" name="Right Arrow 4"/>
          <p:cNvSpPr/>
          <p:nvPr/>
        </p:nvSpPr>
        <p:spPr>
          <a:xfrm rot="16200000">
            <a:off x="2441276" y="2510287"/>
            <a:ext cx="1406106" cy="4830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3551380" y="3693544"/>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defTabSz="914400"/>
            <a:r>
              <a:rPr lang="en-US" dirty="0" err="1" smtClean="0"/>
              <a:t>Ctrl+W</a:t>
            </a:r>
            <a:endParaRPr lang="en-US" dirty="0"/>
          </a:p>
        </p:txBody>
      </p:sp>
      <p:sp>
        <p:nvSpPr>
          <p:cNvPr id="7" name="Title 1"/>
          <p:cNvSpPr>
            <a:spLocks noGrp="1"/>
          </p:cNvSpPr>
          <p:nvPr>
            <p:ph type="title"/>
          </p:nvPr>
        </p:nvSpPr>
        <p:spPr/>
        <p:txBody>
          <a:bodyPr/>
          <a:lstStyle/>
          <a:p>
            <a:r>
              <a:rPr lang="en-US" dirty="0" smtClean="0"/>
              <a:t>Closing Document </a:t>
            </a:r>
            <a:endParaRPr lang="en-US" dirty="0"/>
          </a:p>
        </p:txBody>
      </p:sp>
    </p:spTree>
    <p:extLst>
      <p:ext uri="{BB962C8B-B14F-4D97-AF65-F5344CB8AC3E}">
        <p14:creationId xmlns:p14="http://schemas.microsoft.com/office/powerpoint/2010/main" val="359768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Reload</a:t>
            </a:r>
            <a:endParaRPr lang="en-US" dirty="0"/>
          </a:p>
        </p:txBody>
      </p:sp>
      <p:sp>
        <p:nvSpPr>
          <p:cNvPr id="3" name="Content Placeholder 2"/>
          <p:cNvSpPr>
            <a:spLocks noGrp="1"/>
          </p:cNvSpPr>
          <p:nvPr>
            <p:ph sz="quarter" idx="1"/>
          </p:nvPr>
        </p:nvSpPr>
        <p:spPr/>
        <p:txBody>
          <a:bodyPr/>
          <a:lstStyle/>
          <a:p>
            <a:r>
              <a:rPr lang="en-US" dirty="0"/>
              <a:t>If you modify a document but don’t save it, you can click the Reload item to revert to the version of the document before the changes were made. After clicking this item, a dialog appears asking whether or not you want to cancel the changes.</a:t>
            </a:r>
          </a:p>
          <a:p>
            <a:r>
              <a:rPr lang="en-US" dirty="0"/>
              <a:t>If you save the document, you cannot use this item to revert to a previous version of the document.</a:t>
            </a:r>
          </a:p>
          <a:p>
            <a:r>
              <a:rPr lang="en-US" dirty="0"/>
              <a:t>This is available if five of the applications. It is not available in Base.</a:t>
            </a:r>
          </a:p>
          <a:p>
            <a:endParaRPr lang="en-US" dirty="0"/>
          </a:p>
        </p:txBody>
      </p:sp>
    </p:spTree>
    <p:extLst>
      <p:ext uri="{BB962C8B-B14F-4D97-AF65-F5344CB8AC3E}">
        <p14:creationId xmlns:p14="http://schemas.microsoft.com/office/powerpoint/2010/main" val="8893838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3497</TotalTime>
  <Words>642</Words>
  <Application>Microsoft Office PowerPoint</Application>
  <PresentationFormat>On-screen Show (4:3)</PresentationFormat>
  <Paragraphs>91</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Arabic Typesetting</vt:lpstr>
      <vt:lpstr>Arial</vt:lpstr>
      <vt:lpstr>Calibri</vt:lpstr>
      <vt:lpstr>Karla</vt:lpstr>
      <vt:lpstr>Trebuchet MS</vt:lpstr>
      <vt:lpstr>Tw Cen MT</vt:lpstr>
      <vt:lpstr>Wingdings</vt:lpstr>
      <vt:lpstr>Wingdings 2</vt:lpstr>
      <vt:lpstr>Median</vt:lpstr>
      <vt:lpstr>PowerPoint Presentation</vt:lpstr>
      <vt:lpstr>Create New Document </vt:lpstr>
      <vt:lpstr>Create New Document </vt:lpstr>
      <vt:lpstr>Templates </vt:lpstr>
      <vt:lpstr>Templates </vt:lpstr>
      <vt:lpstr>Templates </vt:lpstr>
      <vt:lpstr>Opening Document </vt:lpstr>
      <vt:lpstr>Closing Document </vt:lpstr>
      <vt:lpstr>Reload</vt:lpstr>
      <vt:lpstr> Open Remote </vt:lpstr>
      <vt:lpstr> Recent Documents </vt:lpstr>
      <vt:lpstr>Save &amp; Save As</vt:lpstr>
      <vt:lpstr>Save As </vt:lpstr>
      <vt:lpstr>Save &amp; Save As</vt:lpstr>
      <vt:lpstr>Save Remote</vt:lpstr>
      <vt:lpstr>Save a Copy</vt:lpstr>
      <vt:lpstr>Save All</vt:lpstr>
      <vt:lpstr>Export</vt:lpstr>
      <vt:lpstr>Export as PDF</vt:lpstr>
      <vt:lpstr>Send</vt:lpstr>
      <vt:lpstr>Preview in Web Browser</vt:lpstr>
      <vt:lpstr>Print Preview</vt:lpstr>
      <vt:lpstr>Properties</vt:lpstr>
      <vt:lpstr>Digital Signatures</vt:lpstr>
      <vt:lpstr>PowerPoint Presentation</vt:lpstr>
    </vt:vector>
  </TitlesOfParts>
  <Company>University of California, Merced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Windows User</cp:lastModifiedBy>
  <cp:revision>491</cp:revision>
  <dcterms:created xsi:type="dcterms:W3CDTF">2012-06-13T19:20:26Z</dcterms:created>
  <dcterms:modified xsi:type="dcterms:W3CDTF">2023-05-23T09:13:34Z</dcterms:modified>
</cp:coreProperties>
</file>