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28"/>
  </p:notesMasterIdLst>
  <p:sldIdLst>
    <p:sldId id="488" r:id="rId2"/>
    <p:sldId id="785" r:id="rId3"/>
    <p:sldId id="776" r:id="rId4"/>
    <p:sldId id="778" r:id="rId5"/>
    <p:sldId id="779" r:id="rId6"/>
    <p:sldId id="793" r:id="rId7"/>
    <p:sldId id="794" r:id="rId8"/>
    <p:sldId id="795" r:id="rId9"/>
    <p:sldId id="796" r:id="rId10"/>
    <p:sldId id="797" r:id="rId11"/>
    <p:sldId id="798" r:id="rId12"/>
    <p:sldId id="799" r:id="rId13"/>
    <p:sldId id="800" r:id="rId14"/>
    <p:sldId id="801" r:id="rId15"/>
    <p:sldId id="802" r:id="rId16"/>
    <p:sldId id="803" r:id="rId17"/>
    <p:sldId id="804" r:id="rId18"/>
    <p:sldId id="805" r:id="rId19"/>
    <p:sldId id="806" r:id="rId20"/>
    <p:sldId id="807" r:id="rId21"/>
    <p:sldId id="808" r:id="rId22"/>
    <p:sldId id="809" r:id="rId23"/>
    <p:sldId id="810" r:id="rId24"/>
    <p:sldId id="811" r:id="rId25"/>
    <p:sldId id="812" r:id="rId26"/>
    <p:sldId id="718" r:id="rId2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10" d="100"/>
          <a:sy n="110" d="100"/>
        </p:scale>
        <p:origin x="-1644"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C14B42B-45D6-4867-BAAC-3D635044A7ED}" type="datetimeFigureOut">
              <a:rPr lang="en-IN" smtClean="0"/>
              <a:pPr/>
              <a:t>19-07-2022</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C0D56B3-733C-46CB-B2B1-6A7610AF46B6}" type="slidenum">
              <a:rPr lang="en-IN" smtClean="0"/>
              <a:pPr/>
              <a:t>‹#›</a:t>
            </a:fld>
            <a:endParaRPr lang="en-IN"/>
          </a:p>
        </p:txBody>
      </p:sp>
    </p:spTree>
    <p:extLst>
      <p:ext uri="{BB962C8B-B14F-4D97-AF65-F5344CB8AC3E}">
        <p14:creationId xmlns:p14="http://schemas.microsoft.com/office/powerpoint/2010/main" xmlns="" val="3466346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1C0D56B3-733C-46CB-B2B1-6A7610AF46B6}" type="slidenum">
              <a:rPr lang="en-IN" smtClean="0"/>
              <a:pPr/>
              <a:t>1</a:t>
            </a:fld>
            <a:endParaRPr lang="en-IN"/>
          </a:p>
        </p:txBody>
      </p:sp>
    </p:spTree>
    <p:extLst>
      <p:ext uri="{BB962C8B-B14F-4D97-AF65-F5344CB8AC3E}">
        <p14:creationId xmlns:p14="http://schemas.microsoft.com/office/powerpoint/2010/main" xmlns="" val="18094928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a:t>Click to edit Master title style</a:t>
            </a:r>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06F527C0-E35F-7247-8D91-9A36BC653510}" type="datetimeFigureOut">
              <a:rPr lang="en-US" smtClean="0"/>
              <a:pPr/>
              <a:t>7/19/2022</a:t>
            </a:fld>
            <a:endParaRPr lang="en-US"/>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en-US"/>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9920A884-552D-AA47-AB99-368ACED1FCFF}"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06F527C0-E35F-7247-8D91-9A36BC653510}" type="datetimeFigureOut">
              <a:rPr lang="en-US" smtClean="0"/>
              <a:pPr/>
              <a:t>7/19/2022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20A884-552D-AA47-AB99-368ACED1FCF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06F527C0-E35F-7247-8D91-9A36BC653510}" type="datetimeFigureOut">
              <a:rPr lang="en-US" smtClean="0"/>
              <a:pPr/>
              <a:t>7/19/2022</a:t>
            </a:fld>
            <a:endParaRPr lang="en-US"/>
          </a:p>
        </p:txBody>
      </p:sp>
      <p:sp>
        <p:nvSpPr>
          <p:cNvPr id="5" name="Footer Placeholder 4"/>
          <p:cNvSpPr>
            <a:spLocks noGrp="1"/>
          </p:cNvSpPr>
          <p:nvPr>
            <p:ph type="ftr" sz="quarter" idx="11"/>
          </p:nvPr>
        </p:nvSpPr>
        <p:spPr>
          <a:xfrm>
            <a:off x="457201" y="6248207"/>
            <a:ext cx="5573483" cy="365125"/>
          </a:xfrm>
        </p:spPr>
        <p:txBody>
          <a:bodyPr/>
          <a:lstStyle/>
          <a:p>
            <a:endParaRPr lang="en-US"/>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9920A884-552D-AA47-AB99-368ACED1FCFF}"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06F527C0-E35F-7247-8D91-9A36BC653510}" type="datetimeFigureOut">
              <a:rPr lang="en-US" smtClean="0"/>
              <a:pPr/>
              <a:t>7/19/2022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9920A884-552D-AA47-AB99-368ACED1FCFF}" type="slidenum">
              <a:rPr lang="en-US" smtClean="0"/>
              <a:pPr/>
              <a:t>‹#›</a:t>
            </a:fld>
            <a:endParaRPr lang="en-US"/>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a:t>Click to edit Master title style</a:t>
            </a:r>
          </a:p>
        </p:txBody>
      </p:sp>
      <p:sp>
        <p:nvSpPr>
          <p:cNvPr id="12" name="Date Placeholder 11"/>
          <p:cNvSpPr>
            <a:spLocks noGrp="1"/>
          </p:cNvSpPr>
          <p:nvPr>
            <p:ph type="dt" sz="half" idx="10"/>
          </p:nvPr>
        </p:nvSpPr>
        <p:spPr/>
        <p:txBody>
          <a:bodyPr/>
          <a:lstStyle/>
          <a:p>
            <a:fld id="{06F527C0-E35F-7247-8D91-9A36BC653510}" type="datetimeFigureOut">
              <a:rPr lang="en-US" smtClean="0"/>
              <a:pPr/>
              <a:t>7/19/2022</a:t>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9920A884-552D-AA47-AB99-368ACED1FCFF}" type="slidenum">
              <a:rPr lang="en-US" smtClean="0"/>
              <a:pPr/>
              <a:t>‹#›</a:t>
            </a:fld>
            <a:endParaRPr lang="en-US"/>
          </a:p>
        </p:txBody>
      </p:sp>
      <p:sp>
        <p:nvSpPr>
          <p:cNvPr id="14" name="Footer Placeholder 13"/>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8" name="Date Placeholder 7"/>
          <p:cNvSpPr>
            <a:spLocks noGrp="1"/>
          </p:cNvSpPr>
          <p:nvPr>
            <p:ph type="dt" sz="half" idx="15"/>
          </p:nvPr>
        </p:nvSpPr>
        <p:spPr/>
        <p:txBody>
          <a:bodyPr rtlCol="0"/>
          <a:lstStyle/>
          <a:p>
            <a:fld id="{06F527C0-E35F-7247-8D91-9A36BC653510}" type="datetimeFigureOut">
              <a:rPr lang="en-US" smtClean="0"/>
              <a:pPr/>
              <a:t>7/19/2022</a:t>
            </a:fld>
            <a:endParaRPr lang="en-US"/>
          </a:p>
        </p:txBody>
      </p:sp>
      <p:sp>
        <p:nvSpPr>
          <p:cNvPr id="10" name="Slide Number Placeholder 9"/>
          <p:cNvSpPr>
            <a:spLocks noGrp="1"/>
          </p:cNvSpPr>
          <p:nvPr>
            <p:ph type="sldNum" sz="quarter" idx="16"/>
          </p:nvPr>
        </p:nvSpPr>
        <p:spPr/>
        <p:txBody>
          <a:bodyPr rtlCol="0"/>
          <a:lstStyle/>
          <a:p>
            <a:fld id="{9920A884-552D-AA47-AB99-368ACED1FCFF}" type="slidenum">
              <a:rPr lang="en-US" smtClean="0"/>
              <a:pPr/>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a:t>Click to edit Master title style</a:t>
            </a:r>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Date Placeholder 9"/>
          <p:cNvSpPr>
            <a:spLocks noGrp="1"/>
          </p:cNvSpPr>
          <p:nvPr>
            <p:ph type="dt" sz="half" idx="15"/>
          </p:nvPr>
        </p:nvSpPr>
        <p:spPr/>
        <p:txBody>
          <a:bodyPr rtlCol="0"/>
          <a:lstStyle/>
          <a:p>
            <a:fld id="{06F527C0-E35F-7247-8D91-9A36BC653510}" type="datetimeFigureOut">
              <a:rPr lang="en-US" smtClean="0"/>
              <a:pPr/>
              <a:t>7/19/2022</a:t>
            </a:fld>
            <a:endParaRPr lang="en-US"/>
          </a:p>
        </p:txBody>
      </p:sp>
      <p:sp>
        <p:nvSpPr>
          <p:cNvPr id="12" name="Slide Number Placeholder 11"/>
          <p:cNvSpPr>
            <a:spLocks noGrp="1"/>
          </p:cNvSpPr>
          <p:nvPr>
            <p:ph type="sldNum" sz="quarter" idx="16"/>
          </p:nvPr>
        </p:nvSpPr>
        <p:spPr/>
        <p:txBody>
          <a:bodyPr rtlCol="0"/>
          <a:lstStyle/>
          <a:p>
            <a:fld id="{9920A884-552D-AA47-AB99-368ACED1FCFF}" type="slidenum">
              <a:rPr lang="en-US" smtClean="0"/>
              <a:pPr/>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06F527C0-E35F-7247-8D91-9A36BC653510}" type="datetimeFigureOut">
              <a:rPr lang="en-US" smtClean="0"/>
              <a:pPr/>
              <a:t>7/19/2022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9920A884-552D-AA47-AB99-368ACED1FCF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6F527C0-E35F-7247-8D91-9A36BC653510}" type="datetimeFigureOut">
              <a:rPr lang="en-US" smtClean="0"/>
              <a:pPr/>
              <a:t>7/19/2022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9920A884-552D-AA47-AB99-368ACED1FCF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a:t>Click to edit Master title style</a:t>
            </a:r>
          </a:p>
        </p:txBody>
      </p:sp>
      <p:sp>
        <p:nvSpPr>
          <p:cNvPr id="5" name="Date Placeholder 4"/>
          <p:cNvSpPr>
            <a:spLocks noGrp="1"/>
          </p:cNvSpPr>
          <p:nvPr>
            <p:ph type="dt" sz="half" idx="10"/>
          </p:nvPr>
        </p:nvSpPr>
        <p:spPr/>
        <p:txBody>
          <a:bodyPr/>
          <a:lstStyle/>
          <a:p>
            <a:fld id="{06F527C0-E35F-7247-8D91-9A36BC653510}" type="datetimeFigureOut">
              <a:rPr lang="en-US" smtClean="0"/>
              <a:pPr/>
              <a:t>7/19/2022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9920A884-552D-AA47-AB99-368ACED1FCFF}" type="slidenum">
              <a:rPr lang="en-US" smtClean="0"/>
              <a:pPr/>
              <a:t>‹#›</a:t>
            </a:fld>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a:t>Click to edit Master title style</a:t>
            </a:r>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fld id="{06F527C0-E35F-7247-8D91-9A36BC653510}" type="datetimeFigureOut">
              <a:rPr lang="en-US" smtClean="0"/>
              <a:pPr/>
              <a:t>7/19/2022</a:t>
            </a:fld>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9920A884-552D-AA47-AB99-368ACED1FCFF}" type="slidenum">
              <a:rPr lang="en-US" smtClean="0"/>
              <a:pPr/>
              <a:t>‹#›</a:t>
            </a:fld>
            <a:endParaRPr lang="en-US"/>
          </a:p>
        </p:txBody>
      </p:sp>
      <p:sp>
        <p:nvSpPr>
          <p:cNvPr id="14" name="Footer Placeholder 13"/>
          <p:cNvSpPr>
            <a:spLocks noGrp="1"/>
          </p:cNvSpPr>
          <p:nvPr>
            <p:ph type="ftr" sz="quarter" idx="12"/>
          </p:nvPr>
        </p:nvSpPr>
        <p:spPr>
          <a:xfrm>
            <a:off x="1600200" y="6248206"/>
            <a:ext cx="4572000" cy="365125"/>
          </a:xfrm>
        </p:spPr>
        <p:txBody>
          <a:bodyPr rtlCol="0"/>
          <a:lstStyle/>
          <a:p>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a:t>Drag picture to placeholder or click icon to add</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3.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a:t>Click to edit Master title style</a:t>
            </a:r>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pPr eaLnBrk="1" latinLnBrk="0" hangingPunct="1"/>
            <a:fld id="{23A271A1-F6D6-438B-A432-4747EE7ECD40}" type="datetimeFigureOut">
              <a:rPr lang="en-US" smtClean="0"/>
              <a:pPr eaLnBrk="1" latinLnBrk="0" hangingPunct="1"/>
              <a:t>7/19/2022</a:t>
            </a:fld>
            <a:endParaRPr lang="en-US" sz="1400" dirty="0">
              <a:solidFill>
                <a:schemeClr val="tx2"/>
              </a:solidFill>
            </a:endParaRPr>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pPr algn="r" eaLnBrk="1" latinLnBrk="0" hangingPunct="1"/>
            <a:endParaRPr kumimoji="0" lang="en-US" sz="1400" dirty="0">
              <a:solidFill>
                <a:schemeClr val="tx2"/>
              </a:solidFill>
            </a:endParaRPr>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pPr algn="ctr" eaLnBrk="1" latinLnBrk="0" hangingPunct="1"/>
            <a:fld id="{F0C94032-CD4C-4C25-B0C2-CEC720522D92}" type="slidenum">
              <a:rPr kumimoji="0" lang="en-US" smtClean="0"/>
              <a:pPr algn="ctr" eaLnBrk="1" latinLnBrk="0" hangingPunct="1"/>
              <a:t>‹#›</a:t>
            </a:fld>
            <a:endParaRPr kumimoji="0" lang="en-US" sz="1400" b="1" dirty="0">
              <a:solidFill>
                <a:srgbClr val="FFFFFF"/>
              </a:solidFill>
            </a:endParaRPr>
          </a:p>
        </p:txBody>
      </p:sp>
      <p:pic>
        <p:nvPicPr>
          <p:cNvPr id="10" name="Picture 9" descr="UCMercedLogoWhite.ai"/>
          <p:cNvPicPr>
            <a:picLocks noChangeAspect="1"/>
          </p:cNvPicPr>
          <p:nvPr/>
        </p:nvPicPr>
        <p:blipFill>
          <a:blip r:embed="rId13">
            <a:extLst>
              <a:ext uri="{28A0092B-C50C-407E-A947-70E740481C1C}">
                <a14:useLocalDpi xmlns:a14="http://schemas.microsoft.com/office/drawing/2010/main" xmlns="" val="0"/>
              </a:ext>
            </a:extLst>
          </a:blip>
          <a:stretch>
            <a:fillRect/>
          </a:stretch>
        </p:blipFill>
        <p:spPr>
          <a:xfrm>
            <a:off x="7987576" y="6440447"/>
            <a:ext cx="960847" cy="320282"/>
          </a:xfrm>
          <a:prstGeom prst="rect">
            <a:avLst/>
          </a:prstGeom>
        </p:spPr>
      </p:pic>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hyperlink" Target="http://os-college.com/cut-copy-paste-selected-text/"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xmlns="" id="{9E5AFD9E-F4A2-4A84-8A6E-45978934CD5E}"/>
              </a:ext>
            </a:extLst>
          </p:cNvPr>
          <p:cNvSpPr/>
          <p:nvPr/>
        </p:nvSpPr>
        <p:spPr>
          <a:xfrm>
            <a:off x="106771" y="5919172"/>
            <a:ext cx="2002471" cy="923330"/>
          </a:xfrm>
          <a:prstGeom prst="rect">
            <a:avLst/>
          </a:prstGeom>
          <a:noFill/>
        </p:spPr>
        <p:txBody>
          <a:bodyPr wrap="none" lIns="91440" tIns="45720" rIns="91440" bIns="45720">
            <a:spAutoFit/>
          </a:bodyPr>
          <a:lstStyle/>
          <a:p>
            <a:pPr algn="ctr"/>
            <a:r>
              <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NIELIT</a:t>
            </a:r>
          </a:p>
        </p:txBody>
      </p:sp>
      <p:pic>
        <p:nvPicPr>
          <p:cNvPr id="4" name="Picture 3">
            <a:extLst>
              <a:ext uri="{FF2B5EF4-FFF2-40B4-BE49-F238E27FC236}">
                <a16:creationId xmlns:a16="http://schemas.microsoft.com/office/drawing/2014/main" xmlns="" id="{9889C4F1-9187-49BB-9C0F-6C0CFD1726DA}"/>
              </a:ext>
            </a:extLst>
          </p:cNvPr>
          <p:cNvPicPr>
            <a:picLocks noChangeAspect="1"/>
          </p:cNvPicPr>
          <p:nvPr/>
        </p:nvPicPr>
        <p:blipFill>
          <a:blip r:embed="rId3"/>
          <a:stretch>
            <a:fillRect/>
          </a:stretch>
        </p:blipFill>
        <p:spPr>
          <a:xfrm>
            <a:off x="196508" y="281641"/>
            <a:ext cx="1645178" cy="117766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8" name="Rectangle 7">
            <a:extLst>
              <a:ext uri="{FF2B5EF4-FFF2-40B4-BE49-F238E27FC236}">
                <a16:creationId xmlns:a16="http://schemas.microsoft.com/office/drawing/2014/main" xmlns="" id="{CD6AB187-6CE5-4F7A-B9DE-DED37A7555B9}"/>
              </a:ext>
            </a:extLst>
          </p:cNvPr>
          <p:cNvSpPr/>
          <p:nvPr/>
        </p:nvSpPr>
        <p:spPr>
          <a:xfrm>
            <a:off x="196508" y="1460177"/>
            <a:ext cx="8885500" cy="4893647"/>
          </a:xfrm>
          <a:prstGeom prst="rect">
            <a:avLst/>
          </a:prstGeom>
        </p:spPr>
        <p:txBody>
          <a:bodyPr wrap="square">
            <a:spAutoFit/>
          </a:bodyPr>
          <a:lstStyle/>
          <a:p>
            <a:endParaRPr lang="en-US" sz="2400" b="1" baseline="30000" dirty="0">
              <a:solidFill>
                <a:srgbClr val="FFFF00"/>
              </a:solidFill>
              <a:latin typeface="+mj-lt"/>
              <a:cs typeface="Arabic Typesetting" panose="03020402040406030203" pitchFamily="66" charset="-78"/>
            </a:endParaRPr>
          </a:p>
          <a:p>
            <a:r>
              <a:rPr lang="en-IN" sz="2400" dirty="0" smtClean="0">
                <a:solidFill>
                  <a:srgbClr val="FFFF00"/>
                </a:solidFill>
                <a:latin typeface="+mj-lt"/>
              </a:rPr>
              <a:t>TOPIC-</a:t>
            </a:r>
            <a:r>
              <a:rPr lang="en-IN" sz="2400" dirty="0" smtClean="0">
                <a:latin typeface="+mj-lt"/>
              </a:rPr>
              <a:t>Word Processing</a:t>
            </a:r>
            <a:r>
              <a:rPr lang="en-IN" sz="2400" dirty="0" smtClean="0">
                <a:solidFill>
                  <a:srgbClr val="FFFF00"/>
                </a:solidFill>
                <a:latin typeface="+mj-lt"/>
              </a:rPr>
              <a:t> </a:t>
            </a:r>
            <a:endParaRPr lang="en-IN" sz="2400" b="1" baseline="30000" dirty="0" smtClean="0">
              <a:latin typeface="Trebuchet MS"/>
              <a:cs typeface="Arabic Typesetting" panose="03020402040406030203" pitchFamily="66" charset="-78"/>
            </a:endParaRPr>
          </a:p>
          <a:p>
            <a:endParaRPr lang="en-IN" sz="2400" dirty="0" smtClean="0">
              <a:latin typeface="+mj-lt"/>
            </a:endParaRPr>
          </a:p>
          <a:p>
            <a:endParaRPr lang="en-US" sz="2400" dirty="0" smtClean="0">
              <a:solidFill>
                <a:srgbClr val="FFFF00"/>
              </a:solidFill>
              <a:latin typeface="+mj-lt"/>
            </a:endParaRPr>
          </a:p>
          <a:p>
            <a:r>
              <a:rPr lang="en-US" sz="2400" dirty="0" smtClean="0">
                <a:solidFill>
                  <a:srgbClr val="FFFF00"/>
                </a:solidFill>
                <a:latin typeface="+mj-lt"/>
              </a:rPr>
              <a:t>COURSE</a:t>
            </a:r>
            <a:r>
              <a:rPr lang="en-US" sz="2400" dirty="0">
                <a:solidFill>
                  <a:srgbClr val="FFFF00"/>
                </a:solidFill>
                <a:latin typeface="+mj-lt"/>
              </a:rPr>
              <a:t>:</a:t>
            </a:r>
            <a:r>
              <a:rPr lang="en-US" sz="2400" dirty="0">
                <a:latin typeface="+mj-lt"/>
              </a:rPr>
              <a:t> </a:t>
            </a:r>
            <a:r>
              <a:rPr lang="en-US" sz="2400" dirty="0" smtClean="0">
                <a:latin typeface="+mj-lt"/>
              </a:rPr>
              <a:t>CCC Concepts</a:t>
            </a:r>
            <a:endParaRPr lang="en-IN" sz="2400" dirty="0" smtClean="0">
              <a:latin typeface="+mj-lt"/>
            </a:endParaRPr>
          </a:p>
          <a:p>
            <a:endParaRPr lang="en-IN" sz="2400" dirty="0">
              <a:latin typeface="+mj-lt"/>
            </a:endParaRPr>
          </a:p>
          <a:p>
            <a:endParaRPr lang="en-US" sz="2400" dirty="0" smtClean="0">
              <a:solidFill>
                <a:srgbClr val="FFFF00"/>
              </a:solidFill>
              <a:latin typeface="+mj-lt"/>
            </a:endParaRPr>
          </a:p>
          <a:p>
            <a:r>
              <a:rPr lang="en-US" sz="2400" dirty="0" smtClean="0">
                <a:solidFill>
                  <a:srgbClr val="FFFF00"/>
                </a:solidFill>
                <a:latin typeface="+mj-lt"/>
              </a:rPr>
              <a:t>CHAPTER: 03 </a:t>
            </a:r>
            <a:r>
              <a:rPr lang="en-US" sz="2400" dirty="0" smtClean="0"/>
              <a:t>(</a:t>
            </a:r>
            <a:r>
              <a:rPr lang="en-IN" sz="2400" dirty="0" smtClean="0">
                <a:latin typeface="+mj-lt"/>
              </a:rPr>
              <a:t>Word Processing </a:t>
            </a:r>
            <a:r>
              <a:rPr lang="en-IN" sz="2400" dirty="0" smtClean="0"/>
              <a:t>) </a:t>
            </a:r>
            <a:r>
              <a:rPr lang="en-US" sz="2400" dirty="0" smtClean="0"/>
              <a:t> </a:t>
            </a:r>
          </a:p>
          <a:p>
            <a:endParaRPr lang="en-US" sz="2400" dirty="0">
              <a:solidFill>
                <a:srgbClr val="FFFF00"/>
              </a:solidFill>
              <a:latin typeface="+mj-lt"/>
            </a:endParaRPr>
          </a:p>
          <a:p>
            <a:r>
              <a:rPr lang="en-US" sz="2400" dirty="0" smtClean="0">
                <a:solidFill>
                  <a:srgbClr val="FFFF00"/>
                </a:solidFill>
                <a:latin typeface="+mj-lt"/>
              </a:rPr>
              <a:t>DAY: </a:t>
            </a:r>
            <a:r>
              <a:rPr lang="en-US" sz="2400" dirty="0" smtClean="0">
                <a:latin typeface="+mj-lt"/>
              </a:rPr>
              <a:t>15</a:t>
            </a:r>
            <a:r>
              <a:rPr lang="en-US" sz="2400" dirty="0">
                <a:solidFill>
                  <a:srgbClr val="FFFF00"/>
                </a:solidFill>
                <a:latin typeface="+mj-lt"/>
              </a:rPr>
              <a:t/>
            </a:r>
            <a:br>
              <a:rPr lang="en-US" sz="2400" dirty="0">
                <a:solidFill>
                  <a:srgbClr val="FFFF00"/>
                </a:solidFill>
                <a:latin typeface="+mj-lt"/>
              </a:rPr>
            </a:br>
            <a:endParaRPr lang="en-IN" sz="2400" dirty="0">
              <a:solidFill>
                <a:srgbClr val="FFFF00"/>
              </a:solidFill>
              <a:latin typeface="+mj-lt"/>
            </a:endParaRPr>
          </a:p>
          <a:p>
            <a:pPr algn="ctr"/>
            <a:endParaRPr lang="en-IN" sz="2800" dirty="0"/>
          </a:p>
          <a:p>
            <a:pPr algn="ctr"/>
            <a:endParaRPr lang="en-IN" sz="2800" dirty="0" smtClean="0"/>
          </a:p>
        </p:txBody>
      </p:sp>
      <p:sp>
        <p:nvSpPr>
          <p:cNvPr id="10" name="Rectangle 9">
            <a:extLst>
              <a:ext uri="{FF2B5EF4-FFF2-40B4-BE49-F238E27FC236}">
                <a16:creationId xmlns:a16="http://schemas.microsoft.com/office/drawing/2014/main" xmlns="" id="{EB342190-62C6-4FD4-B62E-A7A1F393BFAE}"/>
              </a:ext>
            </a:extLst>
          </p:cNvPr>
          <p:cNvSpPr/>
          <p:nvPr/>
        </p:nvSpPr>
        <p:spPr>
          <a:xfrm>
            <a:off x="5004254" y="6150004"/>
            <a:ext cx="4077754" cy="461665"/>
          </a:xfrm>
          <a:prstGeom prst="rect">
            <a:avLst/>
          </a:prstGeom>
          <a:noFill/>
        </p:spPr>
        <p:txBody>
          <a:bodyPr wrap="square" lIns="91440" tIns="45720" rIns="91440" bIns="45720">
            <a:spAutoFit/>
          </a:bodyPr>
          <a:lstStyle/>
          <a:p>
            <a:pPr algn="r"/>
            <a:r>
              <a:rPr lang="en-US" sz="2400" dirty="0">
                <a:ln w="0"/>
                <a:effectLst>
                  <a:outerShdw blurRad="38100" dist="19050" dir="2700000" algn="tl" rotWithShape="0">
                    <a:schemeClr val="dk1">
                      <a:alpha val="40000"/>
                    </a:schemeClr>
                  </a:outerShdw>
                </a:effectLst>
              </a:rPr>
              <a:t>Presentation </a:t>
            </a:r>
            <a:r>
              <a:rPr lang="en-US" sz="2400" dirty="0" smtClean="0">
                <a:ln w="0"/>
                <a:effectLst>
                  <a:outerShdw blurRad="38100" dist="19050" dir="2700000" algn="tl" rotWithShape="0">
                    <a:schemeClr val="dk1">
                      <a:alpha val="40000"/>
                    </a:schemeClr>
                  </a:outerShdw>
                </a:effectLst>
              </a:rPr>
              <a:t>By : </a:t>
            </a:r>
            <a:r>
              <a:rPr lang="en-US" sz="2400" dirty="0" err="1" smtClean="0">
                <a:ln w="0"/>
                <a:effectLst>
                  <a:outerShdw blurRad="38100" dist="19050" dir="2700000" algn="tl" rotWithShape="0">
                    <a:schemeClr val="dk1">
                      <a:alpha val="40000"/>
                    </a:schemeClr>
                  </a:outerShdw>
                </a:effectLst>
              </a:rPr>
              <a:t>Shruti</a:t>
            </a:r>
            <a:r>
              <a:rPr lang="en-US" sz="2400" dirty="0" smtClean="0">
                <a:ln w="0"/>
                <a:effectLst>
                  <a:outerShdw blurRad="38100" dist="19050" dir="2700000" algn="tl" rotWithShape="0">
                    <a:schemeClr val="dk1">
                      <a:alpha val="40000"/>
                    </a:schemeClr>
                  </a:outerShdw>
                </a:effectLst>
              </a:rPr>
              <a:t> Dubey</a:t>
            </a:r>
            <a:endParaRPr lang="en-US" sz="2400" dirty="0">
              <a:ln w="0"/>
              <a:solidFill>
                <a:srgbClr val="FFFF00"/>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xmlns="" val="16835159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normAutofit/>
          </a:bodyPr>
          <a:lstStyle/>
          <a:p>
            <a:pPr algn="just"/>
            <a:r>
              <a:rPr lang="en-US" sz="1600" dirty="0"/>
              <a:t>Rulers :- </a:t>
            </a:r>
            <a:r>
              <a:rPr lang="hi-IN" sz="1600" dirty="0"/>
              <a:t>इसमें दो विकल्प होते हैं</a:t>
            </a:r>
            <a:r>
              <a:rPr lang="hi-IN" sz="1600" dirty="0" smtClean="0"/>
              <a:t>—</a:t>
            </a:r>
            <a:endParaRPr lang="en-US" sz="1600" dirty="0" smtClean="0"/>
          </a:p>
          <a:p>
            <a:pPr algn="just"/>
            <a:r>
              <a:rPr lang="en-US" sz="1600" b="1" dirty="0"/>
              <a:t>Rulers (Ctrl + Shift + R) :- </a:t>
            </a:r>
            <a:r>
              <a:rPr lang="hi-IN" sz="1600" dirty="0"/>
              <a:t>बाई डिफाल्ट यही विकल्प ही चयनित रहता है। जिससे स्क्रीन पर क्षैतिज और ऊर्ध्वाधर रूलर प्रदर्शित होते हैं। इस विकल्प से दोनों रूलर को हाइड या शो कर सकते हैं। बाई डिफाल्ट इस पर टिक लगा होता है। जिससे ऊर्ध्वाधर रूलर प्रदर्शित होता है टिक हटाने पर केवल ऊर्ध्वाधर गायब होता है</a:t>
            </a:r>
            <a:r>
              <a:rPr lang="hi-IN" sz="1600" dirty="0" smtClean="0"/>
              <a:t>।</a:t>
            </a:r>
            <a:endParaRPr lang="en-US" sz="1600" dirty="0" smtClean="0"/>
          </a:p>
          <a:p>
            <a:endParaRPr lang="en-US" sz="1600" dirty="0" smtClean="0"/>
          </a:p>
          <a:p>
            <a:endParaRPr lang="en-US" sz="1600" dirty="0"/>
          </a:p>
          <a:p>
            <a:r>
              <a:rPr lang="en-US" sz="1600" dirty="0" smtClean="0"/>
              <a:t>Scroll </a:t>
            </a:r>
            <a:r>
              <a:rPr lang="en-US" sz="1600" dirty="0"/>
              <a:t>bars :- </a:t>
            </a:r>
            <a:r>
              <a:rPr lang="hi-IN" sz="1600" dirty="0"/>
              <a:t>इसमें भी निम्न दो विकल्प होते हैं—</a:t>
            </a:r>
          </a:p>
          <a:p>
            <a:r>
              <a:rPr lang="en-US" sz="1600" dirty="0"/>
              <a:t>Horizontal Scroll Bar and Vertical Scroll Bar :- </a:t>
            </a:r>
            <a:r>
              <a:rPr lang="hi-IN" sz="1600" dirty="0"/>
              <a:t>बाई डिफाल्ट दोनों स्क्राल पर टिक रहता है। जिससे पेज के नीचे क्षैतिज स्क्राल और पेज के दायें तरफ ऊर्ध्वाधर स्क्राल प्रदर्शित होता हैं। जिस स्क्राल पर से टिक हटायेंगे वह गायब हो जाता </a:t>
            </a:r>
            <a:r>
              <a:rPr lang="hi-IN" sz="1600" dirty="0" smtClean="0"/>
              <a:t>है</a:t>
            </a:r>
            <a:r>
              <a:rPr lang="en-US" sz="1600" dirty="0" smtClean="0"/>
              <a:t/>
            </a:r>
            <a:br>
              <a:rPr lang="en-US" sz="1600" dirty="0" smtClean="0"/>
            </a:br>
            <a:endParaRPr lang="en-US" sz="1600" dirty="0" smtClean="0"/>
          </a:p>
          <a:p>
            <a:endParaRPr lang="en-US" sz="1600" dirty="0" smtClean="0"/>
          </a:p>
          <a:p>
            <a:r>
              <a:rPr lang="en-US" sz="1600" dirty="0" smtClean="0"/>
              <a:t>Grid </a:t>
            </a:r>
            <a:r>
              <a:rPr lang="en-US" sz="1600" dirty="0"/>
              <a:t>and Helpline :- </a:t>
            </a:r>
            <a:r>
              <a:rPr lang="hi-IN" sz="1600" dirty="0"/>
              <a:t>इस विकल्प से स्क्रीन पर ग्रिडर्स और हेल्पलाइन के विकल्प प्रदर्शित होते हैं बाई डिफाल्ट ये विकल्प हाइड रहते हैं।</a:t>
            </a:r>
          </a:p>
          <a:p>
            <a:pPr algn="just"/>
            <a:endParaRPr lang="en-US" sz="1800" dirty="0" smtClean="0"/>
          </a:p>
          <a:p>
            <a:endParaRPr lang="en-US" dirty="0" smtClean="0"/>
          </a:p>
          <a:p>
            <a:endParaRPr lang="en-US" dirty="0"/>
          </a:p>
        </p:txBody>
      </p:sp>
      <p:pic>
        <p:nvPicPr>
          <p:cNvPr id="7172" name="Picture 4" descr="https://www.mauryajihelp.com/wp-content/uploads/2021/10/image-6.pn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2881223" y="3036198"/>
            <a:ext cx="3972070" cy="609353"/>
          </a:xfrm>
          <a:prstGeom prst="rect">
            <a:avLst/>
          </a:prstGeom>
          <a:noFill/>
          <a:extLst>
            <a:ext uri="{909E8E84-426E-40DD-AFC4-6F175D3DCCD1}">
              <a14:hiddenFill xmlns:a14="http://schemas.microsoft.com/office/drawing/2010/main" xmlns="">
                <a:solidFill>
                  <a:srgbClr val="FFFFFF"/>
                </a:solidFill>
              </a14:hiddenFill>
            </a:ext>
          </a:extLst>
        </p:spPr>
      </p:pic>
      <p:pic>
        <p:nvPicPr>
          <p:cNvPr id="7174" name="Picture 6" descr="https://www.mauryajihelp.com/wp-content/uploads/2021/10/image-7.png"/>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3252830" y="4824373"/>
            <a:ext cx="3505200" cy="514351"/>
          </a:xfrm>
          <a:prstGeom prst="rect">
            <a:avLst/>
          </a:prstGeom>
          <a:noFill/>
          <a:extLst>
            <a:ext uri="{909E8E84-426E-40DD-AFC4-6F175D3DCCD1}">
              <a14:hiddenFill xmlns:a14="http://schemas.microsoft.com/office/drawing/2010/main" xmlns="">
                <a:solidFill>
                  <a:srgbClr val="FFFFFF"/>
                </a:solidFill>
              </a14:hiddenFill>
            </a:ext>
          </a:extLst>
        </p:spPr>
      </p:pic>
      <p:sp>
        <p:nvSpPr>
          <p:cNvPr id="8" name="Title 1"/>
          <p:cNvSpPr>
            <a:spLocks noGrp="1"/>
          </p:cNvSpPr>
          <p:nvPr>
            <p:ph type="title"/>
          </p:nvPr>
        </p:nvSpPr>
        <p:spPr/>
        <p:txBody>
          <a:bodyPr/>
          <a:lstStyle/>
          <a:p>
            <a:r>
              <a:rPr lang="en-US" dirty="0" smtClean="0"/>
              <a:t>VIEW</a:t>
            </a:r>
            <a:endParaRPr lang="en-US" dirty="0"/>
          </a:p>
        </p:txBody>
      </p:sp>
    </p:spTree>
    <p:extLst>
      <p:ext uri="{BB962C8B-B14F-4D97-AF65-F5344CB8AC3E}">
        <p14:creationId xmlns:p14="http://schemas.microsoft.com/office/powerpoint/2010/main" xmlns="" val="7766945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612648" y="1600199"/>
            <a:ext cx="8153400" cy="5197415"/>
          </a:xfrm>
        </p:spPr>
        <p:txBody>
          <a:bodyPr>
            <a:normAutofit lnSpcReduction="10000"/>
          </a:bodyPr>
          <a:lstStyle/>
          <a:p>
            <a:pPr algn="just"/>
            <a:r>
              <a:rPr lang="en-US" sz="1800" b="1" dirty="0"/>
              <a:t>Formatting Marks (Ctrl + F10) :- </a:t>
            </a:r>
            <a:r>
              <a:rPr lang="hi-IN" sz="1800" dirty="0"/>
              <a:t>बाई डिफाल्ट इस विकल्प से फाइल के प्रत्येक लाइन अथवा पैराग्राफ के अन्त में फॉर्मेटिंग मार्क्स (चिन्ह) का संकेत प्रदर्शित होता है। फॉर्मेटिंग मार्क्स संकेत सभी लाइन अथवा पैराग्राफ के अन्त को दर्शाता है। यह फाइल को प्रिन्ट करने पर पेपर पर छपता नहीं है</a:t>
            </a:r>
            <a:r>
              <a:rPr lang="hi-IN" sz="1800" dirty="0" smtClean="0"/>
              <a:t>।</a:t>
            </a:r>
            <a:endParaRPr lang="en-US" sz="1800" dirty="0" smtClean="0"/>
          </a:p>
          <a:p>
            <a:pPr algn="just"/>
            <a:endParaRPr lang="en-US" sz="1800" dirty="0"/>
          </a:p>
          <a:p>
            <a:pPr algn="just"/>
            <a:r>
              <a:rPr lang="en-US" sz="1800" dirty="0"/>
              <a:t>Text Boundaries :- </a:t>
            </a:r>
            <a:r>
              <a:rPr lang="hi-IN" sz="1800" dirty="0"/>
              <a:t>इस पर टिक लगा रहता है इससे फाइल के पेज टेक्स्ट बाउन्डरी प्रदर्शित होती है। इसका चिन्ह पेपर के चारों कोने पर इस प्रकार प्रदर्शित होता है</a:t>
            </a:r>
            <a:r>
              <a:rPr lang="hi-IN" sz="1800" dirty="0" smtClean="0"/>
              <a:t>।</a:t>
            </a:r>
            <a:endParaRPr lang="en-US" sz="1800" dirty="0" smtClean="0"/>
          </a:p>
          <a:p>
            <a:r>
              <a:rPr lang="en-US" sz="1800" dirty="0"/>
              <a:t>Table Boundaries :- </a:t>
            </a:r>
            <a:r>
              <a:rPr lang="hi-IN" sz="1800" dirty="0"/>
              <a:t>बाई डिफाल्ट इस पर टिक लगा होता है जिससे इन्सर्ट की गई टेबल की बाउण्डरी प्रदर्शित होती है।</a:t>
            </a:r>
          </a:p>
          <a:p>
            <a:r>
              <a:rPr lang="en-US" sz="1800" dirty="0"/>
              <a:t>Image Chart :- </a:t>
            </a:r>
            <a:r>
              <a:rPr lang="hi-IN" sz="1800" dirty="0"/>
              <a:t>इस विकल्प से डाक्यूमेन्ट के इन्सर्ट इमेज तथा चार्ट के विकल्प टूल्स प्रदर्शित होते हैं। इन विकल्पों से इमेज या चार्ट इडिटिंग करते हैं।</a:t>
            </a:r>
          </a:p>
          <a:p>
            <a:r>
              <a:rPr lang="en-US" sz="1800" dirty="0"/>
              <a:t>Hide white Space :- </a:t>
            </a:r>
            <a:r>
              <a:rPr lang="hi-IN" sz="1800" dirty="0"/>
              <a:t>इस विकल्प से पेज पर टॉप और बॉटम मार्जिन का स्पेश गायब या छिप जाता है।</a:t>
            </a:r>
          </a:p>
          <a:p>
            <a:r>
              <a:rPr lang="en-US" sz="1800" dirty="0"/>
              <a:t>Track changes :- </a:t>
            </a:r>
            <a:r>
              <a:rPr lang="hi-IN" sz="1800" dirty="0"/>
              <a:t>विकल्प से डाक्यूमेन्ट पर इन्सर्ट किये गये ट्रैक चेंज्स के विकल्प को शो अथवा हाइड कर सकते हैं।</a:t>
            </a:r>
          </a:p>
          <a:p>
            <a:r>
              <a:rPr lang="en-US" sz="1800" dirty="0"/>
              <a:t>Comment :- </a:t>
            </a:r>
            <a:r>
              <a:rPr lang="hi-IN" sz="1800" dirty="0"/>
              <a:t>इस विकल्प से फाइल में इन्सर्ट किये गये कमेण्ट को शो अथवा हाइड करते हैं।</a:t>
            </a:r>
          </a:p>
          <a:p>
            <a:pPr algn="just"/>
            <a:endParaRPr lang="en-US" sz="1800" dirty="0"/>
          </a:p>
        </p:txBody>
      </p:sp>
      <p:pic>
        <p:nvPicPr>
          <p:cNvPr id="8194" name="Picture 2" descr="https://www.mauryajihelp.com/wp-content/uploads/2021/10/image-8.pn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6585338" y="2359503"/>
            <a:ext cx="415827" cy="43959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xmlns="">
                <a:solidFill>
                  <a:srgbClr val="FFFFFF"/>
                </a:solidFill>
              </a14:hiddenFill>
            </a:ext>
          </a:extLst>
        </p:spPr>
      </p:pic>
      <p:pic>
        <p:nvPicPr>
          <p:cNvPr id="8196" name="Picture 4" descr="https://www.mauryajihelp.com/wp-content/uploads/2021/10/image-9.png"/>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8766048" y="3091372"/>
            <a:ext cx="331295" cy="38651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xmlns="">
                <a:solidFill>
                  <a:srgbClr val="FFFFFF"/>
                </a:solidFill>
              </a14:hiddenFill>
            </a:ext>
          </a:extLst>
        </p:spPr>
      </p:pic>
      <p:sp>
        <p:nvSpPr>
          <p:cNvPr id="6" name="Title 1"/>
          <p:cNvSpPr>
            <a:spLocks noGrp="1"/>
          </p:cNvSpPr>
          <p:nvPr>
            <p:ph type="title"/>
          </p:nvPr>
        </p:nvSpPr>
        <p:spPr/>
        <p:txBody>
          <a:bodyPr/>
          <a:lstStyle/>
          <a:p>
            <a:r>
              <a:rPr lang="en-US" dirty="0" smtClean="0"/>
              <a:t>VIEW</a:t>
            </a:r>
            <a:endParaRPr lang="en-US" dirty="0"/>
          </a:p>
        </p:txBody>
      </p:sp>
    </p:spTree>
    <p:extLst>
      <p:ext uri="{BB962C8B-B14F-4D97-AF65-F5344CB8AC3E}">
        <p14:creationId xmlns:p14="http://schemas.microsoft.com/office/powerpoint/2010/main" xmlns="" val="26076467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612648" y="1600199"/>
            <a:ext cx="8153400" cy="5257801"/>
          </a:xfrm>
        </p:spPr>
        <p:txBody>
          <a:bodyPr>
            <a:normAutofit fontScale="47500" lnSpcReduction="20000"/>
          </a:bodyPr>
          <a:lstStyle/>
          <a:p>
            <a:pPr algn="just">
              <a:lnSpc>
                <a:spcPct val="170000"/>
              </a:lnSpc>
            </a:pPr>
            <a:r>
              <a:rPr lang="en-US" dirty="0"/>
              <a:t>Field Shading (Ctrl + F8) :- </a:t>
            </a:r>
            <a:r>
              <a:rPr lang="hi-IN" dirty="0"/>
              <a:t>इस विकल्प से इन्सर्ट किये गये फील्ड्स के ऑब्जेक्ट (डेट, टाइम, टाइटल, ऑथर) आदि को छायांकित रूप में प्रदर्शित कर सकते हैं।</a:t>
            </a:r>
          </a:p>
          <a:p>
            <a:pPr algn="just">
              <a:lnSpc>
                <a:spcPct val="170000"/>
              </a:lnSpc>
            </a:pPr>
            <a:r>
              <a:rPr lang="en-US" dirty="0"/>
              <a:t>Field Name (Ctrl + F9) :- </a:t>
            </a:r>
            <a:r>
              <a:rPr lang="hi-IN" dirty="0"/>
              <a:t>इस विकल्प पर टिक करने से इन्सर्ट किये गये फील्ड्स के ऑब्जेक्ट का नाम प्रदर्शित होता है।</a:t>
            </a:r>
          </a:p>
          <a:p>
            <a:pPr algn="just">
              <a:lnSpc>
                <a:spcPct val="170000"/>
              </a:lnSpc>
            </a:pPr>
            <a:r>
              <a:rPr lang="en-US" dirty="0"/>
              <a:t>Side Bar (Ctrl + F5) :- </a:t>
            </a:r>
            <a:r>
              <a:rPr lang="hi-IN" dirty="0"/>
              <a:t>इस विकल्प से स्क्रीन दायीं ओर प्रदर्शित साइड बार को हाइड करते हैं अर्थात् साइड बार हाइड या शो प्रदर्शित होते हैं।</a:t>
            </a:r>
          </a:p>
          <a:p>
            <a:pPr algn="just">
              <a:lnSpc>
                <a:spcPct val="170000"/>
              </a:lnSpc>
            </a:pPr>
            <a:r>
              <a:rPr lang="en-US" dirty="0"/>
              <a:t>Styles (F11) :- </a:t>
            </a:r>
            <a:r>
              <a:rPr lang="hi-IN" dirty="0"/>
              <a:t>इससे स्टाइल साइड बार को शो अथवा हाइड करते हैं यह स्क्रीन के दायें तरफ ऊर्ध्वाधर बाक्स के रूप में शो होता है।</a:t>
            </a:r>
          </a:p>
          <a:p>
            <a:pPr algn="just">
              <a:lnSpc>
                <a:spcPct val="170000"/>
              </a:lnSpc>
            </a:pPr>
            <a:r>
              <a:rPr lang="en-US" dirty="0"/>
              <a:t>Gallery :-</a:t>
            </a:r>
            <a:r>
              <a:rPr lang="hi-IN" dirty="0"/>
              <a:t>इससे गैलरी साइड बार प्रदर्शित होता है।</a:t>
            </a:r>
          </a:p>
          <a:p>
            <a:pPr algn="just">
              <a:lnSpc>
                <a:spcPct val="170000"/>
              </a:lnSpc>
            </a:pPr>
            <a:r>
              <a:rPr lang="en-US" dirty="0"/>
              <a:t>Navigator (F5) :- </a:t>
            </a:r>
            <a:r>
              <a:rPr lang="hi-IN" dirty="0"/>
              <a:t>इससे नेवीगेटर बाक्स प्रदर्शित होता है। इस बाक्स में निम्न विकल्प होते हैं। नेवीगेटर ऑब्जेक्ट की सहायता से डाक्यूमेन्ट तथा फाइल एक स्थान से दूसरे स्थान पर जम्प कराते हैं।</a:t>
            </a:r>
          </a:p>
          <a:p>
            <a:pPr algn="just">
              <a:lnSpc>
                <a:spcPct val="170000"/>
              </a:lnSpc>
            </a:pPr>
            <a:r>
              <a:rPr lang="en-US" dirty="0"/>
              <a:t>Data Sources (Ctrl + Shift + F4) :- </a:t>
            </a:r>
            <a:r>
              <a:rPr lang="hi-IN" dirty="0"/>
              <a:t>इस विकल्प से फाइल के लिए बाहरी डेटा स्टोर का चयन करते हैं।</a:t>
            </a:r>
          </a:p>
          <a:p>
            <a:endParaRPr lang="en-US" dirty="0"/>
          </a:p>
        </p:txBody>
      </p:sp>
      <p:sp>
        <p:nvSpPr>
          <p:cNvPr id="4" name="Title 1"/>
          <p:cNvSpPr>
            <a:spLocks noGrp="1"/>
          </p:cNvSpPr>
          <p:nvPr>
            <p:ph type="title"/>
          </p:nvPr>
        </p:nvSpPr>
        <p:spPr/>
        <p:txBody>
          <a:bodyPr/>
          <a:lstStyle/>
          <a:p>
            <a:r>
              <a:rPr lang="en-US" dirty="0" smtClean="0"/>
              <a:t>VIEW</a:t>
            </a:r>
            <a:endParaRPr lang="en-US" dirty="0"/>
          </a:p>
        </p:txBody>
      </p:sp>
    </p:spTree>
    <p:extLst>
      <p:ext uri="{BB962C8B-B14F-4D97-AF65-F5344CB8AC3E}">
        <p14:creationId xmlns:p14="http://schemas.microsoft.com/office/powerpoint/2010/main" xmlns="" val="34713047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lstStyle/>
          <a:p>
            <a:r>
              <a:rPr lang="en-US" sz="1600" dirty="0"/>
              <a:t>Full Screen (Ctrl + Shift + J) :- </a:t>
            </a:r>
            <a:r>
              <a:rPr lang="hi-IN" sz="1600" dirty="0"/>
              <a:t>इस विकल्प से फाइल के पेज को फुल स्क्रीन पर प्रदर्शित करते हैं। इससे स्क्रीन पर केवल रूलर और स्क्राल बार प्रदर्शित होते हैं और बीच के पूरे स्क्रीन पर पेज प्रदर्शित होता है। टॉप कोने से फुलस्क्रीन को बन्द करने की छोटी सी बटन भी प्रदर्शित होती है।</a:t>
            </a:r>
          </a:p>
          <a:p>
            <a:r>
              <a:rPr lang="en-US" sz="1600" dirty="0"/>
              <a:t>Zoom :- </a:t>
            </a:r>
            <a:r>
              <a:rPr lang="hi-IN" sz="1600" dirty="0"/>
              <a:t>अधिकतम 20% -600% जूमिंग कर सकते हैं। बाई डिफाल्ट 100% जूम रहता है। इसमें निम्न विकल्प होता है—</a:t>
            </a:r>
          </a:p>
          <a:p>
            <a:endParaRPr lang="en-US" dirty="0"/>
          </a:p>
        </p:txBody>
      </p:sp>
      <p:pic>
        <p:nvPicPr>
          <p:cNvPr id="9218" name="Picture 2" descr="https://www.mauryajihelp.com/wp-content/uploads/2021/10/image-10.pn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3632019" y="3332761"/>
            <a:ext cx="1699105" cy="2888480"/>
          </a:xfrm>
          <a:prstGeom prst="rect">
            <a:avLst/>
          </a:prstGeom>
          <a:noFill/>
          <a:extLst>
            <a:ext uri="{909E8E84-426E-40DD-AFC4-6F175D3DCCD1}">
              <a14:hiddenFill xmlns:a14="http://schemas.microsoft.com/office/drawing/2010/main" xmlns="">
                <a:solidFill>
                  <a:srgbClr val="FFFFFF"/>
                </a:solidFill>
              </a14:hiddenFill>
            </a:ext>
          </a:extLst>
        </p:spPr>
      </p:pic>
      <p:sp>
        <p:nvSpPr>
          <p:cNvPr id="5" name="Title 1"/>
          <p:cNvSpPr>
            <a:spLocks noGrp="1"/>
          </p:cNvSpPr>
          <p:nvPr>
            <p:ph type="title"/>
          </p:nvPr>
        </p:nvSpPr>
        <p:spPr/>
        <p:txBody>
          <a:bodyPr/>
          <a:lstStyle/>
          <a:p>
            <a:r>
              <a:rPr lang="en-US" dirty="0" smtClean="0"/>
              <a:t>VIEW</a:t>
            </a:r>
            <a:endParaRPr lang="en-US" dirty="0"/>
          </a:p>
        </p:txBody>
      </p:sp>
    </p:spTree>
    <p:extLst>
      <p:ext uri="{BB962C8B-B14F-4D97-AF65-F5344CB8AC3E}">
        <p14:creationId xmlns:p14="http://schemas.microsoft.com/office/powerpoint/2010/main" xmlns="" val="20397090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normAutofit/>
          </a:bodyPr>
          <a:lstStyle/>
          <a:p>
            <a:r>
              <a:rPr lang="en-US" sz="1400" dirty="0" smtClean="0"/>
              <a:t>Entire page :-</a:t>
            </a:r>
            <a:r>
              <a:rPr lang="hi-IN" sz="1400" dirty="0" smtClean="0"/>
              <a:t>इस विकल्प से वर्तमान पेज की ऊँचाई विन्डो की ऊँचाई के बराबर प्रदर्शित होती है अर्थात् विन्डो में पूरा पेज प्रदर्शित होता है। अर्थात् पेज की ऊँचाई विन्डो के बराबर हो जाता है। इससे जूमिंग 44% सेट हो जाती है।</a:t>
            </a:r>
          </a:p>
          <a:p>
            <a:r>
              <a:rPr lang="en-US" sz="1400" dirty="0" smtClean="0"/>
              <a:t>Page width :- </a:t>
            </a:r>
            <a:r>
              <a:rPr lang="hi-IN" sz="1400" dirty="0" smtClean="0"/>
              <a:t>इस विकल्प से पेज की चौड़ाई विन्डो की चौड़ाई के बराबर प्रदर्शित होती है। इससे जूमिंग 153% सेट हो जाती है।</a:t>
            </a:r>
          </a:p>
          <a:p>
            <a:r>
              <a:rPr lang="en-US" sz="1400" dirty="0" smtClean="0"/>
              <a:t>Optical view :- </a:t>
            </a:r>
            <a:r>
              <a:rPr lang="hi-IN" sz="1400" dirty="0" smtClean="0"/>
              <a:t>इससे फाइल के पेज पर टेक्स्ट लाइनों की चौड़ाई विन्डो की चौड़ाई के बराबर प्रदर्शित होती है। इससे जूमिंग 184% सेट हो जाती है। बाई डिफाल्ट 100% जूमिंग सेट रहता है। ये पेज को वास्तविक आकार में प्रदर्शित करता है।</a:t>
            </a:r>
          </a:p>
          <a:p>
            <a:r>
              <a:rPr lang="en-US" sz="1400" dirty="0" smtClean="0"/>
              <a:t>Optical view :- </a:t>
            </a:r>
            <a:r>
              <a:rPr lang="hi-IN" sz="1400" dirty="0" smtClean="0"/>
              <a:t>इससे फाइल के पेज पर टेक्स्ट लाइनों की चौड़ाई विन्डो की चौड़ाई के बराबर प्रदर्शित </a:t>
            </a:r>
            <a:r>
              <a:rPr lang="en-US" sz="1400" dirty="0" smtClean="0"/>
              <a:t>Zoom:- </a:t>
            </a:r>
            <a:r>
              <a:rPr lang="hi-IN" sz="1400" dirty="0" smtClean="0"/>
              <a:t>जूम विकल्प पर क्लिक करने से जूम डायलाग बॉक्स प्रदर्शित होता है।</a:t>
            </a:r>
            <a:br>
              <a:rPr lang="hi-IN" sz="1400" dirty="0" smtClean="0"/>
            </a:br>
            <a:r>
              <a:rPr lang="en-US" sz="1400" dirty="0" smtClean="0"/>
              <a:t>Zoom Factor :- </a:t>
            </a:r>
            <a:r>
              <a:rPr lang="hi-IN" sz="1400" dirty="0" smtClean="0"/>
              <a:t>इस विकल्प का चयन करके जूमिंग प्रतिशत को घटाते बढ़ाते हैं इस विकल्प से लिब्रे राइटर से न्यूनतम 20 प्रतिशत से अधिकतम 500 प्रतिशत तक किया जा सकता है।</a:t>
            </a:r>
          </a:p>
          <a:p>
            <a:endParaRPr lang="en-US" sz="1600" dirty="0"/>
          </a:p>
        </p:txBody>
      </p:sp>
      <p:pic>
        <p:nvPicPr>
          <p:cNvPr id="4" name="Picture 3"/>
          <p:cNvPicPr>
            <a:picLocks noChangeAspect="1"/>
          </p:cNvPicPr>
          <p:nvPr/>
        </p:nvPicPr>
        <p:blipFill>
          <a:blip r:embed="rId2"/>
          <a:stretch>
            <a:fillRect/>
          </a:stretch>
        </p:blipFill>
        <p:spPr>
          <a:xfrm>
            <a:off x="3431813" y="4490109"/>
            <a:ext cx="2625427" cy="1725281"/>
          </a:xfrm>
          <a:prstGeom prst="rect">
            <a:avLst/>
          </a:prstGeom>
        </p:spPr>
      </p:pic>
      <p:sp>
        <p:nvSpPr>
          <p:cNvPr id="5" name="Rectangle 4"/>
          <p:cNvSpPr/>
          <p:nvPr/>
        </p:nvSpPr>
        <p:spPr>
          <a:xfrm>
            <a:off x="854014" y="6334780"/>
            <a:ext cx="7781027" cy="523220"/>
          </a:xfrm>
          <a:prstGeom prst="rect">
            <a:avLst/>
          </a:prstGeom>
        </p:spPr>
        <p:txBody>
          <a:bodyPr wrap="square">
            <a:spAutoFit/>
          </a:bodyPr>
          <a:lstStyle/>
          <a:p>
            <a:r>
              <a:rPr lang="en-US" sz="1400" dirty="0">
                <a:solidFill>
                  <a:srgbClr val="333333"/>
                </a:solidFill>
                <a:latin typeface="Source Sans Pro" panose="020B0503030403020204" pitchFamily="34" charset="0"/>
              </a:rPr>
              <a:t>Columns :- </a:t>
            </a:r>
            <a:r>
              <a:rPr lang="hi-IN" sz="1400" dirty="0">
                <a:solidFill>
                  <a:srgbClr val="333333"/>
                </a:solidFill>
                <a:latin typeface="Source Sans Pro" panose="020B0503030403020204" pitchFamily="34" charset="0"/>
              </a:rPr>
              <a:t>इस विकल्प से पेज को न्नतम 1 कॉलम से अधिकतम 999 कॉलम में बाँट सकते हैं। बाई डिफाल्ट 2 कॉलम सेट रहते हैं।</a:t>
            </a:r>
            <a:endParaRPr lang="en-US" sz="1400" dirty="0"/>
          </a:p>
        </p:txBody>
      </p:sp>
      <p:sp>
        <p:nvSpPr>
          <p:cNvPr id="6" name="Title 1"/>
          <p:cNvSpPr>
            <a:spLocks noGrp="1"/>
          </p:cNvSpPr>
          <p:nvPr>
            <p:ph type="title"/>
          </p:nvPr>
        </p:nvSpPr>
        <p:spPr/>
        <p:txBody>
          <a:bodyPr/>
          <a:lstStyle/>
          <a:p>
            <a:r>
              <a:rPr lang="en-US" dirty="0" smtClean="0"/>
              <a:t>VIEW</a:t>
            </a:r>
            <a:endParaRPr lang="en-US" dirty="0"/>
          </a:p>
        </p:txBody>
      </p:sp>
    </p:spTree>
    <p:extLst>
      <p:ext uri="{BB962C8B-B14F-4D97-AF65-F5344CB8AC3E}">
        <p14:creationId xmlns:p14="http://schemas.microsoft.com/office/powerpoint/2010/main" xmlns="" val="39905644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Insert </a:t>
            </a:r>
            <a:endParaRPr lang="en-US" dirty="0"/>
          </a:p>
        </p:txBody>
      </p:sp>
      <p:pic>
        <p:nvPicPr>
          <p:cNvPr id="10242" name="Picture 2" descr="https://www.mauryajihelp.com/wp-content/uploads/2021/10/image-15.pn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6508035" y="1562642"/>
            <a:ext cx="1565325" cy="5234976"/>
          </a:xfrm>
          <a:prstGeom prst="rect">
            <a:avLst/>
          </a:prstGeom>
          <a:noFill/>
          <a:extLst>
            <a:ext uri="{909E8E84-426E-40DD-AFC4-6F175D3DCCD1}">
              <a14:hiddenFill xmlns:a14="http://schemas.microsoft.com/office/drawing/2010/main" xmlns="">
                <a:solidFill>
                  <a:srgbClr val="FFFFFF"/>
                </a:solidFill>
              </a14:hiddenFill>
            </a:ext>
          </a:extLst>
        </p:spPr>
      </p:pic>
      <p:sp>
        <p:nvSpPr>
          <p:cNvPr id="4" name="Rectangle 3"/>
          <p:cNvSpPr/>
          <p:nvPr/>
        </p:nvSpPr>
        <p:spPr>
          <a:xfrm>
            <a:off x="552089" y="1673372"/>
            <a:ext cx="5581291" cy="1304011"/>
          </a:xfrm>
          <a:prstGeom prst="rect">
            <a:avLst/>
          </a:prstGeom>
        </p:spPr>
        <p:txBody>
          <a:bodyPr wrap="square">
            <a:spAutoFit/>
          </a:bodyPr>
          <a:lstStyle/>
          <a:p>
            <a:pPr algn="just">
              <a:lnSpc>
                <a:spcPct val="150000"/>
              </a:lnSpc>
            </a:pPr>
            <a:r>
              <a:rPr lang="en-US" dirty="0" smtClean="0">
                <a:solidFill>
                  <a:srgbClr val="333333"/>
                </a:solidFill>
                <a:latin typeface="Source Sans Pro" panose="020B0503030403020204" pitchFamily="34" charset="0"/>
              </a:rPr>
              <a:t>Insert </a:t>
            </a:r>
            <a:r>
              <a:rPr lang="en-US" dirty="0">
                <a:solidFill>
                  <a:srgbClr val="333333"/>
                </a:solidFill>
                <a:latin typeface="Source Sans Pro" panose="020B0503030403020204" pitchFamily="34" charset="0"/>
              </a:rPr>
              <a:t>Menu :-</a:t>
            </a:r>
            <a:r>
              <a:rPr lang="hi-IN" dirty="0">
                <a:solidFill>
                  <a:srgbClr val="333333"/>
                </a:solidFill>
                <a:latin typeface="Source Sans Pro" panose="020B0503030403020204" pitchFamily="34" charset="0"/>
              </a:rPr>
              <a:t>इस विकल्प से डाक्यूमेंट में अतिरिक्त ऑबजेक्ट जोड़ा जा सकता है। इसमें निम्न कमाण्ड होते हैं—</a:t>
            </a:r>
            <a:endParaRPr lang="en-US" dirty="0"/>
          </a:p>
        </p:txBody>
      </p:sp>
    </p:spTree>
    <p:extLst>
      <p:ext uri="{BB962C8B-B14F-4D97-AF65-F5344CB8AC3E}">
        <p14:creationId xmlns:p14="http://schemas.microsoft.com/office/powerpoint/2010/main" xmlns="" val="5455781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43464" y="1597210"/>
            <a:ext cx="8222584" cy="4628190"/>
          </a:xfrm>
          <a:prstGeom prst="rect">
            <a:avLst/>
          </a:prstGeom>
        </p:spPr>
        <p:txBody>
          <a:bodyPr wrap="square">
            <a:spAutoFit/>
          </a:bodyPr>
          <a:lstStyle/>
          <a:p>
            <a:pPr>
              <a:lnSpc>
                <a:spcPct val="150000"/>
              </a:lnSpc>
            </a:pPr>
            <a:r>
              <a:rPr lang="en-US" b="1" dirty="0">
                <a:solidFill>
                  <a:srgbClr val="333333"/>
                </a:solidFill>
                <a:latin typeface="Source Sans Pro" panose="020B0503030403020204" pitchFamily="34" charset="0"/>
              </a:rPr>
              <a:t>Page break (Ctrl + Enter) :- </a:t>
            </a:r>
            <a:r>
              <a:rPr lang="hi-IN" dirty="0">
                <a:solidFill>
                  <a:srgbClr val="333333"/>
                </a:solidFill>
                <a:latin typeface="Source Sans Pro" panose="020B0503030403020204" pitchFamily="34" charset="0"/>
              </a:rPr>
              <a:t>इस विकल्प से वर्तमान पेज को क्षैतिज रूप से दो भागों में विभक्त करते हैं पेज पर कर्सर होगा उसी स्थान से पेज को क्षैजित को दो भागों में बाँटा जा सकता है। कर्सर के बाँयें ओर ऊपर के सभी टेक्स्ट पहले पेज (पहला भाग) में तथा कर्सर के दायें के ओर नीचे के टेक्स्ट (दूसरे भाग) पर प्रदर्शित होते हैं।</a:t>
            </a:r>
          </a:p>
          <a:p>
            <a:pPr>
              <a:lnSpc>
                <a:spcPct val="150000"/>
              </a:lnSpc>
            </a:pPr>
            <a:r>
              <a:rPr lang="en-US" b="1" dirty="0">
                <a:solidFill>
                  <a:srgbClr val="333333"/>
                </a:solidFill>
                <a:latin typeface="Source Sans Pro" panose="020B0503030403020204" pitchFamily="34" charset="0"/>
              </a:rPr>
              <a:t>More Breaks </a:t>
            </a:r>
            <a:r>
              <a:rPr lang="en-US" b="1" dirty="0" smtClean="0">
                <a:solidFill>
                  <a:srgbClr val="333333"/>
                </a:solidFill>
                <a:latin typeface="Source Sans Pro" panose="020B0503030403020204" pitchFamily="34" charset="0"/>
              </a:rPr>
              <a:t>:- </a:t>
            </a:r>
            <a:r>
              <a:rPr lang="hi-IN" b="1" dirty="0" smtClean="0">
                <a:solidFill>
                  <a:srgbClr val="333333"/>
                </a:solidFill>
                <a:latin typeface="Source Sans Pro" panose="020B0503030403020204" pitchFamily="34" charset="0"/>
              </a:rPr>
              <a:t>इसमें </a:t>
            </a:r>
            <a:r>
              <a:rPr lang="hi-IN" b="1" dirty="0">
                <a:solidFill>
                  <a:srgbClr val="333333"/>
                </a:solidFill>
                <a:latin typeface="Source Sans Pro" panose="020B0503030403020204" pitchFamily="34" charset="0"/>
              </a:rPr>
              <a:t>निम्न विकल्प होते हैं—</a:t>
            </a:r>
          </a:p>
          <a:p>
            <a:pPr>
              <a:lnSpc>
                <a:spcPct val="150000"/>
              </a:lnSpc>
            </a:pPr>
            <a:r>
              <a:rPr lang="en-US" b="1" dirty="0">
                <a:solidFill>
                  <a:srgbClr val="333333"/>
                </a:solidFill>
                <a:latin typeface="Source Sans Pro" panose="020B0503030403020204" pitchFamily="34" charset="0"/>
              </a:rPr>
              <a:t>Insert manual row break (Shift + Enter) :- </a:t>
            </a:r>
            <a:r>
              <a:rPr lang="hi-IN" dirty="0">
                <a:solidFill>
                  <a:srgbClr val="333333"/>
                </a:solidFill>
                <a:latin typeface="Source Sans Pro" panose="020B0503030403020204" pitchFamily="34" charset="0"/>
              </a:rPr>
              <a:t>इस विकल्प से पेज के किसी पंक्ति को दो भागों में तोड़ते हैं इसे लाइन ब्रेक कहते हैं।</a:t>
            </a:r>
            <a:br>
              <a:rPr lang="hi-IN" dirty="0">
                <a:solidFill>
                  <a:srgbClr val="333333"/>
                </a:solidFill>
                <a:latin typeface="Source Sans Pro" panose="020B0503030403020204" pitchFamily="34" charset="0"/>
              </a:rPr>
            </a:br>
            <a:r>
              <a:rPr lang="en-US" b="1" dirty="0">
                <a:solidFill>
                  <a:srgbClr val="333333"/>
                </a:solidFill>
                <a:latin typeface="Source Sans Pro" panose="020B0503030403020204" pitchFamily="34" charset="0"/>
              </a:rPr>
              <a:t>Insert column break (Ctrl + Shift + Enter) :- </a:t>
            </a:r>
            <a:r>
              <a:rPr lang="hi-IN" dirty="0">
                <a:solidFill>
                  <a:srgbClr val="333333"/>
                </a:solidFill>
                <a:latin typeface="Source Sans Pro" panose="020B0503030403020204" pitchFamily="34" charset="0"/>
              </a:rPr>
              <a:t>इस विकल्प से पेज पर कॉलम बनाते हैं या ब्रेक करते हैं।</a:t>
            </a:r>
          </a:p>
          <a:p>
            <a:pPr>
              <a:lnSpc>
                <a:spcPct val="150000"/>
              </a:lnSpc>
            </a:pPr>
            <a:r>
              <a:rPr lang="en-US" b="1" dirty="0">
                <a:solidFill>
                  <a:srgbClr val="333333"/>
                </a:solidFill>
                <a:latin typeface="Source Sans Pro" panose="020B0503030403020204" pitchFamily="34" charset="0"/>
              </a:rPr>
              <a:t>Image :-</a:t>
            </a:r>
            <a:r>
              <a:rPr lang="hi-IN" dirty="0">
                <a:solidFill>
                  <a:srgbClr val="333333"/>
                </a:solidFill>
                <a:latin typeface="Source Sans Pro" panose="020B0503030403020204" pitchFamily="34" charset="0"/>
              </a:rPr>
              <a:t>इस विकल्प से फाइल के वर्तमान पेज पर कम्प्यूटर में सुरक्षित किसी चित्र को इन्सर्ट करते हैं।</a:t>
            </a:r>
            <a:endParaRPr lang="hi-IN" b="0" i="0" dirty="0">
              <a:solidFill>
                <a:srgbClr val="333333"/>
              </a:solidFill>
              <a:effectLst/>
              <a:latin typeface="Source Sans Pro" panose="020B0503030403020204" pitchFamily="34" charset="0"/>
            </a:endParaRPr>
          </a:p>
        </p:txBody>
      </p:sp>
      <p:sp>
        <p:nvSpPr>
          <p:cNvPr id="5" name="Title 1"/>
          <p:cNvSpPr>
            <a:spLocks noGrp="1"/>
          </p:cNvSpPr>
          <p:nvPr>
            <p:ph type="title"/>
          </p:nvPr>
        </p:nvSpPr>
        <p:spPr/>
        <p:txBody>
          <a:bodyPr/>
          <a:lstStyle/>
          <a:p>
            <a:r>
              <a:rPr lang="en-US" dirty="0" smtClean="0"/>
              <a:t>Insert </a:t>
            </a:r>
            <a:endParaRPr lang="en-US" dirty="0"/>
          </a:p>
        </p:txBody>
      </p:sp>
    </p:spTree>
    <p:extLst>
      <p:ext uri="{BB962C8B-B14F-4D97-AF65-F5344CB8AC3E}">
        <p14:creationId xmlns:p14="http://schemas.microsoft.com/office/powerpoint/2010/main" xmlns="" val="29791565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normAutofit/>
          </a:bodyPr>
          <a:lstStyle/>
          <a:p>
            <a:pPr algn="just"/>
            <a:r>
              <a:rPr lang="en-US" sz="1800" dirty="0"/>
              <a:t>Chart :- </a:t>
            </a:r>
            <a:r>
              <a:rPr lang="hi-IN" sz="1800" dirty="0"/>
              <a:t>इस विकल्प से लिब्रे ऑफिस में स्टोर विभिन्न प्रकार के चार्ट अथवा ग्राफ को फाइल के वर्तमान पेज पर इन्सर्ट करते हैं। इसमें निम्न विकल्प हैं—</a:t>
            </a:r>
            <a:endParaRPr lang="en-US" sz="1800" dirty="0"/>
          </a:p>
        </p:txBody>
      </p:sp>
      <p:pic>
        <p:nvPicPr>
          <p:cNvPr id="15362" name="Picture 2" descr="https://www.mauryajihelp.com/wp-content/uploads/2021/10/image-11.pn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3235205" y="2321285"/>
            <a:ext cx="2171700" cy="1638300"/>
          </a:xfrm>
          <a:prstGeom prst="rect">
            <a:avLst/>
          </a:prstGeom>
          <a:noFill/>
          <a:extLst>
            <a:ext uri="{909E8E84-426E-40DD-AFC4-6F175D3DCCD1}">
              <a14:hiddenFill xmlns:a14="http://schemas.microsoft.com/office/drawing/2010/main" xmlns="">
                <a:solidFill>
                  <a:srgbClr val="FFFFFF"/>
                </a:solidFill>
              </a14:hiddenFill>
            </a:ext>
          </a:extLst>
        </p:spPr>
      </p:pic>
      <p:sp>
        <p:nvSpPr>
          <p:cNvPr id="4" name="Rectangle 3"/>
          <p:cNvSpPr/>
          <p:nvPr/>
        </p:nvSpPr>
        <p:spPr>
          <a:xfrm>
            <a:off x="949204" y="3959585"/>
            <a:ext cx="7816843" cy="2677656"/>
          </a:xfrm>
          <a:prstGeom prst="rect">
            <a:avLst/>
          </a:prstGeom>
        </p:spPr>
        <p:txBody>
          <a:bodyPr wrap="square">
            <a:spAutoFit/>
          </a:bodyPr>
          <a:lstStyle/>
          <a:p>
            <a:pPr algn="just">
              <a:lnSpc>
                <a:spcPct val="150000"/>
              </a:lnSpc>
            </a:pPr>
            <a:r>
              <a:rPr lang="en-US" sz="1400" dirty="0">
                <a:solidFill>
                  <a:srgbClr val="333333"/>
                </a:solidFill>
                <a:latin typeface="Source Sans Pro" panose="020B0503030403020204" pitchFamily="34" charset="0"/>
              </a:rPr>
              <a:t>Media :- </a:t>
            </a:r>
            <a:r>
              <a:rPr lang="hi-IN" sz="1400" dirty="0">
                <a:solidFill>
                  <a:srgbClr val="333333"/>
                </a:solidFill>
                <a:latin typeface="Source Sans Pro" panose="020B0503030403020204" pitchFamily="34" charset="0"/>
              </a:rPr>
              <a:t>इसमें निम्न विकल्प होते हैं—</a:t>
            </a:r>
          </a:p>
          <a:p>
            <a:pPr algn="just">
              <a:lnSpc>
                <a:spcPct val="150000"/>
              </a:lnSpc>
            </a:pPr>
            <a:r>
              <a:rPr lang="en-US" sz="1400" dirty="0">
                <a:solidFill>
                  <a:srgbClr val="333333"/>
                </a:solidFill>
                <a:latin typeface="Source Sans Pro" panose="020B0503030403020204" pitchFamily="34" charset="0"/>
              </a:rPr>
              <a:t>Gallery :- </a:t>
            </a:r>
            <a:r>
              <a:rPr lang="hi-IN" sz="1400" dirty="0">
                <a:solidFill>
                  <a:srgbClr val="333333"/>
                </a:solidFill>
                <a:latin typeface="Source Sans Pro" panose="020B0503030403020204" pitchFamily="34" charset="0"/>
              </a:rPr>
              <a:t>इस विकल्प से गैलेरी साइड बार प्रदर्शित होता है इसमें अलग-अलग श्रेणियों में कई चित्र स्टोर रहते हैं ये लिब्रे ऑफिस के डाक्यूमेन्ट में इन्सर्ट कर सकते हैं। यह एम एस वर्ड के क्लिप आर्ट गैलेरी के समान है।</a:t>
            </a:r>
            <a:br>
              <a:rPr lang="hi-IN" sz="1400" dirty="0">
                <a:solidFill>
                  <a:srgbClr val="333333"/>
                </a:solidFill>
                <a:latin typeface="Source Sans Pro" panose="020B0503030403020204" pitchFamily="34" charset="0"/>
              </a:rPr>
            </a:br>
            <a:r>
              <a:rPr lang="en-US" sz="1400" dirty="0">
                <a:solidFill>
                  <a:srgbClr val="333333"/>
                </a:solidFill>
                <a:latin typeface="Source Sans Pro" panose="020B0503030403020204" pitchFamily="34" charset="0"/>
              </a:rPr>
              <a:t>Scan :- </a:t>
            </a:r>
            <a:r>
              <a:rPr lang="hi-IN" sz="1400" dirty="0">
                <a:solidFill>
                  <a:srgbClr val="333333"/>
                </a:solidFill>
                <a:latin typeface="Source Sans Pro" panose="020B0503030403020204" pitchFamily="34" charset="0"/>
              </a:rPr>
              <a:t>इस विकल्प से किसी फोटो या चित्र को स्कैनर की सहायता से स्कैन करके फाइल के वर्तमान पेज पर प्राप्त करते हैं।</a:t>
            </a:r>
            <a:br>
              <a:rPr lang="hi-IN" sz="1400" dirty="0">
                <a:solidFill>
                  <a:srgbClr val="333333"/>
                </a:solidFill>
                <a:latin typeface="Source Sans Pro" panose="020B0503030403020204" pitchFamily="34" charset="0"/>
              </a:rPr>
            </a:br>
            <a:r>
              <a:rPr lang="en-US" sz="1400" dirty="0">
                <a:solidFill>
                  <a:srgbClr val="333333"/>
                </a:solidFill>
                <a:latin typeface="Source Sans Pro" panose="020B0503030403020204" pitchFamily="34" charset="0"/>
              </a:rPr>
              <a:t>Audio &amp; Video :- </a:t>
            </a:r>
            <a:r>
              <a:rPr lang="hi-IN" sz="1400" dirty="0">
                <a:solidFill>
                  <a:srgbClr val="333333"/>
                </a:solidFill>
                <a:latin typeface="Source Sans Pro" panose="020B0503030403020204" pitchFamily="34" charset="0"/>
              </a:rPr>
              <a:t>इस विकल्प से कम्प्यूटर में सुरक्षित किसी ऑडियो अथवा वीडियो फाइल को वर्तमान पेज पर इन्सर्ट करते हैं।</a:t>
            </a:r>
            <a:endParaRPr lang="hi-IN" sz="1400" b="0" i="0" dirty="0">
              <a:solidFill>
                <a:srgbClr val="333333"/>
              </a:solidFill>
              <a:effectLst/>
              <a:latin typeface="Source Sans Pro" panose="020B0503030403020204" pitchFamily="34" charset="0"/>
            </a:endParaRPr>
          </a:p>
        </p:txBody>
      </p:sp>
      <p:sp>
        <p:nvSpPr>
          <p:cNvPr id="6" name="Title 1"/>
          <p:cNvSpPr>
            <a:spLocks noGrp="1"/>
          </p:cNvSpPr>
          <p:nvPr>
            <p:ph type="title"/>
          </p:nvPr>
        </p:nvSpPr>
        <p:spPr/>
        <p:txBody>
          <a:bodyPr/>
          <a:lstStyle/>
          <a:p>
            <a:r>
              <a:rPr lang="en-US" dirty="0" smtClean="0"/>
              <a:t>Insert </a:t>
            </a:r>
            <a:endParaRPr lang="en-US" dirty="0"/>
          </a:p>
        </p:txBody>
      </p:sp>
    </p:spTree>
    <p:extLst>
      <p:ext uri="{BB962C8B-B14F-4D97-AF65-F5344CB8AC3E}">
        <p14:creationId xmlns:p14="http://schemas.microsoft.com/office/powerpoint/2010/main" xmlns="" val="10472929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612648" y="1600199"/>
            <a:ext cx="8153400" cy="5162909"/>
          </a:xfrm>
        </p:spPr>
        <p:txBody>
          <a:bodyPr>
            <a:normAutofit/>
          </a:bodyPr>
          <a:lstStyle/>
          <a:p>
            <a:pPr algn="just"/>
            <a:r>
              <a:rPr lang="en-US" sz="1800" dirty="0"/>
              <a:t>Object :- </a:t>
            </a:r>
            <a:r>
              <a:rPr lang="hi-IN" sz="1800" dirty="0"/>
              <a:t>इसमें निम्नलिखित विकल्प होते हैं—</a:t>
            </a:r>
          </a:p>
          <a:p>
            <a:pPr algn="just"/>
            <a:r>
              <a:rPr lang="el-GR" sz="1800" dirty="0"/>
              <a:t>π</a:t>
            </a:r>
            <a:r>
              <a:rPr lang="en-US" sz="1800" dirty="0"/>
              <a:t>Formula :- </a:t>
            </a:r>
            <a:r>
              <a:rPr lang="hi-IN" sz="1800" dirty="0"/>
              <a:t>इस विकल्प से एक डायलाग बाक्स प्रदर्शित होता है इसमें विभिन्न अंक गणितीय तथा बीजगणितीय सूत्र होते हैं इनमें से किसी भी फार्मूले को वर्तमान पेज पर इन्सर्ट या प्राप्त करते हैं।</a:t>
            </a:r>
          </a:p>
          <a:p>
            <a:pPr algn="just"/>
            <a:r>
              <a:rPr lang="en-US" sz="1800" dirty="0"/>
              <a:t>OLE Object :- </a:t>
            </a:r>
            <a:r>
              <a:rPr lang="hi-IN" sz="1800" dirty="0"/>
              <a:t>इसमें भी एक डायलाग बाक्स प्रदर्शित होता है। इस विकल्प से फाइल के चयनित टेक्स्ट अथवा आब्जेक्ट को अन्य प्रोग्राम के आब्जेक्ट के रूप में बदलते हैं।</a:t>
            </a:r>
          </a:p>
          <a:p>
            <a:pPr algn="just"/>
            <a:r>
              <a:rPr lang="en-US" sz="1800" dirty="0"/>
              <a:t>Shape :- </a:t>
            </a:r>
            <a:r>
              <a:rPr lang="hi-IN" sz="1800" dirty="0"/>
              <a:t>इसमें अलग-अलग श्रेणी में कई आकृतियाँ स्टोर होती है। जो निम्नवत् हैं—</a:t>
            </a:r>
            <a:br>
              <a:rPr lang="hi-IN" sz="1800" dirty="0"/>
            </a:br>
            <a:r>
              <a:rPr lang="hi-IN" sz="1800" dirty="0"/>
              <a:t>इन सभी कैटेगरी में से कोई भी आकृति वर्तमान पेज पर बना सकते हैं। और इन आकृतियों को आवश्कतानुसार छोटा, बड़ा, कलर आदि कर सकते हैं। और इनके अन्दर में टेक्स्ट टाइप कर सकते हैं।</a:t>
            </a:r>
          </a:p>
          <a:p>
            <a:endParaRPr lang="en-US" dirty="0"/>
          </a:p>
        </p:txBody>
      </p:sp>
      <p:sp>
        <p:nvSpPr>
          <p:cNvPr id="4" name="Title 1"/>
          <p:cNvSpPr>
            <a:spLocks noGrp="1"/>
          </p:cNvSpPr>
          <p:nvPr>
            <p:ph type="title"/>
          </p:nvPr>
        </p:nvSpPr>
        <p:spPr/>
        <p:txBody>
          <a:bodyPr/>
          <a:lstStyle/>
          <a:p>
            <a:r>
              <a:rPr lang="en-US" dirty="0" smtClean="0"/>
              <a:t>Insert </a:t>
            </a:r>
            <a:endParaRPr lang="en-US" dirty="0"/>
          </a:p>
        </p:txBody>
      </p:sp>
    </p:spTree>
    <p:extLst>
      <p:ext uri="{BB962C8B-B14F-4D97-AF65-F5344CB8AC3E}">
        <p14:creationId xmlns:p14="http://schemas.microsoft.com/office/powerpoint/2010/main" xmlns="" val="38927125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normAutofit/>
          </a:bodyPr>
          <a:lstStyle/>
          <a:p>
            <a:pPr algn="just"/>
            <a:r>
              <a:rPr lang="en-US" sz="1800" dirty="0"/>
              <a:t>Section :- </a:t>
            </a:r>
            <a:r>
              <a:rPr lang="hi-IN" sz="1800" dirty="0"/>
              <a:t>इस विकल्प से डाक्यूमेंट के पेज पर नया सेक्शन या पैराग्राफ इन्सर्ट करते हैं। इस विकल्प पर क्लिक करने से इन्सर्ट डायलाग बॉक्स प्रदर्शित होता है जिसमें </a:t>
            </a:r>
            <a:r>
              <a:rPr lang="en-US" sz="1800" dirty="0"/>
              <a:t>Section, column, indent, Background and Foot Note </a:t>
            </a:r>
            <a:r>
              <a:rPr lang="hi-IN" sz="1800" dirty="0"/>
              <a:t>या </a:t>
            </a:r>
            <a:r>
              <a:rPr lang="en-US" sz="1800" dirty="0"/>
              <a:t>End Note </a:t>
            </a:r>
            <a:r>
              <a:rPr lang="hi-IN" sz="1800" dirty="0"/>
              <a:t>विकल्प होते हैं।</a:t>
            </a:r>
            <a:endParaRPr lang="en-US" sz="1800" dirty="0"/>
          </a:p>
        </p:txBody>
      </p:sp>
      <p:pic>
        <p:nvPicPr>
          <p:cNvPr id="16386" name="Picture 2" descr="https://www.mauryajihelp.com/wp-content/uploads/2021/10/image-12.pn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3425545" y="2500044"/>
            <a:ext cx="2726991" cy="2423993"/>
          </a:xfrm>
          <a:prstGeom prst="rect">
            <a:avLst/>
          </a:prstGeom>
          <a:noFill/>
          <a:extLst>
            <a:ext uri="{909E8E84-426E-40DD-AFC4-6F175D3DCCD1}">
              <a14:hiddenFill xmlns:a14="http://schemas.microsoft.com/office/drawing/2010/main" xmlns="">
                <a:solidFill>
                  <a:srgbClr val="FFFFFF"/>
                </a:solidFill>
              </a14:hiddenFill>
            </a:ext>
          </a:extLst>
        </p:spPr>
      </p:pic>
      <p:sp>
        <p:nvSpPr>
          <p:cNvPr id="4" name="Rectangle 3"/>
          <p:cNvSpPr/>
          <p:nvPr/>
        </p:nvSpPr>
        <p:spPr>
          <a:xfrm>
            <a:off x="874029" y="4924037"/>
            <a:ext cx="7830024" cy="1938992"/>
          </a:xfrm>
          <a:prstGeom prst="rect">
            <a:avLst/>
          </a:prstGeom>
        </p:spPr>
        <p:txBody>
          <a:bodyPr wrap="square">
            <a:spAutoFit/>
          </a:bodyPr>
          <a:lstStyle/>
          <a:p>
            <a:pPr>
              <a:lnSpc>
                <a:spcPct val="150000"/>
              </a:lnSpc>
            </a:pPr>
            <a:r>
              <a:rPr lang="en-US" sz="1600" dirty="0">
                <a:solidFill>
                  <a:srgbClr val="333333"/>
                </a:solidFill>
                <a:latin typeface="Source Sans Pro" panose="020B0503030403020204" pitchFamily="34" charset="0"/>
              </a:rPr>
              <a:t>Columns :- </a:t>
            </a:r>
            <a:r>
              <a:rPr lang="hi-IN" sz="1600" dirty="0">
                <a:solidFill>
                  <a:srgbClr val="333333"/>
                </a:solidFill>
                <a:latin typeface="Source Sans Pro" panose="020B0503030403020204" pitchFamily="34" charset="0"/>
              </a:rPr>
              <a:t>विकल्प से वर्तमान पेज अथवा फाइल को कई स्तंभ में विभक्त किया जा सकता है। बाई डिफाल्ट सिंगल कॉलम (स्तंभ) सेट रहता है। कालम विकल्प से हम 1-99 कालम इन्सर्ट कर सकते हैं।</a:t>
            </a:r>
          </a:p>
          <a:p>
            <a:pPr>
              <a:lnSpc>
                <a:spcPct val="150000"/>
              </a:lnSpc>
            </a:pPr>
            <a:r>
              <a:rPr lang="en-US" sz="1600" dirty="0">
                <a:solidFill>
                  <a:srgbClr val="333333"/>
                </a:solidFill>
                <a:latin typeface="Source Sans Pro" panose="020B0503030403020204" pitchFamily="34" charset="0"/>
              </a:rPr>
              <a:t>Indents :- </a:t>
            </a:r>
            <a:r>
              <a:rPr lang="hi-IN" sz="1600" dirty="0">
                <a:solidFill>
                  <a:srgbClr val="333333"/>
                </a:solidFill>
                <a:latin typeface="Source Sans Pro" panose="020B0503030403020204" pitchFamily="34" charset="0"/>
              </a:rPr>
              <a:t>पेज पर टेक्स्ट और मार्जिन के बीच के अतिरिक्त स्तंभ को इन्डेण्ट कहते हैं। बाई डिफाल्ट इन्डेन्ट शून्य होता है।</a:t>
            </a:r>
            <a:endParaRPr lang="hi-IN" sz="1600" b="0" i="0" dirty="0">
              <a:solidFill>
                <a:srgbClr val="333333"/>
              </a:solidFill>
              <a:effectLst/>
              <a:latin typeface="Source Sans Pro" panose="020B0503030403020204" pitchFamily="34" charset="0"/>
            </a:endParaRPr>
          </a:p>
        </p:txBody>
      </p:sp>
      <p:sp>
        <p:nvSpPr>
          <p:cNvPr id="6" name="Title 1"/>
          <p:cNvSpPr>
            <a:spLocks noGrp="1"/>
          </p:cNvSpPr>
          <p:nvPr>
            <p:ph type="title"/>
          </p:nvPr>
        </p:nvSpPr>
        <p:spPr/>
        <p:txBody>
          <a:bodyPr/>
          <a:lstStyle/>
          <a:p>
            <a:r>
              <a:rPr lang="en-US" dirty="0" smtClean="0"/>
              <a:t>Insert </a:t>
            </a:r>
            <a:endParaRPr lang="en-US" dirty="0"/>
          </a:p>
        </p:txBody>
      </p:sp>
    </p:spTree>
    <p:extLst>
      <p:ext uri="{BB962C8B-B14F-4D97-AF65-F5344CB8AC3E}">
        <p14:creationId xmlns:p14="http://schemas.microsoft.com/office/powerpoint/2010/main" xmlns="" val="3112422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www.mauryajihelp.com/wp-content/uploads/2021/09/image-10.pn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3140315" y="1495993"/>
            <a:ext cx="2000250" cy="5229226"/>
          </a:xfrm>
          <a:prstGeom prst="rect">
            <a:avLst/>
          </a:prstGeom>
          <a:noFill/>
          <a:extLst>
            <a:ext uri="{909E8E84-426E-40DD-AFC4-6F175D3DCCD1}">
              <a14:hiddenFill xmlns:a14="http://schemas.microsoft.com/office/drawing/2010/main" xmlns="">
                <a:solidFill>
                  <a:srgbClr val="FFFFFF"/>
                </a:solidFill>
              </a14:hiddenFill>
            </a:ext>
          </a:extLst>
        </p:spPr>
      </p:pic>
      <p:sp>
        <p:nvSpPr>
          <p:cNvPr id="5" name="Title 1"/>
          <p:cNvSpPr>
            <a:spLocks noGrp="1"/>
          </p:cNvSpPr>
          <p:nvPr>
            <p:ph type="title"/>
          </p:nvPr>
        </p:nvSpPr>
        <p:spPr/>
        <p:txBody>
          <a:bodyPr/>
          <a:lstStyle/>
          <a:p>
            <a:r>
              <a:rPr lang="en-US" dirty="0" smtClean="0"/>
              <a:t>Edit Menu</a:t>
            </a:r>
            <a:endParaRPr lang="en-US" dirty="0"/>
          </a:p>
        </p:txBody>
      </p:sp>
    </p:spTree>
    <p:extLst>
      <p:ext uri="{BB962C8B-B14F-4D97-AF65-F5344CB8AC3E}">
        <p14:creationId xmlns:p14="http://schemas.microsoft.com/office/powerpoint/2010/main" xmlns="" val="23662256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612648" y="1600200"/>
            <a:ext cx="8153400" cy="5344064"/>
          </a:xfrm>
        </p:spPr>
        <p:txBody>
          <a:bodyPr>
            <a:normAutofit fontScale="55000" lnSpcReduction="20000"/>
          </a:bodyPr>
          <a:lstStyle/>
          <a:p>
            <a:r>
              <a:rPr lang="en-US" dirty="0"/>
              <a:t>Left Indent :- </a:t>
            </a:r>
            <a:r>
              <a:rPr lang="hi-IN" dirty="0"/>
              <a:t>बायें मार्जिन और टेक्स्ट के स्पेश को</a:t>
            </a:r>
          </a:p>
          <a:p>
            <a:r>
              <a:rPr lang="en-US" dirty="0"/>
              <a:t>Right Indent :- </a:t>
            </a:r>
            <a:r>
              <a:rPr lang="hi-IN" dirty="0"/>
              <a:t>दायें मार्जिन और टेक्स्ट के स्पेश को।</a:t>
            </a:r>
          </a:p>
          <a:p>
            <a:r>
              <a:rPr lang="en-US" dirty="0"/>
              <a:t>Gutter :- </a:t>
            </a:r>
            <a:r>
              <a:rPr lang="hi-IN" dirty="0"/>
              <a:t>मार्जिन के पूर्व का स्पेश जो वाइण्डिंग या सिलाई के लिए प्रयोग किया जाता है। इसे गटर मार्जिन कहते हैं। </a:t>
            </a:r>
            <a:r>
              <a:rPr lang="en-US" dirty="0"/>
              <a:t>Left Gutter and Right Gutter.</a:t>
            </a:r>
          </a:p>
          <a:p>
            <a:r>
              <a:rPr lang="en-US" dirty="0"/>
              <a:t>Indent :- </a:t>
            </a:r>
            <a:r>
              <a:rPr lang="hi-IN" dirty="0"/>
              <a:t>विकल्प पर क्लिक करने से </a:t>
            </a:r>
            <a:r>
              <a:rPr lang="en-US" dirty="0"/>
              <a:t>Before Indent (left) and After Indent (Right) </a:t>
            </a:r>
            <a:r>
              <a:rPr lang="hi-IN" dirty="0"/>
              <a:t>को घटाने तथा बढ़ाने का विकल्प होता है।</a:t>
            </a:r>
          </a:p>
          <a:p>
            <a:r>
              <a:rPr lang="en-US" dirty="0"/>
              <a:t>Back Ground :-</a:t>
            </a:r>
            <a:r>
              <a:rPr lang="hi-IN" dirty="0"/>
              <a:t>इस विकल्प से पेज बैकग्राउण्ड के कलर को चेन्ज करते हैं। बाई डिफाल्ट ऩॉन कलर होता है।</a:t>
            </a:r>
          </a:p>
          <a:p>
            <a:r>
              <a:rPr lang="en-US" dirty="0" smtClean="0"/>
              <a:t>Foot Note/EndNote </a:t>
            </a:r>
            <a:r>
              <a:rPr lang="en-US" dirty="0"/>
              <a:t>:- </a:t>
            </a:r>
            <a:r>
              <a:rPr lang="hi-IN" dirty="0"/>
              <a:t>इस विकल्प से हम फाइल में फुटनोट तथा एण्डनोट इन्सर्ट करते हैं।</a:t>
            </a:r>
          </a:p>
          <a:p>
            <a:r>
              <a:rPr lang="en-US" dirty="0"/>
              <a:t>Text from file:- </a:t>
            </a:r>
            <a:r>
              <a:rPr lang="hi-IN" dirty="0"/>
              <a:t>इस विकल्प में कम्प्यूटर में सुरक्षित किसी फाइल से कोई टेक्स्ट या ऑब्जेक्ट वर्तमान फाइल में इन्सर्ट करते हैं।</a:t>
            </a:r>
          </a:p>
          <a:p>
            <a:r>
              <a:rPr lang="en-US" dirty="0"/>
              <a:t>Text Box:- </a:t>
            </a:r>
            <a:r>
              <a:rPr lang="hi-IN" dirty="0"/>
              <a:t>इस विकल्प से पेज पर टेक्स्ट बॉक्स बनाते है इस बॉक्स के अन्दर टाइप कर सकते हैं।</a:t>
            </a:r>
          </a:p>
          <a:p>
            <a:r>
              <a:rPr lang="en-US" dirty="0"/>
              <a:t>Comment (Ctrl + Alt + C):-</a:t>
            </a:r>
            <a:r>
              <a:rPr lang="hi-IN" dirty="0"/>
              <a:t>इस विकल्प से फाइल के पेज पर नया कमेन्ट इन्सर्ट करते हैं।</a:t>
            </a:r>
          </a:p>
          <a:p>
            <a:r>
              <a:rPr lang="en-US" dirty="0"/>
              <a:t>Frame:- </a:t>
            </a:r>
            <a:r>
              <a:rPr lang="hi-IN" dirty="0"/>
              <a:t>इस विकल्प से चयनित ऑब्जेक्ट टेक्स्ट इमेज पर फ्रेम बनाते हैं या इन्सर्ट करते हैं।</a:t>
            </a:r>
          </a:p>
          <a:p>
            <a:r>
              <a:rPr lang="en-US" dirty="0"/>
              <a:t>Font work:- </a:t>
            </a:r>
            <a:r>
              <a:rPr lang="hi-IN" dirty="0"/>
              <a:t>इस विकल्प से फॉण्ट वर्क गैलेरी प्रदर्शित होता है। इसमें अलग-अलग डिजाइन के आकर्षक </a:t>
            </a:r>
            <a:r>
              <a:rPr lang="en-US" dirty="0"/>
              <a:t>font work style </a:t>
            </a:r>
            <a:r>
              <a:rPr lang="hi-IN" dirty="0"/>
              <a:t>में टेक्स्ट इन्सर्ट करते हैं। (</a:t>
            </a:r>
            <a:r>
              <a:rPr lang="en-US" dirty="0"/>
              <a:t>MS word </a:t>
            </a:r>
            <a:r>
              <a:rPr lang="hi-IN" dirty="0"/>
              <a:t>के </a:t>
            </a:r>
            <a:r>
              <a:rPr lang="en-US" dirty="0"/>
              <a:t>word art </a:t>
            </a:r>
            <a:r>
              <a:rPr lang="hi-IN" dirty="0"/>
              <a:t>के समान होती है।)</a:t>
            </a:r>
          </a:p>
          <a:p>
            <a:r>
              <a:rPr lang="en-US" dirty="0"/>
              <a:t>Caption:- </a:t>
            </a:r>
            <a:r>
              <a:rPr lang="hi-IN" dirty="0"/>
              <a:t>इस विकल्प से फाइल के विभिन्न ऑब्जेक्ट जैसे- </a:t>
            </a:r>
            <a:r>
              <a:rPr lang="en-US" dirty="0"/>
              <a:t>Table, Picture, chart </a:t>
            </a:r>
            <a:r>
              <a:rPr lang="hi-IN" dirty="0"/>
              <a:t>आदि के लिए इससे सम्बन्धित कुछ टेक्स्ट इन्सर्ट करते हैं।</a:t>
            </a:r>
          </a:p>
          <a:p>
            <a:endParaRPr lang="en-US" dirty="0"/>
          </a:p>
        </p:txBody>
      </p:sp>
      <p:sp>
        <p:nvSpPr>
          <p:cNvPr id="4" name="Title 1"/>
          <p:cNvSpPr>
            <a:spLocks noGrp="1"/>
          </p:cNvSpPr>
          <p:nvPr>
            <p:ph type="title"/>
          </p:nvPr>
        </p:nvSpPr>
        <p:spPr/>
        <p:txBody>
          <a:bodyPr/>
          <a:lstStyle/>
          <a:p>
            <a:r>
              <a:rPr lang="en-US" dirty="0" smtClean="0"/>
              <a:t>Insert </a:t>
            </a:r>
            <a:endParaRPr lang="en-US" dirty="0"/>
          </a:p>
        </p:txBody>
      </p:sp>
    </p:spTree>
    <p:extLst>
      <p:ext uri="{BB962C8B-B14F-4D97-AF65-F5344CB8AC3E}">
        <p14:creationId xmlns:p14="http://schemas.microsoft.com/office/powerpoint/2010/main" xmlns="" val="30904593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612648" y="1600200"/>
            <a:ext cx="8153400" cy="5257800"/>
          </a:xfrm>
        </p:spPr>
        <p:txBody>
          <a:bodyPr>
            <a:normAutofit fontScale="55000" lnSpcReduction="20000"/>
          </a:bodyPr>
          <a:lstStyle/>
          <a:p>
            <a:pPr>
              <a:lnSpc>
                <a:spcPct val="170000"/>
              </a:lnSpc>
            </a:pPr>
            <a:r>
              <a:rPr lang="en-US" b="1" dirty="0"/>
              <a:t>Hyperlink (ctrl + K):- </a:t>
            </a:r>
            <a:r>
              <a:rPr lang="hi-IN" dirty="0"/>
              <a:t>इस विकल्प से फाइल में हाइपर लिंक इन्सर्ट करते हैं। हाइपर लिंक के द्वारा वर्तमान फाइल में किसी अन्य फाइल को अथवा अन्य प्रोग्रामों की फाइल को जोड़ते हैं। यह समान्यतः नीले रंग के टेक्स्ट के रुप में प्रदर्शित होता है। इस लिंक पर </a:t>
            </a:r>
            <a:r>
              <a:rPr lang="en-US" dirty="0"/>
              <a:t>Ctrl + Left click of the Mouse </a:t>
            </a:r>
            <a:r>
              <a:rPr lang="hi-IN" dirty="0"/>
              <a:t>के द्वारा सम्बन्धित फाइल को खोला जा सकता है।</a:t>
            </a:r>
          </a:p>
          <a:p>
            <a:pPr>
              <a:lnSpc>
                <a:spcPct val="170000"/>
              </a:lnSpc>
            </a:pPr>
            <a:r>
              <a:rPr lang="en-US" b="1" dirty="0"/>
              <a:t>Book Mark:- </a:t>
            </a:r>
            <a:r>
              <a:rPr lang="hi-IN" dirty="0"/>
              <a:t>इस विकल्प से बुक मार्क डायलॉग बॉक्स प्रदर्शित होता है। इससे बुक मार्क का नाम देकर फाइल में विभिन्न स्थानों पर बुक मार्क इन्सर्ट करते है। बुक मार्क डायलॉग बॉक्स में नये बुक मार्क इन्सर्ट करने के लिए ओर पहले से इन्सर्ट किये बुक मार्क की लिस्ट इन्सर्ट बटन रीनेम, डिलीट, और गो टू बटन होती है। नेवीगेटर विकल्प के द्वारा भी बुक मार्क के नाम का चयन करके </a:t>
            </a:r>
            <a:r>
              <a:rPr lang="en-US" dirty="0"/>
              <a:t>jump </a:t>
            </a:r>
            <a:r>
              <a:rPr lang="hi-IN" dirty="0"/>
              <a:t>करते हैं।</a:t>
            </a:r>
          </a:p>
          <a:p>
            <a:pPr>
              <a:lnSpc>
                <a:spcPct val="170000"/>
              </a:lnSpc>
            </a:pPr>
            <a:r>
              <a:rPr lang="en-US" b="1" dirty="0"/>
              <a:t>Cross Reference:- </a:t>
            </a:r>
            <a:r>
              <a:rPr lang="hi-IN" dirty="0"/>
              <a:t>इस विकल्प से फाइल की विभिन्न फील्ड्स को क्रॉस रिफ्रेंस के रुप में इन्सर्ट करते हैं। अथवा जोड़ते हैं इसमें हैडिंग्स, पैराग्राफ, नम्बर, बुक मार्क, एण्डनोट, फुटनोट टेबल, चार्ट, पिक्चर आदि फाइल की फील्ड्स होती है। नेवीगेटर विकल्प से इन्सर्ट किये क्रॉस रिफ्रेंस का चयन करते हैं फाइल के सम्बंधित स्थान पर सीधे जम्प करते हैं।</a:t>
            </a:r>
          </a:p>
          <a:p>
            <a:endParaRPr lang="en-US" dirty="0"/>
          </a:p>
        </p:txBody>
      </p:sp>
      <p:sp>
        <p:nvSpPr>
          <p:cNvPr id="4" name="Title 1"/>
          <p:cNvSpPr>
            <a:spLocks noGrp="1"/>
          </p:cNvSpPr>
          <p:nvPr>
            <p:ph type="title"/>
          </p:nvPr>
        </p:nvSpPr>
        <p:spPr/>
        <p:txBody>
          <a:bodyPr/>
          <a:lstStyle/>
          <a:p>
            <a:r>
              <a:rPr lang="en-US" dirty="0" smtClean="0"/>
              <a:t>Insert </a:t>
            </a:r>
            <a:endParaRPr lang="en-US" dirty="0"/>
          </a:p>
        </p:txBody>
      </p:sp>
    </p:spTree>
    <p:extLst>
      <p:ext uri="{BB962C8B-B14F-4D97-AF65-F5344CB8AC3E}">
        <p14:creationId xmlns:p14="http://schemas.microsoft.com/office/powerpoint/2010/main" xmlns="" val="18938926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612648" y="1600199"/>
            <a:ext cx="8153400" cy="5257801"/>
          </a:xfrm>
        </p:spPr>
        <p:txBody>
          <a:bodyPr>
            <a:normAutofit fontScale="85000" lnSpcReduction="10000"/>
          </a:bodyPr>
          <a:lstStyle/>
          <a:p>
            <a:pPr algn="just">
              <a:lnSpc>
                <a:spcPct val="160000"/>
              </a:lnSpc>
            </a:pPr>
            <a:r>
              <a:rPr lang="en-US" sz="1800" dirty="0"/>
              <a:t>Special character:- </a:t>
            </a:r>
            <a:r>
              <a:rPr lang="hi-IN" sz="1800" dirty="0"/>
              <a:t>इस विकल्प से स्पेशल कैरेक्टर डायलॉग बॉक्स प्रदर्शित होता है इसमें लगभग सारे टेक्स्ट सिंबोल होते हैं। इसमें कीबोर्ड के सारे संकेत ओर ऐसे संकेत जो की बोर्ड पर उपलब्ध नहीं होते हैं। अच्छर के रुप में होते हैं इन अच्छरों को आवश्यकतानुसार पेज पर इन्सर्ट करते हैं।</a:t>
            </a:r>
          </a:p>
          <a:p>
            <a:pPr algn="just">
              <a:lnSpc>
                <a:spcPct val="160000"/>
              </a:lnSpc>
            </a:pPr>
            <a:r>
              <a:rPr lang="en-US" sz="1800" dirty="0"/>
              <a:t>Formatting mark:- </a:t>
            </a:r>
            <a:r>
              <a:rPr lang="hi-IN" sz="1800" dirty="0"/>
              <a:t>इस विकल्प से विभिन्न प्रकार के फॉर्मेटिंग मार्क को फाइल में आवश्यकतानुसार इन्सर्ट करते हैं इसमें नॉन-ब्रेकिंग, स्पेश की </a:t>
            </a:r>
            <a:r>
              <a:rPr lang="en-US" sz="1800" dirty="0"/>
              <a:t>Ctrl + Shift+ Space, </a:t>
            </a:r>
            <a:r>
              <a:rPr lang="hi-IN" sz="1800" dirty="0"/>
              <a:t>नॉन-ब्रेकिंग हाइफन </a:t>
            </a:r>
            <a:r>
              <a:rPr lang="en-US" sz="1800" dirty="0"/>
              <a:t>Ctrl + Shift + – , </a:t>
            </a:r>
            <a:r>
              <a:rPr lang="en-US" sz="1800" dirty="0" err="1"/>
              <a:t>Shoft</a:t>
            </a:r>
            <a:r>
              <a:rPr lang="en-US" sz="1800" dirty="0"/>
              <a:t> hyphen (Ctrl + -)</a:t>
            </a:r>
            <a:r>
              <a:rPr lang="hi-IN" sz="1800" dirty="0"/>
              <a:t>आदि फॉर्मेटिंग मार्क के विकल्प होते हैं जिन्हें फाइल में इन्सर्ट करते हैं।</a:t>
            </a:r>
          </a:p>
          <a:p>
            <a:pPr algn="just">
              <a:lnSpc>
                <a:spcPct val="160000"/>
              </a:lnSpc>
            </a:pPr>
            <a:r>
              <a:rPr lang="en-US" sz="1800" dirty="0" smtClean="0"/>
              <a:t>Horizontal </a:t>
            </a:r>
            <a:r>
              <a:rPr lang="en-US" sz="1800" dirty="0"/>
              <a:t>line:- </a:t>
            </a:r>
            <a:r>
              <a:rPr lang="hi-IN" sz="1800" dirty="0"/>
              <a:t>इस विकल्प से पेज पर जहाँ कर्सर होगा वहाँ एक सीधी क्षैतिज रेखा इन्सर्ट हो जाती है</a:t>
            </a:r>
            <a:r>
              <a:rPr lang="hi-IN" sz="1800" dirty="0" smtClean="0"/>
              <a:t>।</a:t>
            </a:r>
            <a:endParaRPr lang="en-US" sz="1800" dirty="0" smtClean="0"/>
          </a:p>
          <a:p>
            <a:pPr>
              <a:lnSpc>
                <a:spcPct val="160000"/>
              </a:lnSpc>
            </a:pPr>
            <a:r>
              <a:rPr lang="en-US" sz="1800" dirty="0"/>
              <a:t>Foot Note/ End Note:- </a:t>
            </a:r>
            <a:r>
              <a:rPr lang="hi-IN" sz="1800" dirty="0"/>
              <a:t>फुट नोट से फाइल के पेज को बटन मार्जिन में प्रदर्शित किया जा सकता है। फाइल के चयनित शब्द के लिए फुट नोट इन्सर्ट करते हैं। फुट नोट इन्सर्ट करने पर चयनित शब्द के ऊपर की ओर फुट नोट की क्रम संख्या प्रदर्शित होती है। और मार्जिन में वही क्रम संख्या प्रदर्शित होती है। इस क्रम के सम्मुख चयनित शब्द की मीनिंग अथवा अर्थ व व्याख्या लिखते हैं। इसी को फुट नोट कहते हैं। जैसे- 1 </a:t>
            </a:r>
            <a:r>
              <a:rPr lang="en-US" sz="1800" dirty="0" smtClean="0"/>
              <a:t>Paragraph. </a:t>
            </a:r>
            <a:r>
              <a:rPr lang="hi-IN" sz="1800" dirty="0" smtClean="0"/>
              <a:t>तथा </a:t>
            </a:r>
            <a:r>
              <a:rPr lang="hi-IN" sz="1800" dirty="0"/>
              <a:t>एण्ड नोट फाइल के अन्त में इन्सर्ट होता है। यह फाइल की समाप्ति की घोषणा करता है। एण्डनोट पर क्लिक करने पर हम फाइल के अन्त में पहुँच जाते हैं और यहाँ इच्छानुसार कोई टेक्स्ट टाइप करते है जो फाइल की समाप्ति को दर्शाये इसी को एण्डनोट कहते है।</a:t>
            </a:r>
          </a:p>
          <a:p>
            <a:pPr algn="just"/>
            <a:endParaRPr lang="hi-IN" sz="1800" dirty="0"/>
          </a:p>
          <a:p>
            <a:endParaRPr lang="en-US" dirty="0"/>
          </a:p>
        </p:txBody>
      </p:sp>
      <p:sp>
        <p:nvSpPr>
          <p:cNvPr id="4" name="Title 1"/>
          <p:cNvSpPr>
            <a:spLocks noGrp="1"/>
          </p:cNvSpPr>
          <p:nvPr>
            <p:ph type="title"/>
          </p:nvPr>
        </p:nvSpPr>
        <p:spPr/>
        <p:txBody>
          <a:bodyPr/>
          <a:lstStyle/>
          <a:p>
            <a:r>
              <a:rPr lang="en-US" dirty="0" smtClean="0"/>
              <a:t>Insert </a:t>
            </a:r>
            <a:endParaRPr lang="en-US" dirty="0"/>
          </a:p>
        </p:txBody>
      </p:sp>
    </p:spTree>
    <p:extLst>
      <p:ext uri="{BB962C8B-B14F-4D97-AF65-F5344CB8AC3E}">
        <p14:creationId xmlns:p14="http://schemas.microsoft.com/office/powerpoint/2010/main" xmlns="" val="39621681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612648" y="1600200"/>
            <a:ext cx="8153400" cy="5257800"/>
          </a:xfrm>
        </p:spPr>
        <p:txBody>
          <a:bodyPr>
            <a:normAutofit fontScale="62500" lnSpcReduction="20000"/>
          </a:bodyPr>
          <a:lstStyle/>
          <a:p>
            <a:pPr>
              <a:lnSpc>
                <a:spcPct val="170000"/>
              </a:lnSpc>
            </a:pPr>
            <a:r>
              <a:rPr lang="en-US" dirty="0"/>
              <a:t>Table of contents and Index :- </a:t>
            </a:r>
            <a:r>
              <a:rPr lang="hi-IN" dirty="0"/>
              <a:t>इसमें निम्नलिखित विकल्प होते हैं</a:t>
            </a:r>
            <a:r>
              <a:rPr lang="hi-IN" dirty="0" smtClean="0"/>
              <a:t>।</a:t>
            </a:r>
            <a:endParaRPr lang="en-US" dirty="0" smtClean="0"/>
          </a:p>
          <a:p>
            <a:pPr>
              <a:lnSpc>
                <a:spcPct val="170000"/>
              </a:lnSpc>
            </a:pPr>
            <a:endParaRPr lang="en-US" dirty="0"/>
          </a:p>
          <a:p>
            <a:pPr>
              <a:lnSpc>
                <a:spcPct val="170000"/>
              </a:lnSpc>
            </a:pPr>
            <a:endParaRPr lang="en-US" dirty="0" smtClean="0"/>
          </a:p>
          <a:p>
            <a:pPr>
              <a:lnSpc>
                <a:spcPct val="170000"/>
              </a:lnSpc>
            </a:pPr>
            <a:r>
              <a:rPr lang="en-US" dirty="0" smtClean="0"/>
              <a:t>Index </a:t>
            </a:r>
            <a:r>
              <a:rPr lang="en-US" dirty="0"/>
              <a:t>Entry:- </a:t>
            </a:r>
            <a:r>
              <a:rPr lang="hi-IN" dirty="0"/>
              <a:t>विकल्प से फाइल के ऑब्जेक्ट तथा हैडिंग व प्वाइंट आदि को इन्डेक्स में इन्सर्ट करते हैं।</a:t>
            </a:r>
          </a:p>
          <a:p>
            <a:pPr>
              <a:lnSpc>
                <a:spcPct val="170000"/>
              </a:lnSpc>
            </a:pPr>
            <a:r>
              <a:rPr lang="hi-IN" dirty="0"/>
              <a:t>इसमें प्रत्येक ऑब्जेक्ट के सामने सम्बन्धित पेज नम्बर भी प्रदर्शित होता है।</a:t>
            </a:r>
          </a:p>
          <a:p>
            <a:pPr>
              <a:lnSpc>
                <a:spcPct val="170000"/>
              </a:lnSpc>
            </a:pPr>
            <a:r>
              <a:rPr lang="en-US" dirty="0"/>
              <a:t>Bibliography Entry:- </a:t>
            </a:r>
            <a:r>
              <a:rPr lang="hi-IN" dirty="0"/>
              <a:t>इस विकल्प से डाटा बेस फाइल के ऑब्जेक्ट को बिब्लियोग्राफी पेज पर इन्सर्ट करते हैं।</a:t>
            </a:r>
          </a:p>
          <a:p>
            <a:pPr>
              <a:lnSpc>
                <a:spcPct val="170000"/>
              </a:lnSpc>
            </a:pPr>
            <a:r>
              <a:rPr lang="en-US" dirty="0"/>
              <a:t>Page Number:- </a:t>
            </a:r>
            <a:r>
              <a:rPr lang="hi-IN" dirty="0"/>
              <a:t>इस विकल्प से फाइल के पेज पर पेज नम्बर इन्सर्ट करते हैं। वर्तमान पेज पर जहाँ कर्सर होता है वहीं उस पेज नम्बर या क्रम संख्या इन्सर्ट हो जाता है।</a:t>
            </a:r>
          </a:p>
          <a:p>
            <a:endParaRPr lang="en-US" dirty="0"/>
          </a:p>
        </p:txBody>
      </p:sp>
      <p:pic>
        <p:nvPicPr>
          <p:cNvPr id="17410" name="Picture 2" descr="https://www.mauryajihelp.com/wp-content/uploads/2021/10/image-14.pn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2269047" y="2244396"/>
            <a:ext cx="4981575" cy="828676"/>
          </a:xfrm>
          <a:prstGeom prst="rect">
            <a:avLst/>
          </a:prstGeom>
          <a:noFill/>
          <a:extLst>
            <a:ext uri="{909E8E84-426E-40DD-AFC4-6F175D3DCCD1}">
              <a14:hiddenFill xmlns:a14="http://schemas.microsoft.com/office/drawing/2010/main" xmlns="">
                <a:solidFill>
                  <a:srgbClr val="FFFFFF"/>
                </a:solidFill>
              </a14:hiddenFill>
            </a:ext>
          </a:extLst>
        </p:spPr>
      </p:pic>
      <p:sp>
        <p:nvSpPr>
          <p:cNvPr id="5" name="Title 1"/>
          <p:cNvSpPr>
            <a:spLocks noGrp="1"/>
          </p:cNvSpPr>
          <p:nvPr>
            <p:ph type="title"/>
          </p:nvPr>
        </p:nvSpPr>
        <p:spPr/>
        <p:txBody>
          <a:bodyPr/>
          <a:lstStyle/>
          <a:p>
            <a:r>
              <a:rPr lang="en-US" dirty="0" smtClean="0"/>
              <a:t>Insert </a:t>
            </a:r>
            <a:endParaRPr lang="en-US" dirty="0"/>
          </a:p>
        </p:txBody>
      </p:sp>
    </p:spTree>
    <p:extLst>
      <p:ext uri="{BB962C8B-B14F-4D97-AF65-F5344CB8AC3E}">
        <p14:creationId xmlns:p14="http://schemas.microsoft.com/office/powerpoint/2010/main" xmlns="" val="41667131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612648" y="1600200"/>
            <a:ext cx="8153400" cy="5180162"/>
          </a:xfrm>
        </p:spPr>
        <p:txBody>
          <a:bodyPr>
            <a:normAutofit fontScale="55000" lnSpcReduction="20000"/>
          </a:bodyPr>
          <a:lstStyle/>
          <a:p>
            <a:pPr>
              <a:lnSpc>
                <a:spcPct val="170000"/>
              </a:lnSpc>
            </a:pPr>
            <a:r>
              <a:rPr lang="en-US" dirty="0"/>
              <a:t>Fields :- </a:t>
            </a:r>
            <a:r>
              <a:rPr lang="hi-IN" dirty="0"/>
              <a:t>इसमें निम्न विकल्प होते </a:t>
            </a:r>
            <a:r>
              <a:rPr lang="hi-IN" dirty="0" smtClean="0"/>
              <a:t>है-</a:t>
            </a:r>
            <a:endParaRPr lang="en-US" dirty="0" smtClean="0"/>
          </a:p>
          <a:p>
            <a:pPr>
              <a:lnSpc>
                <a:spcPct val="170000"/>
              </a:lnSpc>
            </a:pPr>
            <a:r>
              <a:rPr lang="en-US" dirty="0"/>
              <a:t>Page number:- </a:t>
            </a:r>
            <a:r>
              <a:rPr lang="hi-IN" dirty="0"/>
              <a:t>विकल्प से फाइल के वर्तमान पेज पर जा की क्रम संख्या इन्सर्ट करते हैं।</a:t>
            </a:r>
          </a:p>
          <a:p>
            <a:pPr>
              <a:lnSpc>
                <a:spcPct val="170000"/>
              </a:lnSpc>
            </a:pPr>
            <a:r>
              <a:rPr lang="en-US" dirty="0"/>
              <a:t>Page count:- </a:t>
            </a:r>
            <a:r>
              <a:rPr lang="hi-IN" dirty="0"/>
              <a:t>विकल्प से वर्तमान पेज पर फाइल की कुल पेज की संख्या इन्सर्ट कर सकते हैं।</a:t>
            </a:r>
          </a:p>
          <a:p>
            <a:pPr>
              <a:lnSpc>
                <a:spcPct val="170000"/>
              </a:lnSpc>
            </a:pPr>
            <a:r>
              <a:rPr lang="en-US" dirty="0"/>
              <a:t>Date:- </a:t>
            </a:r>
            <a:r>
              <a:rPr lang="hi-IN" dirty="0"/>
              <a:t>फाइल के पेज पर जहाँ कर्सर होगा वहीं वर्तमानतरीख इन्सर्ट हो जाती है। कम्प्यूटर के अनुसार ही इन्सर्ट होगी।</a:t>
            </a:r>
          </a:p>
          <a:p>
            <a:pPr>
              <a:lnSpc>
                <a:spcPct val="170000"/>
              </a:lnSpc>
            </a:pPr>
            <a:r>
              <a:rPr lang="en-US" dirty="0"/>
              <a:t>Time:- </a:t>
            </a:r>
            <a:r>
              <a:rPr lang="hi-IN" dirty="0"/>
              <a:t>इससे कम्प्यूटर पर चल रहे तत्कल समय को इन्सर्ट कर सकते हैं।</a:t>
            </a:r>
          </a:p>
          <a:p>
            <a:pPr>
              <a:lnSpc>
                <a:spcPct val="170000"/>
              </a:lnSpc>
            </a:pPr>
            <a:r>
              <a:rPr lang="en-US" dirty="0"/>
              <a:t>Title:- </a:t>
            </a:r>
            <a:r>
              <a:rPr lang="hi-IN" dirty="0"/>
              <a:t>विकल्प से फाइल के लिए शीर्षक इन्टर करते हैं।</a:t>
            </a:r>
          </a:p>
          <a:p>
            <a:pPr>
              <a:lnSpc>
                <a:spcPct val="170000"/>
              </a:lnSpc>
            </a:pPr>
            <a:r>
              <a:rPr lang="en-US" dirty="0"/>
              <a:t>First Author:- </a:t>
            </a:r>
            <a:r>
              <a:rPr lang="hi-IN" dirty="0"/>
              <a:t>इस विकल्प से फाइल के लेखक का नाम इन्टर कर सकते हैं।</a:t>
            </a:r>
          </a:p>
          <a:p>
            <a:pPr>
              <a:lnSpc>
                <a:spcPct val="170000"/>
              </a:lnSpc>
            </a:pPr>
            <a:r>
              <a:rPr lang="en-US" dirty="0"/>
              <a:t>Subject:- </a:t>
            </a:r>
            <a:r>
              <a:rPr lang="hi-IN" dirty="0"/>
              <a:t>इस विकल्प से फाइल के विषय को इन्सर्ट करते हैं।</a:t>
            </a:r>
          </a:p>
          <a:p>
            <a:pPr>
              <a:lnSpc>
                <a:spcPct val="170000"/>
              </a:lnSpc>
            </a:pPr>
            <a:r>
              <a:rPr lang="en-US" dirty="0"/>
              <a:t>More Fields (Ctrl + F2):- </a:t>
            </a:r>
            <a:r>
              <a:rPr lang="hi-IN" dirty="0"/>
              <a:t>इस विकल्प से फील्ड डायलॉग बॉक्स प्रदर्शित होता है यहाँ से फाइल के लिए अन्य फील्ड के लिए चयन कर सकते हैं।</a:t>
            </a:r>
          </a:p>
          <a:p>
            <a:endParaRPr lang="en-US" dirty="0"/>
          </a:p>
        </p:txBody>
      </p:sp>
      <p:sp>
        <p:nvSpPr>
          <p:cNvPr id="4" name="Title 1"/>
          <p:cNvSpPr>
            <a:spLocks noGrp="1"/>
          </p:cNvSpPr>
          <p:nvPr>
            <p:ph type="title"/>
          </p:nvPr>
        </p:nvSpPr>
        <p:spPr/>
        <p:txBody>
          <a:bodyPr/>
          <a:lstStyle/>
          <a:p>
            <a:r>
              <a:rPr lang="en-US" dirty="0" smtClean="0"/>
              <a:t>Insert </a:t>
            </a:r>
            <a:endParaRPr lang="en-US" dirty="0"/>
          </a:p>
        </p:txBody>
      </p:sp>
    </p:spTree>
    <p:extLst>
      <p:ext uri="{BB962C8B-B14F-4D97-AF65-F5344CB8AC3E}">
        <p14:creationId xmlns:p14="http://schemas.microsoft.com/office/powerpoint/2010/main" xmlns="" val="74350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612648" y="1600199"/>
            <a:ext cx="8153400" cy="5197415"/>
          </a:xfrm>
        </p:spPr>
        <p:txBody>
          <a:bodyPr>
            <a:normAutofit fontScale="62500" lnSpcReduction="20000"/>
          </a:bodyPr>
          <a:lstStyle/>
          <a:p>
            <a:pPr>
              <a:lnSpc>
                <a:spcPct val="170000"/>
              </a:lnSpc>
            </a:pPr>
            <a:r>
              <a:rPr lang="en-US" b="1" dirty="0"/>
              <a:t>Header and Footer :-</a:t>
            </a:r>
            <a:r>
              <a:rPr lang="en-US" dirty="0"/>
              <a:t> </a:t>
            </a:r>
            <a:r>
              <a:rPr lang="hi-IN" dirty="0"/>
              <a:t>इन विकल्पों से फाइल या दस्तावेज के लिए हैडर ऑब्जेक्ट को इन्सर्ट करते हैं यह प्रत्येक पेज पर टॉप मार्जिन में समान रूप से प्रदर्शित होता है। जबकि फुटर फाइल या दस्तावेज के प्रत्येक पेज पर बॉटम मार्जिन में समान रुप से प्रदर्शित होता है। जब हैडर अथवा फुटर एक्टिव होता है। तो पेज के वर्क एरिया में कर्सर नीं आ सकता हैं अथवा वर्क एरिया निष्क्रिय रहता है। हैडर से फुटर पर, फुटर से हैडर पर जम्प किया जा सकता है। जब वर्क एरिया पर डबल क्लिक करते हैं तब वह सक्रिय होता है और हैडर-फुटर निष्क्रिय हो जाता है।</a:t>
            </a:r>
          </a:p>
          <a:p>
            <a:pPr>
              <a:lnSpc>
                <a:spcPct val="170000"/>
              </a:lnSpc>
            </a:pPr>
            <a:r>
              <a:rPr lang="en-US" b="1" dirty="0"/>
              <a:t>Signature Line :- </a:t>
            </a:r>
            <a:r>
              <a:rPr lang="hi-IN" dirty="0"/>
              <a:t>इस विकल्प से फाइल या दस्तावेज के अन्त में एक छोटी क्षैतिज रेखा इन्सर्ट हो जाती है। इस पर क्लिक करने पर हस्ताक्षर रेखा डायलॉग बॉक्स प्रदर्शित होता है।</a:t>
            </a:r>
          </a:p>
          <a:p>
            <a:endParaRPr lang="en-US" dirty="0"/>
          </a:p>
        </p:txBody>
      </p:sp>
      <p:sp>
        <p:nvSpPr>
          <p:cNvPr id="4" name="Title 1"/>
          <p:cNvSpPr>
            <a:spLocks noGrp="1"/>
          </p:cNvSpPr>
          <p:nvPr>
            <p:ph type="title"/>
          </p:nvPr>
        </p:nvSpPr>
        <p:spPr/>
        <p:txBody>
          <a:bodyPr/>
          <a:lstStyle/>
          <a:p>
            <a:r>
              <a:rPr lang="en-US" dirty="0" smtClean="0"/>
              <a:t>Insert </a:t>
            </a:r>
            <a:endParaRPr lang="en-US" dirty="0"/>
          </a:p>
        </p:txBody>
      </p:sp>
    </p:spTree>
    <p:extLst>
      <p:ext uri="{BB962C8B-B14F-4D97-AF65-F5344CB8AC3E}">
        <p14:creationId xmlns:p14="http://schemas.microsoft.com/office/powerpoint/2010/main" xmlns="" val="21507753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xmlns="" id="{9E5AFD9E-F4A2-4A84-8A6E-45978934CD5E}"/>
              </a:ext>
            </a:extLst>
          </p:cNvPr>
          <p:cNvSpPr/>
          <p:nvPr/>
        </p:nvSpPr>
        <p:spPr>
          <a:xfrm>
            <a:off x="106771" y="5919172"/>
            <a:ext cx="2002471" cy="923330"/>
          </a:xfrm>
          <a:prstGeom prst="rect">
            <a:avLst/>
          </a:prstGeom>
          <a:noFill/>
        </p:spPr>
        <p:txBody>
          <a:bodyPr wrap="none" lIns="91440" tIns="45720" rIns="91440" bIns="45720">
            <a:spAutoFit/>
          </a:bodyPr>
          <a:lstStyle/>
          <a:p>
            <a:pPr algn="ctr"/>
            <a:r>
              <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NIELIT</a:t>
            </a:r>
          </a:p>
        </p:txBody>
      </p:sp>
      <p:pic>
        <p:nvPicPr>
          <p:cNvPr id="4" name="Picture 3">
            <a:extLst>
              <a:ext uri="{FF2B5EF4-FFF2-40B4-BE49-F238E27FC236}">
                <a16:creationId xmlns:a16="http://schemas.microsoft.com/office/drawing/2014/main" xmlns="" id="{9889C4F1-9187-49BB-9C0F-6C0CFD1726DA}"/>
              </a:ext>
            </a:extLst>
          </p:cNvPr>
          <p:cNvPicPr>
            <a:picLocks noChangeAspect="1"/>
          </p:cNvPicPr>
          <p:nvPr/>
        </p:nvPicPr>
        <p:blipFill>
          <a:blip r:embed="rId2"/>
          <a:stretch>
            <a:fillRect/>
          </a:stretch>
        </p:blipFill>
        <p:spPr>
          <a:xfrm>
            <a:off x="196508" y="281641"/>
            <a:ext cx="1645178" cy="117766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8" name="Rectangle 7">
            <a:extLst>
              <a:ext uri="{FF2B5EF4-FFF2-40B4-BE49-F238E27FC236}">
                <a16:creationId xmlns:a16="http://schemas.microsoft.com/office/drawing/2014/main" xmlns="" id="{CD6AB187-6CE5-4F7A-B9DE-DED37A7555B9}"/>
              </a:ext>
            </a:extLst>
          </p:cNvPr>
          <p:cNvSpPr/>
          <p:nvPr/>
        </p:nvSpPr>
        <p:spPr>
          <a:xfrm>
            <a:off x="1706132" y="1995020"/>
            <a:ext cx="8885500" cy="4154984"/>
          </a:xfrm>
          <a:prstGeom prst="rect">
            <a:avLst/>
          </a:prstGeom>
        </p:spPr>
        <p:txBody>
          <a:bodyPr wrap="square">
            <a:spAutoFit/>
          </a:bodyPr>
          <a:lstStyle/>
          <a:p>
            <a:endParaRPr lang="en-US" sz="2400" b="1" baseline="30000" dirty="0">
              <a:solidFill>
                <a:srgbClr val="FFFF00"/>
              </a:solidFill>
              <a:latin typeface="+mj-lt"/>
              <a:cs typeface="Arabic Typesetting" panose="03020402040406030203" pitchFamily="66" charset="-78"/>
            </a:endParaRPr>
          </a:p>
          <a:p>
            <a:r>
              <a:rPr lang="en-IN" sz="9600" dirty="0" smtClean="0">
                <a:solidFill>
                  <a:srgbClr val="FFFF00"/>
                </a:solidFill>
                <a:latin typeface="+mj-lt"/>
              </a:rPr>
              <a:t>Thank You</a:t>
            </a:r>
            <a:r>
              <a:rPr lang="en-US" sz="9600" dirty="0">
                <a:solidFill>
                  <a:srgbClr val="FFFF00"/>
                </a:solidFill>
                <a:latin typeface="+mj-lt"/>
              </a:rPr>
              <a:t/>
            </a:r>
            <a:br>
              <a:rPr lang="en-US" sz="9600" dirty="0">
                <a:solidFill>
                  <a:srgbClr val="FFFF00"/>
                </a:solidFill>
                <a:latin typeface="+mj-lt"/>
              </a:rPr>
            </a:br>
            <a:endParaRPr lang="en-IN" sz="9600" dirty="0">
              <a:solidFill>
                <a:srgbClr val="FFFF00"/>
              </a:solidFill>
              <a:latin typeface="+mj-lt"/>
            </a:endParaRPr>
          </a:p>
          <a:p>
            <a:pPr algn="ctr"/>
            <a:endParaRPr lang="en-IN" sz="2800" dirty="0"/>
          </a:p>
          <a:p>
            <a:pPr algn="ctr"/>
            <a:endParaRPr lang="en-IN" sz="2800" dirty="0" smtClean="0"/>
          </a:p>
        </p:txBody>
      </p:sp>
      <p:sp>
        <p:nvSpPr>
          <p:cNvPr id="6" name="Rectangle 5">
            <a:extLst>
              <a:ext uri="{FF2B5EF4-FFF2-40B4-BE49-F238E27FC236}">
                <a16:creationId xmlns:a16="http://schemas.microsoft.com/office/drawing/2014/main" xmlns="" id="{EB342190-62C6-4FD4-B62E-A7A1F393BFAE}"/>
              </a:ext>
            </a:extLst>
          </p:cNvPr>
          <p:cNvSpPr/>
          <p:nvPr/>
        </p:nvSpPr>
        <p:spPr>
          <a:xfrm>
            <a:off x="5004254" y="6150004"/>
            <a:ext cx="4077754" cy="461665"/>
          </a:xfrm>
          <a:prstGeom prst="rect">
            <a:avLst/>
          </a:prstGeom>
          <a:noFill/>
        </p:spPr>
        <p:txBody>
          <a:bodyPr wrap="square" lIns="91440" tIns="45720" rIns="91440" bIns="45720">
            <a:spAutoFit/>
          </a:bodyPr>
          <a:lstStyle/>
          <a:p>
            <a:pPr algn="r"/>
            <a:endParaRPr lang="en-US" sz="2400" dirty="0">
              <a:ln w="0"/>
              <a:solidFill>
                <a:srgbClr val="FFFF00"/>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xmlns="" val="13568677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Edit Menu</a:t>
            </a:r>
            <a:endParaRPr lang="en-US" dirty="0"/>
          </a:p>
        </p:txBody>
      </p:sp>
      <p:sp>
        <p:nvSpPr>
          <p:cNvPr id="3" name="Content Placeholder 2"/>
          <p:cNvSpPr>
            <a:spLocks noGrp="1"/>
          </p:cNvSpPr>
          <p:nvPr>
            <p:ph sz="quarter" idx="1"/>
          </p:nvPr>
        </p:nvSpPr>
        <p:spPr>
          <a:xfrm>
            <a:off x="612648" y="1600200"/>
            <a:ext cx="8153400" cy="5456208"/>
          </a:xfrm>
        </p:spPr>
        <p:txBody>
          <a:bodyPr>
            <a:normAutofit fontScale="62500" lnSpcReduction="20000"/>
          </a:bodyPr>
          <a:lstStyle/>
          <a:p>
            <a:pPr algn="just">
              <a:lnSpc>
                <a:spcPct val="120000"/>
              </a:lnSpc>
            </a:pPr>
            <a:r>
              <a:rPr lang="en-US" sz="3300" b="1" dirty="0"/>
              <a:t>Undo: </a:t>
            </a:r>
            <a:r>
              <a:rPr lang="en-US" sz="3300" dirty="0"/>
              <a:t>This goes back before the last change in a document. The other way to access undo is through the Standard toolbar. It has a drop-down menu that allows you to go back farther</a:t>
            </a:r>
            <a:r>
              <a:rPr lang="en-US" sz="3300" dirty="0" smtClean="0"/>
              <a:t>. </a:t>
            </a:r>
            <a:r>
              <a:rPr lang="en-US" sz="3300" b="1" dirty="0" smtClean="0"/>
              <a:t>Ctrl + Z</a:t>
            </a:r>
            <a:endParaRPr lang="en-US" sz="3300" b="1" dirty="0"/>
          </a:p>
          <a:p>
            <a:pPr algn="just">
              <a:lnSpc>
                <a:spcPct val="120000"/>
              </a:lnSpc>
            </a:pPr>
            <a:r>
              <a:rPr lang="en-US" sz="3300" b="1" dirty="0"/>
              <a:t>Redo: </a:t>
            </a:r>
            <a:r>
              <a:rPr lang="en-US" sz="3300" dirty="0"/>
              <a:t>If you perform an undo and change your mind, redo will take you back to before the undo. The redo item in the Standard toolbar has a drop-down  menu in case you have performed several undo</a:t>
            </a:r>
            <a:r>
              <a:rPr lang="en-US" sz="3300" dirty="0" smtClean="0"/>
              <a:t>. </a:t>
            </a:r>
            <a:r>
              <a:rPr lang="en-US" sz="3300" b="1" dirty="0"/>
              <a:t>Ctrl + </a:t>
            </a:r>
            <a:r>
              <a:rPr lang="en-US" sz="3300" b="1" dirty="0" smtClean="0"/>
              <a:t>Y</a:t>
            </a:r>
            <a:endParaRPr lang="en-US" sz="3300" b="1" dirty="0"/>
          </a:p>
          <a:p>
            <a:pPr algn="just">
              <a:lnSpc>
                <a:spcPct val="120000"/>
              </a:lnSpc>
            </a:pPr>
            <a:r>
              <a:rPr lang="en-US" sz="3300" b="1" dirty="0"/>
              <a:t>Repeat:</a:t>
            </a:r>
            <a:r>
              <a:rPr lang="en-US" sz="3300" dirty="0"/>
              <a:t> </a:t>
            </a:r>
            <a:r>
              <a:rPr lang="en-US" sz="3300" dirty="0" err="1"/>
              <a:t>LibreOffice</a:t>
            </a:r>
            <a:r>
              <a:rPr lang="en-US" sz="3300" dirty="0"/>
              <a:t> will perform the action just performed when this item is clicked</a:t>
            </a:r>
            <a:r>
              <a:rPr lang="en-US" sz="3300" dirty="0" smtClean="0"/>
              <a:t>. </a:t>
            </a:r>
            <a:r>
              <a:rPr lang="en-US" sz="3300" b="1" dirty="0" smtClean="0"/>
              <a:t>(Ctrl + Shift + Y)</a:t>
            </a:r>
            <a:endParaRPr lang="en-US" sz="3300" b="1" dirty="0"/>
          </a:p>
          <a:p>
            <a:pPr algn="just">
              <a:lnSpc>
                <a:spcPct val="120000"/>
              </a:lnSpc>
            </a:pPr>
            <a:r>
              <a:rPr lang="en-US" sz="3300" b="1" dirty="0">
                <a:hlinkClick r:id="rId2"/>
              </a:rPr>
              <a:t>Cut</a:t>
            </a:r>
            <a:r>
              <a:rPr lang="en-US" sz="3300" b="1" dirty="0"/>
              <a:t>: </a:t>
            </a:r>
            <a:r>
              <a:rPr lang="en-US" sz="3300" dirty="0"/>
              <a:t>This removes an item or text from where it is in a document and places it on the clipboard to be pasted</a:t>
            </a:r>
            <a:r>
              <a:rPr lang="en-US" sz="3300" dirty="0" smtClean="0"/>
              <a:t>. </a:t>
            </a:r>
            <a:r>
              <a:rPr lang="en-US" sz="3300" b="1" dirty="0" smtClean="0"/>
              <a:t>Ctrl + X</a:t>
            </a:r>
            <a:endParaRPr lang="en-US" sz="3300" b="1" dirty="0"/>
          </a:p>
          <a:p>
            <a:pPr algn="just">
              <a:lnSpc>
                <a:spcPct val="120000"/>
              </a:lnSpc>
            </a:pPr>
            <a:r>
              <a:rPr lang="en-US" sz="3300" b="1" dirty="0">
                <a:hlinkClick r:id="rId2"/>
              </a:rPr>
              <a:t>Copy</a:t>
            </a:r>
            <a:r>
              <a:rPr lang="en-US" sz="3300" b="1" dirty="0"/>
              <a:t>:</a:t>
            </a:r>
            <a:r>
              <a:rPr lang="en-US" sz="3300" dirty="0"/>
              <a:t> This places an item or text on the clipboard to be pasted</a:t>
            </a:r>
            <a:r>
              <a:rPr lang="en-US" sz="3300" dirty="0" smtClean="0"/>
              <a:t>. </a:t>
            </a:r>
            <a:r>
              <a:rPr lang="en-US" sz="3300" b="1" dirty="0"/>
              <a:t>Ctrl + </a:t>
            </a:r>
            <a:r>
              <a:rPr lang="en-US" sz="3300" b="1" dirty="0" smtClean="0"/>
              <a:t>C</a:t>
            </a:r>
            <a:endParaRPr lang="en-US" sz="3300" b="1" dirty="0"/>
          </a:p>
          <a:p>
            <a:pPr algn="just">
              <a:lnSpc>
                <a:spcPct val="120000"/>
              </a:lnSpc>
            </a:pPr>
            <a:r>
              <a:rPr lang="en-US" sz="3300" b="1" dirty="0">
                <a:hlinkClick r:id="rId2"/>
              </a:rPr>
              <a:t>Paste</a:t>
            </a:r>
            <a:r>
              <a:rPr lang="en-US" sz="3300" b="1" dirty="0"/>
              <a:t>:</a:t>
            </a:r>
            <a:r>
              <a:rPr lang="en-US" sz="3300" dirty="0"/>
              <a:t> This puts text or objects on the clipboard into the document where the cursor is located</a:t>
            </a:r>
            <a:r>
              <a:rPr lang="en-US" sz="3300" dirty="0" smtClean="0"/>
              <a:t>. </a:t>
            </a:r>
            <a:r>
              <a:rPr lang="en-US" sz="3300" b="1" dirty="0"/>
              <a:t>Ctrl + </a:t>
            </a:r>
            <a:r>
              <a:rPr lang="en-US" sz="3300" b="1" dirty="0" smtClean="0"/>
              <a:t>V</a:t>
            </a:r>
            <a:endParaRPr lang="en-US" sz="3300" b="1" dirty="0"/>
          </a:p>
          <a:p>
            <a:pPr algn="just">
              <a:lnSpc>
                <a:spcPct val="170000"/>
              </a:lnSpc>
            </a:pPr>
            <a:endParaRPr lang="en-US" sz="3300" dirty="0"/>
          </a:p>
          <a:p>
            <a:pPr algn="just"/>
            <a:endParaRPr lang="en-US" dirty="0"/>
          </a:p>
        </p:txBody>
      </p:sp>
    </p:spTree>
    <p:extLst>
      <p:ext uri="{BB962C8B-B14F-4D97-AF65-F5344CB8AC3E}">
        <p14:creationId xmlns:p14="http://schemas.microsoft.com/office/powerpoint/2010/main" xmlns="" val="10927854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612648" y="1600200"/>
            <a:ext cx="8153400" cy="5042140"/>
          </a:xfrm>
        </p:spPr>
        <p:txBody>
          <a:bodyPr>
            <a:normAutofit fontScale="85000" lnSpcReduction="20000"/>
          </a:bodyPr>
          <a:lstStyle/>
          <a:p>
            <a:r>
              <a:rPr lang="en-US" b="1" dirty="0"/>
              <a:t>Paste Unformatted Text: </a:t>
            </a:r>
            <a:r>
              <a:rPr lang="en-US" dirty="0"/>
              <a:t>This will strip the text on the clipboard of its formatting, so it can take on the formatting of where it is pasted.</a:t>
            </a:r>
          </a:p>
          <a:p>
            <a:r>
              <a:rPr lang="en-US" b="1" dirty="0"/>
              <a:t>Paste Special: </a:t>
            </a:r>
            <a:r>
              <a:rPr lang="en-US" dirty="0"/>
              <a:t>This launches a Paste Special dialog with several options, depending on what is on the clipboard.</a:t>
            </a:r>
          </a:p>
          <a:p>
            <a:r>
              <a:rPr lang="en-US" b="1" dirty="0"/>
              <a:t>Select All: </a:t>
            </a:r>
            <a:r>
              <a:rPr lang="en-US" dirty="0"/>
              <a:t>Selects everything in a document</a:t>
            </a:r>
            <a:r>
              <a:rPr lang="en-US" dirty="0" smtClean="0"/>
              <a:t>. Ctrl + A</a:t>
            </a:r>
            <a:endParaRPr lang="en-US" dirty="0"/>
          </a:p>
          <a:p>
            <a:r>
              <a:rPr lang="en-US" b="1" dirty="0"/>
              <a:t>Selection Mode (sub-menu): </a:t>
            </a:r>
            <a:r>
              <a:rPr lang="en-US" dirty="0"/>
              <a:t>The choices are Standard and Block. Block allows you to highlight several lines of text without having to select the all the text in a line.</a:t>
            </a:r>
          </a:p>
          <a:p>
            <a:r>
              <a:rPr lang="en-US" b="1" dirty="0"/>
              <a:t>Select Text: </a:t>
            </a:r>
            <a:r>
              <a:rPr lang="en-US" dirty="0"/>
              <a:t>This is only active when a text document is read only. It enables or disables the cursor in read-only mode.</a:t>
            </a:r>
          </a:p>
          <a:p>
            <a:r>
              <a:rPr lang="en-US" b="1" dirty="0"/>
              <a:t>Direct Cursor Mode: </a:t>
            </a:r>
            <a:r>
              <a:rPr lang="en-US" dirty="0"/>
              <a:t>This allows you to click any blank area in a document. Depending on where you click, the alignment will be left, center, or right.</a:t>
            </a:r>
          </a:p>
          <a:p>
            <a:endParaRPr lang="en-US" dirty="0"/>
          </a:p>
        </p:txBody>
      </p:sp>
      <p:sp>
        <p:nvSpPr>
          <p:cNvPr id="4" name="Title 1"/>
          <p:cNvSpPr>
            <a:spLocks noGrp="1"/>
          </p:cNvSpPr>
          <p:nvPr>
            <p:ph type="title"/>
          </p:nvPr>
        </p:nvSpPr>
        <p:spPr/>
        <p:txBody>
          <a:bodyPr/>
          <a:lstStyle/>
          <a:p>
            <a:r>
              <a:rPr lang="en-US" dirty="0" smtClean="0"/>
              <a:t>Edit Menu</a:t>
            </a:r>
            <a:endParaRPr lang="en-US" dirty="0"/>
          </a:p>
        </p:txBody>
      </p:sp>
    </p:spTree>
    <p:extLst>
      <p:ext uri="{BB962C8B-B14F-4D97-AF65-F5344CB8AC3E}">
        <p14:creationId xmlns:p14="http://schemas.microsoft.com/office/powerpoint/2010/main" xmlns="" val="42873157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612648" y="1600199"/>
            <a:ext cx="8153400" cy="5162909"/>
          </a:xfrm>
        </p:spPr>
        <p:txBody>
          <a:bodyPr>
            <a:normAutofit fontScale="70000" lnSpcReduction="20000"/>
          </a:bodyPr>
          <a:lstStyle/>
          <a:p>
            <a:r>
              <a:rPr lang="en-US" b="1" dirty="0"/>
              <a:t>Find:</a:t>
            </a:r>
            <a:r>
              <a:rPr lang="en-US" dirty="0"/>
              <a:t> This launches the Find toolbar, that allows you to search text in the document and allows you navigate it by its elements, such as headings.</a:t>
            </a:r>
          </a:p>
          <a:p>
            <a:r>
              <a:rPr lang="en-US" b="1" dirty="0"/>
              <a:t>Find &amp; Replace: </a:t>
            </a:r>
            <a:r>
              <a:rPr lang="en-US" dirty="0"/>
              <a:t>This launches the Find and Replace dialog, which allows you to perform more complex searches than the Find toolbar. It also allows you to replace text.</a:t>
            </a:r>
          </a:p>
          <a:p>
            <a:r>
              <a:rPr lang="en-US" b="1" dirty="0"/>
              <a:t>Go to Page: </a:t>
            </a:r>
            <a:r>
              <a:rPr lang="en-US" dirty="0"/>
              <a:t>This launches the Navigator dialog, which allows you to jump from page to page, as well as move through its elements.</a:t>
            </a:r>
          </a:p>
          <a:p>
            <a:r>
              <a:rPr lang="en-US" b="1" dirty="0"/>
              <a:t>Track Changes (sub-menu)</a:t>
            </a:r>
          </a:p>
          <a:p>
            <a:pPr lvl="1"/>
            <a:r>
              <a:rPr lang="en-US" dirty="0"/>
              <a:t>Record Changes</a:t>
            </a:r>
          </a:p>
          <a:p>
            <a:pPr lvl="1"/>
            <a:r>
              <a:rPr lang="en-US" dirty="0"/>
              <a:t>Protect Changes</a:t>
            </a:r>
          </a:p>
          <a:p>
            <a:pPr lvl="1"/>
            <a:r>
              <a:rPr lang="en-US" dirty="0"/>
              <a:t>Show Changes</a:t>
            </a:r>
          </a:p>
          <a:p>
            <a:pPr lvl="1"/>
            <a:r>
              <a:rPr lang="en-US" dirty="0"/>
              <a:t>Manage Changes</a:t>
            </a:r>
          </a:p>
          <a:p>
            <a:pPr lvl="1"/>
            <a:r>
              <a:rPr lang="en-US" dirty="0"/>
              <a:t>Comment on  Change</a:t>
            </a:r>
          </a:p>
          <a:p>
            <a:pPr lvl="1"/>
            <a:r>
              <a:rPr lang="en-US" dirty="0"/>
              <a:t>Next Change</a:t>
            </a:r>
          </a:p>
          <a:p>
            <a:pPr lvl="1"/>
            <a:r>
              <a:rPr lang="en-US" dirty="0"/>
              <a:t>Previous Change</a:t>
            </a:r>
          </a:p>
          <a:p>
            <a:pPr lvl="1"/>
            <a:r>
              <a:rPr lang="en-US" dirty="0"/>
              <a:t>Compare Document</a:t>
            </a:r>
          </a:p>
          <a:p>
            <a:pPr lvl="1"/>
            <a:r>
              <a:rPr lang="en-US" dirty="0"/>
              <a:t>Merge Document</a:t>
            </a:r>
          </a:p>
          <a:p>
            <a:endParaRPr lang="en-US" dirty="0"/>
          </a:p>
        </p:txBody>
      </p:sp>
      <p:sp>
        <p:nvSpPr>
          <p:cNvPr id="4" name="Title 1"/>
          <p:cNvSpPr>
            <a:spLocks noGrp="1"/>
          </p:cNvSpPr>
          <p:nvPr>
            <p:ph type="title"/>
          </p:nvPr>
        </p:nvSpPr>
        <p:spPr/>
        <p:txBody>
          <a:bodyPr/>
          <a:lstStyle/>
          <a:p>
            <a:r>
              <a:rPr lang="en-US" dirty="0" smtClean="0"/>
              <a:t>Edit Menu</a:t>
            </a:r>
            <a:endParaRPr lang="en-US" dirty="0"/>
          </a:p>
        </p:txBody>
      </p:sp>
      <p:pic>
        <p:nvPicPr>
          <p:cNvPr id="5" name="Picture 2" descr="https://www.mauryajihelp.com/wp-content/uploads/2021/09/image-15.pn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4779334" y="3881198"/>
            <a:ext cx="2648010" cy="2438682"/>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4577244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VIEW</a:t>
            </a:r>
            <a:endParaRPr lang="en-US" dirty="0"/>
          </a:p>
        </p:txBody>
      </p:sp>
      <p:pic>
        <p:nvPicPr>
          <p:cNvPr id="5122" name="Picture 2" descr="https://www.mauryajihelp.com/wp-content/uploads/2021/10/image-3.pn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3065314" y="1519477"/>
            <a:ext cx="1910629" cy="5338523"/>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7959431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8" name="Picture 4" descr="https://www.mauryajihelp.com/wp-content/uploads/2021/10/image-4.pn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3371934" y="3623724"/>
            <a:ext cx="2571666" cy="2320330"/>
          </a:xfrm>
          <a:prstGeom prst="rect">
            <a:avLst/>
          </a:prstGeom>
          <a:noFill/>
          <a:extLst>
            <a:ext uri="{909E8E84-426E-40DD-AFC4-6F175D3DCCD1}">
              <a14:hiddenFill xmlns:a14="http://schemas.microsoft.com/office/drawing/2010/main" xmlns="">
                <a:solidFill>
                  <a:srgbClr val="FFFFFF"/>
                </a:solidFill>
              </a14:hiddenFill>
            </a:ext>
          </a:extLst>
        </p:spPr>
      </p:pic>
      <p:sp>
        <p:nvSpPr>
          <p:cNvPr id="6" name="Rectangle 5"/>
          <p:cNvSpPr/>
          <p:nvPr/>
        </p:nvSpPr>
        <p:spPr>
          <a:xfrm>
            <a:off x="517585" y="1662840"/>
            <a:ext cx="8035982" cy="1615827"/>
          </a:xfrm>
          <a:prstGeom prst="rect">
            <a:avLst/>
          </a:prstGeom>
        </p:spPr>
        <p:txBody>
          <a:bodyPr wrap="square">
            <a:spAutoFit/>
          </a:bodyPr>
          <a:lstStyle/>
          <a:p>
            <a:pPr>
              <a:lnSpc>
                <a:spcPct val="150000"/>
              </a:lnSpc>
            </a:pPr>
            <a:r>
              <a:rPr lang="en-US" sz="1600" b="1" dirty="0">
                <a:solidFill>
                  <a:srgbClr val="333333"/>
                </a:solidFill>
                <a:latin typeface="Source Sans Pro" panose="020B0503030403020204" pitchFamily="34" charset="0"/>
              </a:rPr>
              <a:t>Normal View :-</a:t>
            </a:r>
            <a:r>
              <a:rPr lang="en-US" sz="1600" dirty="0">
                <a:solidFill>
                  <a:srgbClr val="333333"/>
                </a:solidFill>
                <a:latin typeface="Source Sans Pro" panose="020B0503030403020204" pitchFamily="34" charset="0"/>
              </a:rPr>
              <a:t> </a:t>
            </a:r>
            <a:r>
              <a:rPr lang="hi-IN" sz="1600" dirty="0">
                <a:solidFill>
                  <a:srgbClr val="333333"/>
                </a:solidFill>
                <a:latin typeface="Source Sans Pro" panose="020B0503030403020204" pitchFamily="34" charset="0"/>
              </a:rPr>
              <a:t>बाई डिफाल्ट नार्मल व्यू सेट रहता है इससे फाइल या पेज उसी रूप में प्रदर्शित होती है जिस रूप में पेपर पर प्रिन्ट होगा।</a:t>
            </a:r>
          </a:p>
          <a:p>
            <a:pPr>
              <a:lnSpc>
                <a:spcPct val="150000"/>
              </a:lnSpc>
            </a:pPr>
            <a:r>
              <a:rPr lang="en-US" sz="1600" b="1" dirty="0">
                <a:solidFill>
                  <a:srgbClr val="333333"/>
                </a:solidFill>
                <a:latin typeface="Source Sans Pro" panose="020B0503030403020204" pitchFamily="34" charset="0"/>
              </a:rPr>
              <a:t>Web :-</a:t>
            </a:r>
            <a:r>
              <a:rPr lang="en-US" sz="1600" dirty="0">
                <a:solidFill>
                  <a:srgbClr val="333333"/>
                </a:solidFill>
                <a:latin typeface="Source Sans Pro" panose="020B0503030403020204" pitchFamily="34" charset="0"/>
              </a:rPr>
              <a:t> </a:t>
            </a:r>
            <a:r>
              <a:rPr lang="hi-IN" sz="1600" dirty="0">
                <a:solidFill>
                  <a:srgbClr val="333333"/>
                </a:solidFill>
                <a:latin typeface="Source Sans Pro" panose="020B0503030403020204" pitchFamily="34" charset="0"/>
              </a:rPr>
              <a:t>इससे फाइल या पेज के लिए </a:t>
            </a:r>
            <a:r>
              <a:rPr lang="hi-IN" sz="1600" dirty="0" smtClean="0">
                <a:solidFill>
                  <a:srgbClr val="333333"/>
                </a:solidFill>
                <a:latin typeface="Source Sans Pro" panose="020B0503030403020204" pitchFamily="34" charset="0"/>
              </a:rPr>
              <a:t>वेव</a:t>
            </a:r>
            <a:r>
              <a:rPr lang="en-US" sz="1600" dirty="0" smtClean="0">
                <a:solidFill>
                  <a:srgbClr val="333333"/>
                </a:solidFill>
                <a:latin typeface="Source Sans Pro" panose="020B0503030403020204" pitchFamily="34" charset="0"/>
              </a:rPr>
              <a:t> </a:t>
            </a:r>
            <a:r>
              <a:rPr lang="hi-IN" sz="1600" dirty="0" smtClean="0">
                <a:solidFill>
                  <a:srgbClr val="333333"/>
                </a:solidFill>
                <a:latin typeface="Source Sans Pro" panose="020B0503030403020204" pitchFamily="34" charset="0"/>
              </a:rPr>
              <a:t>लेआउट </a:t>
            </a:r>
            <a:r>
              <a:rPr lang="hi-IN" sz="1600" dirty="0">
                <a:solidFill>
                  <a:srgbClr val="333333"/>
                </a:solidFill>
                <a:latin typeface="Source Sans Pro" panose="020B0503030403020204" pitchFamily="34" charset="0"/>
              </a:rPr>
              <a:t>नगै सेट हो जाता है।</a:t>
            </a:r>
          </a:p>
          <a:p>
            <a:pPr>
              <a:lnSpc>
                <a:spcPct val="150000"/>
              </a:lnSpc>
            </a:pPr>
            <a:r>
              <a:rPr lang="en-US" sz="1600" dirty="0">
                <a:solidFill>
                  <a:srgbClr val="333333"/>
                </a:solidFill>
                <a:latin typeface="Source Sans Pro" panose="020B0503030403020204" pitchFamily="34" charset="0"/>
              </a:rPr>
              <a:t>Use Interface :- </a:t>
            </a:r>
            <a:r>
              <a:rPr lang="hi-IN" sz="1600" dirty="0">
                <a:solidFill>
                  <a:srgbClr val="333333"/>
                </a:solidFill>
                <a:latin typeface="Source Sans Pro" panose="020B0503030403020204" pitchFamily="34" charset="0"/>
              </a:rPr>
              <a:t>इसमें निम्न विकल्प होते हैं—</a:t>
            </a:r>
            <a:endParaRPr lang="hi-IN" sz="1600" b="0" i="0" dirty="0">
              <a:solidFill>
                <a:srgbClr val="333333"/>
              </a:solidFill>
              <a:effectLst/>
              <a:latin typeface="Source Sans Pro" panose="020B0503030403020204" pitchFamily="34" charset="0"/>
            </a:endParaRPr>
          </a:p>
        </p:txBody>
      </p:sp>
      <p:sp>
        <p:nvSpPr>
          <p:cNvPr id="9" name="Title 1"/>
          <p:cNvSpPr>
            <a:spLocks noGrp="1"/>
          </p:cNvSpPr>
          <p:nvPr>
            <p:ph type="title"/>
          </p:nvPr>
        </p:nvSpPr>
        <p:spPr>
          <a:xfrm>
            <a:off x="400050" y="222250"/>
            <a:ext cx="8153400" cy="990600"/>
          </a:xfrm>
        </p:spPr>
        <p:txBody>
          <a:bodyPr/>
          <a:lstStyle/>
          <a:p>
            <a:r>
              <a:rPr lang="en-US" dirty="0" smtClean="0"/>
              <a:t>VIEW</a:t>
            </a:r>
            <a:endParaRPr lang="en-US" dirty="0"/>
          </a:p>
        </p:txBody>
      </p:sp>
    </p:spTree>
    <p:extLst>
      <p:ext uri="{BB962C8B-B14F-4D97-AF65-F5344CB8AC3E}">
        <p14:creationId xmlns:p14="http://schemas.microsoft.com/office/powerpoint/2010/main" xmlns="" val="16556135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612648" y="1600199"/>
            <a:ext cx="8153400" cy="5197415"/>
          </a:xfrm>
        </p:spPr>
        <p:txBody>
          <a:bodyPr>
            <a:normAutofit/>
          </a:bodyPr>
          <a:lstStyle/>
          <a:p>
            <a:pPr algn="just"/>
            <a:r>
              <a:rPr lang="en-US" sz="1600" b="1" dirty="0"/>
              <a:t>Standard Toolbar :-</a:t>
            </a:r>
            <a:r>
              <a:rPr lang="en-US" sz="1600" dirty="0"/>
              <a:t> </a:t>
            </a:r>
            <a:r>
              <a:rPr lang="hi-IN" sz="1600" dirty="0"/>
              <a:t>बाई डिफाल्ट यह चयनित रहता है जिससे स्क्रीन पर मीनूबार और स्टैण्डर्ड तथा फार्मेटिंग टूलबार क्षैतिज पंक्ति में प्रदर्शित होते हैं।</a:t>
            </a:r>
          </a:p>
          <a:p>
            <a:pPr algn="just"/>
            <a:r>
              <a:rPr lang="en-US" sz="1600" b="1" dirty="0"/>
              <a:t>Single Toolbar :-</a:t>
            </a:r>
            <a:r>
              <a:rPr lang="en-US" sz="1600" dirty="0"/>
              <a:t> </a:t>
            </a:r>
            <a:r>
              <a:rPr lang="hi-IN" sz="1600" dirty="0"/>
              <a:t>इसे सेट करने पर टूलबार का विकल्प केवल एक क्षैतिज पंक्ति में प्रदर्शित होते हैं।</a:t>
            </a:r>
          </a:p>
          <a:p>
            <a:pPr algn="just"/>
            <a:r>
              <a:rPr lang="en-US" sz="1600" b="1" dirty="0"/>
              <a:t>Side Bar :-</a:t>
            </a:r>
            <a:r>
              <a:rPr lang="en-US" sz="1600" dirty="0"/>
              <a:t> </a:t>
            </a:r>
            <a:r>
              <a:rPr lang="hi-IN" sz="1600" dirty="0"/>
              <a:t>इससे स्क्रीन के दायीं तरफ ऊर्ध्वाधर बाक्स के रूप में साइड बार प्रदर्शित होता है।</a:t>
            </a:r>
          </a:p>
          <a:p>
            <a:pPr algn="just"/>
            <a:r>
              <a:rPr lang="en-US" sz="1600" b="1" dirty="0"/>
              <a:t>Tabbed :-</a:t>
            </a:r>
            <a:r>
              <a:rPr lang="en-US" sz="1600" dirty="0"/>
              <a:t> </a:t>
            </a:r>
            <a:r>
              <a:rPr lang="hi-IN" sz="1600" dirty="0"/>
              <a:t>इस व्यू को सेट करने पर मीनूबार के स्थान पर टैब्ड बटन प्रदर्शित होती है। और प्रत्येक टैब्ड के लिए चौड़ी पंक्ति में उसके विकल्प या कमाण्ड प्रदर्शित होते हैं जिसे रिबन कहते हैं</a:t>
            </a:r>
            <a:r>
              <a:rPr lang="hi-IN" sz="1600" dirty="0" smtClean="0"/>
              <a:t>।</a:t>
            </a:r>
            <a:endParaRPr lang="en-US" sz="1600" dirty="0" smtClean="0"/>
          </a:p>
          <a:p>
            <a:r>
              <a:rPr lang="en-US" sz="1600" dirty="0" err="1"/>
              <a:t>इसमें</a:t>
            </a:r>
            <a:r>
              <a:rPr lang="en-US" sz="1600" dirty="0"/>
              <a:t> </a:t>
            </a:r>
            <a:r>
              <a:rPr lang="en-US" sz="1600" dirty="0" err="1"/>
              <a:t>निम्न</a:t>
            </a:r>
            <a:r>
              <a:rPr lang="en-US" sz="1600" dirty="0"/>
              <a:t> </a:t>
            </a:r>
            <a:r>
              <a:rPr lang="en-US" sz="1600" dirty="0" err="1"/>
              <a:t>टैब</a:t>
            </a:r>
            <a:r>
              <a:rPr lang="en-US" sz="1600" dirty="0"/>
              <a:t> </a:t>
            </a:r>
            <a:r>
              <a:rPr lang="en-US" sz="1600" dirty="0" err="1"/>
              <a:t>होते</a:t>
            </a:r>
            <a:r>
              <a:rPr lang="en-US" sz="1600" dirty="0"/>
              <a:t> </a:t>
            </a:r>
            <a:r>
              <a:rPr lang="en-US" sz="1600" dirty="0" err="1"/>
              <a:t>हैं</a:t>
            </a:r>
            <a:r>
              <a:rPr lang="en-US" sz="1600" dirty="0"/>
              <a:t>—</a:t>
            </a:r>
          </a:p>
          <a:p>
            <a:r>
              <a:rPr lang="en-US" sz="1600" b="1" dirty="0"/>
              <a:t>File, Home, Insert, Layout, Reference, Review, View, Extension and Tools etc.</a:t>
            </a:r>
            <a:endParaRPr lang="en-US" sz="1600" dirty="0"/>
          </a:p>
          <a:p>
            <a:pPr algn="just"/>
            <a:endParaRPr lang="hi-IN" sz="1800" dirty="0"/>
          </a:p>
          <a:p>
            <a:endParaRPr lang="en-US" dirty="0"/>
          </a:p>
        </p:txBody>
      </p:sp>
      <p:pic>
        <p:nvPicPr>
          <p:cNvPr id="4" name="Picture 3"/>
          <p:cNvPicPr>
            <a:picLocks noChangeAspect="1"/>
          </p:cNvPicPr>
          <p:nvPr/>
        </p:nvPicPr>
        <p:blipFill>
          <a:blip r:embed="rId2"/>
          <a:stretch>
            <a:fillRect/>
          </a:stretch>
        </p:blipFill>
        <p:spPr>
          <a:xfrm>
            <a:off x="3038737" y="4582872"/>
            <a:ext cx="4052249" cy="2214742"/>
          </a:xfrm>
          <a:prstGeom prst="rect">
            <a:avLst/>
          </a:prstGeom>
        </p:spPr>
      </p:pic>
      <p:sp>
        <p:nvSpPr>
          <p:cNvPr id="5" name="Title 1"/>
          <p:cNvSpPr>
            <a:spLocks noGrp="1"/>
          </p:cNvSpPr>
          <p:nvPr>
            <p:ph type="title"/>
          </p:nvPr>
        </p:nvSpPr>
        <p:spPr/>
        <p:txBody>
          <a:bodyPr/>
          <a:lstStyle/>
          <a:p>
            <a:r>
              <a:rPr lang="en-US" dirty="0" smtClean="0"/>
              <a:t>VIEW</a:t>
            </a:r>
            <a:endParaRPr lang="en-US" dirty="0"/>
          </a:p>
        </p:txBody>
      </p:sp>
    </p:spTree>
    <p:extLst>
      <p:ext uri="{BB962C8B-B14F-4D97-AF65-F5344CB8AC3E}">
        <p14:creationId xmlns:p14="http://schemas.microsoft.com/office/powerpoint/2010/main" xmlns="" val="14819772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612648" y="1600199"/>
            <a:ext cx="8153400" cy="4938623"/>
          </a:xfrm>
        </p:spPr>
        <p:txBody>
          <a:bodyPr>
            <a:normAutofit fontScale="92500" lnSpcReduction="10000"/>
          </a:bodyPr>
          <a:lstStyle/>
          <a:p>
            <a:pPr algn="just">
              <a:lnSpc>
                <a:spcPct val="110000"/>
              </a:lnSpc>
            </a:pPr>
            <a:r>
              <a:rPr lang="en-US" sz="1900" dirty="0">
                <a:latin typeface="+mj-lt"/>
              </a:rPr>
              <a:t>Tabbed compact :- </a:t>
            </a:r>
            <a:r>
              <a:rPr lang="hi-IN" sz="1900" dirty="0">
                <a:latin typeface="+mj-lt"/>
              </a:rPr>
              <a:t>इस व्यू को सेट करने पर टैब बटन को प्रदर्शित होती है परन्तु रिब्बन पतले आकार में प्रदर्शित होता है रिब्बन पर विकल्प केवल एक क्षैतिज पंक्ति के रूप में प्रदर्शित होते हैं।</a:t>
            </a:r>
          </a:p>
          <a:p>
            <a:pPr algn="just">
              <a:lnSpc>
                <a:spcPct val="110000"/>
              </a:lnSpc>
            </a:pPr>
            <a:r>
              <a:rPr lang="en-US" sz="1900" dirty="0">
                <a:latin typeface="+mj-lt"/>
              </a:rPr>
              <a:t>Grouped compact :- </a:t>
            </a:r>
            <a:r>
              <a:rPr lang="hi-IN" sz="1900" dirty="0">
                <a:latin typeface="+mj-lt"/>
              </a:rPr>
              <a:t>समें मीनूबार और टैब बटन दोनों गायब हो जाते हैं। इसमें सभी विकल्प अलग-अलग ग्रुप में एक क्षैतिज पंक्ति में प्रदर्शित होता है।</a:t>
            </a:r>
          </a:p>
          <a:p>
            <a:pPr algn="just">
              <a:lnSpc>
                <a:spcPct val="110000"/>
              </a:lnSpc>
            </a:pPr>
            <a:r>
              <a:rPr lang="en-US" sz="1900" dirty="0">
                <a:latin typeface="+mj-lt"/>
              </a:rPr>
              <a:t>Contextual Single :- </a:t>
            </a:r>
            <a:r>
              <a:rPr lang="hi-IN" sz="1900" dirty="0">
                <a:latin typeface="+mj-lt"/>
              </a:rPr>
              <a:t>इस वय् को सेट करने से मीनूबार प्रदर्शित होता है और एक क्षैतिज पंक्ति में टूलबार प्रदर्शित होता है।</a:t>
            </a:r>
            <a:endParaRPr lang="en-US" sz="1900" dirty="0">
              <a:latin typeface="+mj-lt"/>
            </a:endParaRPr>
          </a:p>
          <a:p>
            <a:pPr>
              <a:lnSpc>
                <a:spcPct val="110000"/>
              </a:lnSpc>
            </a:pPr>
            <a:r>
              <a:rPr lang="en-US" sz="1900" dirty="0">
                <a:latin typeface="+mj-lt"/>
              </a:rPr>
              <a:t>Toolbar :- </a:t>
            </a:r>
            <a:r>
              <a:rPr lang="hi-IN" sz="1900" dirty="0">
                <a:latin typeface="+mj-lt"/>
              </a:rPr>
              <a:t>इस विकल्प से टूलबार के विकल्पों की सूची ऊर्ध्वाधर रूप में प्रदर्शित होती है इस सूची से टूलबार पर विकल्पों को जोड़ते हैं या हटाते है (</a:t>
            </a:r>
            <a:r>
              <a:rPr lang="en-US" sz="1900" dirty="0">
                <a:latin typeface="+mj-lt"/>
              </a:rPr>
              <a:t>Add or Remove)।</a:t>
            </a:r>
          </a:p>
          <a:p>
            <a:pPr>
              <a:lnSpc>
                <a:spcPct val="110000"/>
              </a:lnSpc>
            </a:pPr>
            <a:r>
              <a:rPr lang="en-US" sz="1900" dirty="0">
                <a:latin typeface="+mj-lt"/>
              </a:rPr>
              <a:t>Status Bar :- </a:t>
            </a:r>
            <a:r>
              <a:rPr lang="hi-IN" sz="1900" dirty="0">
                <a:latin typeface="+mj-lt"/>
              </a:rPr>
              <a:t>इस विकल्प पर बाई डिफाल्ट रूप से टिक लगा होता है। जिससे स्क्रीन पर नीचे की ओर क्षैतिज पंक्ति के रूप में स्टेटसबार प्रदर्शित होता है। जिस पर फाइल का स्टेटस जैसे— पेज नम्बर, कुल पेजों की संख्या, कुल शब्दों की संख्या, कुल अच्छरों की संख्या, भाषा, व्यू बटन और ज़ूम बटन के विकल्प भी प्रदर्शित होते हैं। टिक हटाने पर स्टेटसबार गायब हो जाता है।</a:t>
            </a:r>
          </a:p>
          <a:p>
            <a:pPr algn="just"/>
            <a:endParaRPr lang="hi-IN" dirty="0"/>
          </a:p>
          <a:p>
            <a:endParaRPr lang="en-US" dirty="0"/>
          </a:p>
        </p:txBody>
      </p:sp>
      <p:sp>
        <p:nvSpPr>
          <p:cNvPr id="4" name="Title 1"/>
          <p:cNvSpPr>
            <a:spLocks noGrp="1"/>
          </p:cNvSpPr>
          <p:nvPr>
            <p:ph type="title"/>
          </p:nvPr>
        </p:nvSpPr>
        <p:spPr/>
        <p:txBody>
          <a:bodyPr/>
          <a:lstStyle/>
          <a:p>
            <a:r>
              <a:rPr lang="en-US" dirty="0" smtClean="0"/>
              <a:t>VIEW</a:t>
            </a:r>
            <a:endParaRPr lang="en-US" dirty="0"/>
          </a:p>
        </p:txBody>
      </p:sp>
    </p:spTree>
    <p:extLst>
      <p:ext uri="{BB962C8B-B14F-4D97-AF65-F5344CB8AC3E}">
        <p14:creationId xmlns:p14="http://schemas.microsoft.com/office/powerpoint/2010/main" xmlns="" val="94007331"/>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Breeze">
      <a:dk1>
        <a:sysClr val="windowText" lastClr="000000"/>
      </a:dk1>
      <a:lt1>
        <a:sysClr val="window" lastClr="FFFFFF"/>
      </a:lt1>
      <a:dk2>
        <a:srgbClr val="09213B"/>
      </a:dk2>
      <a:lt2>
        <a:srgbClr val="D5EDF4"/>
      </a:lt2>
      <a:accent1>
        <a:srgbClr val="2C7C9F"/>
      </a:accent1>
      <a:accent2>
        <a:srgbClr val="244A58"/>
      </a:accent2>
      <a:accent3>
        <a:srgbClr val="E2751D"/>
      </a:accent3>
      <a:accent4>
        <a:srgbClr val="FFB400"/>
      </a:accent4>
      <a:accent5>
        <a:srgbClr val="7EB606"/>
      </a:accent5>
      <a:accent6>
        <a:srgbClr val="C00000"/>
      </a:accent6>
      <a:hlink>
        <a:srgbClr val="7030A0"/>
      </a:hlink>
      <a:folHlink>
        <a:srgbClr val="00B0F0"/>
      </a:folHlink>
    </a:clrScheme>
    <a:fontScheme name="Median">
      <a:majorFont>
        <a:latin typeface="Tw Cen MT"/>
        <a:ea typeface=""/>
        <a:cs typeface=""/>
        <a:font script="Grek" typeface="Calibri"/>
        <a:font script="Cyrl" typeface="Calibri"/>
        <a:font script="Jpan" typeface="ＭＳ Ｐゴシック"/>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ＭＳ Ｐゴシック"/>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Median.thmx</Template>
  <TotalTime>3502</TotalTime>
  <Words>2240</Words>
  <Application>Microsoft Office PowerPoint</Application>
  <PresentationFormat>On-screen Show (4:3)</PresentationFormat>
  <Paragraphs>162</Paragraphs>
  <Slides>26</Slides>
  <Notes>1</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Median</vt:lpstr>
      <vt:lpstr>Slide 1</vt:lpstr>
      <vt:lpstr>Edit Menu</vt:lpstr>
      <vt:lpstr>Edit Menu</vt:lpstr>
      <vt:lpstr>Edit Menu</vt:lpstr>
      <vt:lpstr>Edit Menu</vt:lpstr>
      <vt:lpstr>VIEW</vt:lpstr>
      <vt:lpstr>VIEW</vt:lpstr>
      <vt:lpstr>VIEW</vt:lpstr>
      <vt:lpstr>VIEW</vt:lpstr>
      <vt:lpstr>VIEW</vt:lpstr>
      <vt:lpstr>VIEW</vt:lpstr>
      <vt:lpstr>VIEW</vt:lpstr>
      <vt:lpstr>VIEW</vt:lpstr>
      <vt:lpstr>VIEW</vt:lpstr>
      <vt:lpstr>Insert </vt:lpstr>
      <vt:lpstr>Insert </vt:lpstr>
      <vt:lpstr>Insert </vt:lpstr>
      <vt:lpstr>Insert </vt:lpstr>
      <vt:lpstr>Insert </vt:lpstr>
      <vt:lpstr>Insert </vt:lpstr>
      <vt:lpstr>Insert </vt:lpstr>
      <vt:lpstr>Insert </vt:lpstr>
      <vt:lpstr>Insert </vt:lpstr>
      <vt:lpstr>Insert </vt:lpstr>
      <vt:lpstr>Insert </vt:lpstr>
      <vt:lpstr>Slide 26</vt:lpstr>
    </vt:vector>
  </TitlesOfParts>
  <Company>University of California, Merced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NIELIT HARIDWAR</dc:creator>
  <cp:lastModifiedBy>Administrator</cp:lastModifiedBy>
  <cp:revision>492</cp:revision>
  <dcterms:created xsi:type="dcterms:W3CDTF">2012-06-13T19:20:26Z</dcterms:created>
  <dcterms:modified xsi:type="dcterms:W3CDTF">2022-07-19T09:15:57Z</dcterms:modified>
</cp:coreProperties>
</file>