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488" r:id="rId2"/>
    <p:sldId id="813" r:id="rId3"/>
    <p:sldId id="814" r:id="rId4"/>
    <p:sldId id="815" r:id="rId5"/>
    <p:sldId id="816" r:id="rId6"/>
    <p:sldId id="817" r:id="rId7"/>
    <p:sldId id="818" r:id="rId8"/>
    <p:sldId id="819" r:id="rId9"/>
    <p:sldId id="820" r:id="rId10"/>
    <p:sldId id="821" r:id="rId11"/>
    <p:sldId id="822" r:id="rId12"/>
    <p:sldId id="823" r:id="rId13"/>
    <p:sldId id="824" r:id="rId14"/>
    <p:sldId id="825" r:id="rId15"/>
    <p:sldId id="826" r:id="rId16"/>
    <p:sldId id="827" r:id="rId17"/>
    <p:sldId id="828" r:id="rId18"/>
    <p:sldId id="829" r:id="rId19"/>
    <p:sldId id="830" r:id="rId20"/>
    <p:sldId id="831" r:id="rId21"/>
    <p:sldId id="780" r:id="rId22"/>
    <p:sldId id="781" r:id="rId23"/>
    <p:sldId id="783" r:id="rId24"/>
    <p:sldId id="71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09-05-2022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0D56B3-733C-46CB-B2B1-6A7610AF46B6}" type="slidenum">
              <a:rPr lang="en-IN" smtClean="0"/>
              <a:t>1</a:t>
            </a:fld>
            <a:endParaRPr lang="en-IN"/>
          </a:p>
        </p:txBody>
      </p:sp>
    </p:spTree>
    <p:extLst>
      <p:ext uri="{BB962C8B-B14F-4D97-AF65-F5344CB8AC3E}">
        <p14:creationId xmlns:p14="http://schemas.microsoft.com/office/powerpoint/2010/main" val="180949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5/9/2022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5/9/2022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5/9/2022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5/9/2022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5/9/2022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5/9/2022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5/9/2022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3"/>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 xmlns:a16="http://schemas.microsoft.com/office/drawing/2014/main" id="{CD6AB187-6CE5-4F7A-B9DE-DED37A7555B9}"/>
              </a:ext>
            </a:extLst>
          </p:cNvPr>
          <p:cNvSpPr/>
          <p:nvPr/>
        </p:nvSpPr>
        <p:spPr>
          <a:xfrm>
            <a:off x="196508" y="1460177"/>
            <a:ext cx="8885500" cy="4893647"/>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smtClean="0">
                <a:latin typeface="+mj-lt"/>
              </a:rPr>
              <a:t>Word Processing</a:t>
            </a:r>
            <a:r>
              <a:rPr lang="en-IN" sz="2400" dirty="0" smtClean="0">
                <a:solidFill>
                  <a:srgbClr val="FFFF00"/>
                </a:solidFill>
                <a:latin typeface="+mj-lt"/>
              </a:rPr>
              <a:t> </a:t>
            </a:r>
            <a:endParaRPr lang="en-IN" sz="2400" b="1" baseline="30000" dirty="0" smtClean="0">
              <a:latin typeface="Trebuchet MS"/>
              <a:cs typeface="Arabic Typesetting" panose="03020402040406030203" pitchFamily="66" charset="-78"/>
            </a:endParaRPr>
          </a:p>
          <a:p>
            <a:endParaRPr lang="en-IN" sz="2400" dirty="0" smtClean="0">
              <a:latin typeface="+mj-lt"/>
            </a:endParaRPr>
          </a:p>
          <a:p>
            <a:endParaRPr lang="en-US" sz="2400" dirty="0" smtClean="0">
              <a:solidFill>
                <a:srgbClr val="FFFF00"/>
              </a:solidFill>
              <a:latin typeface="+mj-lt"/>
            </a:endParaRPr>
          </a:p>
          <a:p>
            <a:r>
              <a:rPr lang="en-US" sz="2400" dirty="0" smtClean="0">
                <a:solidFill>
                  <a:srgbClr val="FFFF00"/>
                </a:solidFill>
                <a:latin typeface="+mj-lt"/>
              </a:rPr>
              <a:t>COURSE</a:t>
            </a:r>
            <a:r>
              <a:rPr lang="en-US" sz="2400" dirty="0">
                <a:solidFill>
                  <a:srgbClr val="FFFF00"/>
                </a:solidFill>
                <a:latin typeface="+mj-lt"/>
              </a:rPr>
              <a:t>:</a:t>
            </a:r>
            <a:r>
              <a:rPr lang="en-US" sz="2400" dirty="0">
                <a:latin typeface="+mj-lt"/>
              </a:rPr>
              <a:t> </a:t>
            </a:r>
            <a:r>
              <a:rPr lang="en-US" sz="2400" dirty="0" smtClean="0">
                <a:latin typeface="+mj-lt"/>
              </a:rPr>
              <a:t>CCC Concepts</a:t>
            </a:r>
            <a:endParaRPr lang="en-IN" sz="2400" dirty="0" smtClean="0">
              <a:latin typeface="+mj-lt"/>
            </a:endParaRPr>
          </a:p>
          <a:p>
            <a:endParaRPr lang="en-IN" sz="2400" dirty="0">
              <a:latin typeface="+mj-lt"/>
            </a:endParaRPr>
          </a:p>
          <a:p>
            <a:endParaRPr lang="en-US" sz="2400" dirty="0" smtClean="0">
              <a:solidFill>
                <a:srgbClr val="FFFF00"/>
              </a:solidFill>
              <a:latin typeface="+mj-lt"/>
            </a:endParaRPr>
          </a:p>
          <a:p>
            <a:r>
              <a:rPr lang="en-US" sz="2400" dirty="0" smtClean="0">
                <a:solidFill>
                  <a:srgbClr val="FFFF00"/>
                </a:solidFill>
                <a:latin typeface="+mj-lt"/>
              </a:rPr>
              <a:t>CHAPTER: 03 </a:t>
            </a:r>
            <a:r>
              <a:rPr lang="en-US" sz="2400" dirty="0" smtClean="0"/>
              <a:t>(</a:t>
            </a:r>
            <a:r>
              <a:rPr lang="en-IN" sz="2400" dirty="0" smtClean="0">
                <a:latin typeface="+mj-lt"/>
              </a:rPr>
              <a:t>Word Processing </a:t>
            </a:r>
            <a:r>
              <a:rPr lang="en-IN" sz="2400" dirty="0" smtClean="0"/>
              <a:t>) </a:t>
            </a:r>
            <a:endParaRPr lang="en-IN" sz="2400" dirty="0" smtClean="0"/>
          </a:p>
          <a:p>
            <a:endParaRPr lang="en-IN" sz="2400" dirty="0"/>
          </a:p>
          <a:p>
            <a:r>
              <a:rPr lang="en-IN" sz="2400" dirty="0" smtClean="0">
                <a:solidFill>
                  <a:srgbClr val="FFFF00"/>
                </a:solidFill>
              </a:rPr>
              <a:t>DAY: </a:t>
            </a:r>
            <a:r>
              <a:rPr lang="en-IN" sz="2400" dirty="0" smtClean="0"/>
              <a:t>16</a:t>
            </a:r>
            <a:r>
              <a:rPr lang="en-US" sz="2400" dirty="0" smtClean="0"/>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sp>
        <p:nvSpPr>
          <p:cNvPr id="10" name="Rectangle 9">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a:t>
            </a:r>
            <a:r>
              <a:rPr lang="en-US" sz="2400" dirty="0" smtClean="0">
                <a:ln w="0"/>
                <a:effectLst>
                  <a:outerShdw blurRad="38100" dist="19050" dir="2700000" algn="tl" rotWithShape="0">
                    <a:schemeClr val="dk1">
                      <a:alpha val="40000"/>
                    </a:schemeClr>
                  </a:outerShdw>
                </a:effectLst>
              </a:rPr>
              <a:t>:</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351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85272"/>
          </a:xfrm>
        </p:spPr>
        <p:txBody>
          <a:bodyPr>
            <a:normAutofit fontScale="47500" lnSpcReduction="20000"/>
          </a:bodyPr>
          <a:lstStyle/>
          <a:p>
            <a:pPr>
              <a:lnSpc>
                <a:spcPct val="170000"/>
              </a:lnSpc>
            </a:pPr>
            <a:r>
              <a:rPr lang="en-US" dirty="0"/>
              <a:t>Paragraph :-</a:t>
            </a:r>
            <a:r>
              <a:rPr lang="hi-IN" dirty="0"/>
              <a:t>इस विकल्प से पैराग्राफ डायलाग बाक्स प्रदर्शित होता है। जिसमें इन्डेन्ट्स स्पेसिंग, लाइन स्पेसिंग, एलाइमेन्ट, टैब, ड्रॉप कैप और बॉर्डर आदि विकल्प होते हैं। जिन्हें सेट किया जाता है।</a:t>
            </a:r>
          </a:p>
          <a:p>
            <a:pPr>
              <a:lnSpc>
                <a:spcPct val="170000"/>
              </a:lnSpc>
            </a:pPr>
            <a:r>
              <a:rPr lang="en-US" dirty="0"/>
              <a:t>Drop Cap :- </a:t>
            </a:r>
            <a:r>
              <a:rPr lang="hi-IN" dirty="0"/>
              <a:t>इस विकल्प से पैराग्राफ के पहले शब्द का पहला अक्षर आकार में बड़ा हो जाता है। और उसके आगे इच्छानुसार कुछ लाइनों को ड्राप कैप करते हैं। अर्थात् टाइप कर सकते हैं। बाई डिफाल्ट तीन लाइन ड्राप होती है। 2 से 9 लाइन तक ड्राप कर सकते हैं।</a:t>
            </a:r>
          </a:p>
          <a:p>
            <a:pPr>
              <a:lnSpc>
                <a:spcPct val="170000"/>
              </a:lnSpc>
            </a:pPr>
            <a:r>
              <a:rPr lang="en-US" dirty="0"/>
              <a:t>Note :- </a:t>
            </a:r>
            <a:r>
              <a:rPr lang="hi-IN" dirty="0"/>
              <a:t>टैब रुलर पर प्रदर्शित होता है।</a:t>
            </a:r>
          </a:p>
          <a:p>
            <a:pPr>
              <a:lnSpc>
                <a:spcPct val="170000"/>
              </a:lnSpc>
            </a:pPr>
            <a:r>
              <a:rPr lang="en-US" dirty="0"/>
              <a:t>Tabs :- </a:t>
            </a:r>
            <a:r>
              <a:rPr lang="hi-IN" dirty="0"/>
              <a:t>इस विकल्प से वर्तमान पेज या फाइल पर </a:t>
            </a:r>
            <a:r>
              <a:rPr lang="en-US" dirty="0"/>
              <a:t>Tabs and Insert </a:t>
            </a:r>
            <a:r>
              <a:rPr lang="hi-IN" dirty="0"/>
              <a:t>करते है।</a:t>
            </a:r>
          </a:p>
          <a:p>
            <a:pPr>
              <a:lnSpc>
                <a:spcPct val="170000"/>
              </a:lnSpc>
            </a:pPr>
            <a:r>
              <a:rPr lang="hi-IN" dirty="0"/>
              <a:t>टैब 4 प्रकार के होते हैं।</a:t>
            </a:r>
          </a:p>
          <a:p>
            <a:pPr>
              <a:lnSpc>
                <a:spcPct val="170000"/>
              </a:lnSpc>
            </a:pPr>
            <a:r>
              <a:rPr lang="en-US" dirty="0"/>
              <a:t>Left</a:t>
            </a:r>
          </a:p>
          <a:p>
            <a:pPr>
              <a:lnSpc>
                <a:spcPct val="170000"/>
              </a:lnSpc>
            </a:pPr>
            <a:r>
              <a:rPr lang="en-US" dirty="0"/>
              <a:t>Right</a:t>
            </a:r>
          </a:p>
          <a:p>
            <a:pPr>
              <a:lnSpc>
                <a:spcPct val="170000"/>
              </a:lnSpc>
            </a:pPr>
            <a:r>
              <a:rPr lang="en-US" dirty="0"/>
              <a:t>Centered</a:t>
            </a:r>
          </a:p>
          <a:p>
            <a:pPr>
              <a:lnSpc>
                <a:spcPct val="170000"/>
              </a:lnSpc>
            </a:pPr>
            <a:r>
              <a:rPr lang="en-US" dirty="0"/>
              <a:t>Decimal</a:t>
            </a:r>
          </a:p>
          <a:p>
            <a:pPr>
              <a:lnSpc>
                <a:spcPct val="170000"/>
              </a:lnSpc>
            </a:pPr>
            <a:r>
              <a:rPr lang="en-US" dirty="0"/>
              <a:t>Position 0.5 cm</a:t>
            </a:r>
          </a:p>
          <a:p>
            <a:endParaRPr lang="en-US" dirty="0"/>
          </a:p>
        </p:txBody>
      </p:sp>
      <p:sp>
        <p:nvSpPr>
          <p:cNvPr id="4" name="Rectangle 3"/>
          <p:cNvSpPr/>
          <p:nvPr/>
        </p:nvSpPr>
        <p:spPr>
          <a:xfrm>
            <a:off x="3124373" y="5327536"/>
            <a:ext cx="5641675" cy="1357936"/>
          </a:xfrm>
          <a:prstGeom prst="rect">
            <a:avLst/>
          </a:prstGeom>
        </p:spPr>
        <p:txBody>
          <a:bodyPr wrap="square">
            <a:spAutoFit/>
          </a:bodyPr>
          <a:lstStyle/>
          <a:p>
            <a:pPr>
              <a:lnSpc>
                <a:spcPct val="150000"/>
              </a:lnSpc>
            </a:pPr>
            <a:r>
              <a:rPr lang="hi-IN" sz="1400" dirty="0">
                <a:solidFill>
                  <a:srgbClr val="333333"/>
                </a:solidFill>
                <a:latin typeface="Source Sans Pro" panose="020B0503030403020204" pitchFamily="34" charset="0"/>
              </a:rPr>
              <a:t>बाई डिफाल्ट लेफ्ट टैब्स इन्सर्ट रहता है। टैब विकल्प से पेज पर एक निश्चित दूरी के अन्तराल पर </a:t>
            </a:r>
            <a:r>
              <a:rPr lang="en-US" sz="1400" dirty="0">
                <a:solidFill>
                  <a:srgbClr val="333333"/>
                </a:solidFill>
                <a:latin typeface="Source Sans Pro" panose="020B0503030403020204" pitchFamily="34" charset="0"/>
              </a:rPr>
              <a:t>move </a:t>
            </a:r>
            <a:r>
              <a:rPr lang="hi-IN" sz="1400" dirty="0">
                <a:solidFill>
                  <a:srgbClr val="333333"/>
                </a:solidFill>
                <a:latin typeface="Source Sans Pro" panose="020B0503030403020204" pitchFamily="34" charset="0"/>
              </a:rPr>
              <a:t>करते हैं। टैब को सेट करने के बाद टैब बटन प्रेस करने से कर्सर सेट की गई निश्चित दूरी के अनुसार आगे बढ़ता है।</a:t>
            </a:r>
            <a:endParaRPr lang="en-US" sz="1400" dirty="0"/>
          </a:p>
        </p:txBody>
      </p:sp>
      <p:sp>
        <p:nvSpPr>
          <p:cNvPr id="5"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208838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326811"/>
          </a:xfrm>
        </p:spPr>
        <p:txBody>
          <a:bodyPr>
            <a:normAutofit lnSpcReduction="10000"/>
          </a:bodyPr>
          <a:lstStyle/>
          <a:p>
            <a:r>
              <a:rPr lang="en-US" sz="1900" b="1" dirty="0"/>
              <a:t>Border</a:t>
            </a:r>
            <a:r>
              <a:rPr lang="en-US" sz="1900" dirty="0"/>
              <a:t>:- </a:t>
            </a:r>
            <a:r>
              <a:rPr lang="hi-IN" sz="1900" dirty="0"/>
              <a:t>इस विकल्प से पेज पर बार्डर सेट करते हैं इसके द्वारा पेज बार्डर को अलग-अलग स्टाइल कलर में सेट कर सकते हैं और फाइल के प्रत्येक पेज पर प्रदर्शित होता है।</a:t>
            </a:r>
          </a:p>
          <a:p>
            <a:r>
              <a:rPr lang="en-US" sz="1900" b="1" dirty="0"/>
              <a:t>Bullets and Numbering</a:t>
            </a:r>
            <a:r>
              <a:rPr lang="en-US" sz="1900" dirty="0"/>
              <a:t>:- </a:t>
            </a:r>
            <a:r>
              <a:rPr lang="hi-IN" sz="1900" dirty="0"/>
              <a:t>इस विकल्प से फाइल में प्वाइंट टू प्वाइंट लिखने के लिए बुलेट अथवा नम्बर्स का प्रयोग करते हैं।</a:t>
            </a:r>
            <a:br>
              <a:rPr lang="hi-IN" sz="1900" dirty="0"/>
            </a:br>
            <a:r>
              <a:rPr lang="hi-IN" sz="1900" dirty="0"/>
              <a:t>इस विकल्प से बुलेट और नम्बरिंग डायलॉग बॉक्स प्रदर्शित होता है।</a:t>
            </a:r>
            <a:br>
              <a:rPr lang="hi-IN" sz="1900" dirty="0"/>
            </a:br>
            <a:r>
              <a:rPr lang="hi-IN" sz="1900" dirty="0"/>
              <a:t>बुलेट नम्बर प्रत्येक लाइन के अलावा पैराग्राफ के शुरु में प्रदर्शित होता है। इसमें अंग्रेजी के अंकों को कामा, रोमन अंकों, अंग्रेजी के अच्छर बड़े या छोटे दोनों का प्रयोग नम्बरिंग के लिए करते हैं।</a:t>
            </a:r>
          </a:p>
          <a:p>
            <a:r>
              <a:rPr lang="en-US" sz="1900" b="1" dirty="0"/>
              <a:t>Page</a:t>
            </a:r>
            <a:r>
              <a:rPr lang="en-US" sz="1900" dirty="0"/>
              <a:t>:- </a:t>
            </a:r>
            <a:r>
              <a:rPr lang="hi-IN" sz="1900" dirty="0"/>
              <a:t>इससे पेज स्टाइल डायलॉग बाक्स प्रदर्शित होता है इस बॉक्स में पेपर फार्मेट, साइज, ओरिएन्टेशन, मार्जिन आदि विकल्प होते हैं।</a:t>
            </a:r>
          </a:p>
          <a:p>
            <a:r>
              <a:rPr lang="en-US" sz="1900" dirty="0"/>
              <a:t>Paper Format:- </a:t>
            </a:r>
            <a:r>
              <a:rPr lang="hi-IN" sz="1900" dirty="0"/>
              <a:t>इस विकल्प से प्रिंट के लिए पेपर के आकार का चयन करते हैं इसमें </a:t>
            </a:r>
            <a:r>
              <a:rPr lang="en-US" sz="1900" dirty="0"/>
              <a:t>A4, A3, A5, B4, B5, B3, letter </a:t>
            </a:r>
            <a:r>
              <a:rPr lang="hi-IN" sz="1900" dirty="0"/>
              <a:t>आदि पेपर होते हैं।</a:t>
            </a:r>
            <a:br>
              <a:rPr lang="hi-IN" sz="1900" dirty="0"/>
            </a:br>
            <a:r>
              <a:rPr lang="hi-IN" sz="1900" dirty="0"/>
              <a:t>बाई डिफाल्ट </a:t>
            </a:r>
            <a:r>
              <a:rPr lang="en-US" sz="1900" dirty="0"/>
              <a:t>A4 </a:t>
            </a:r>
            <a:r>
              <a:rPr lang="hi-IN" sz="1900" dirty="0"/>
              <a:t>पेपर साइज सेट रहता है।</a:t>
            </a:r>
          </a:p>
          <a:p>
            <a:r>
              <a:rPr lang="en-US" sz="1900" dirty="0"/>
              <a:t>A4 </a:t>
            </a:r>
            <a:r>
              <a:rPr lang="hi-IN" sz="1900" dirty="0"/>
              <a:t>पेपर की चौड़ाई 23 सेमी. और लम्बाई व ऊँचाई 29.7 सेमी. होती है।</a:t>
            </a:r>
            <a:br>
              <a:rPr lang="hi-IN" sz="1900" dirty="0"/>
            </a:br>
            <a:r>
              <a:rPr lang="en-US" sz="1900" dirty="0"/>
              <a:t>Letter </a:t>
            </a:r>
            <a:r>
              <a:rPr lang="hi-IN" sz="1900" dirty="0"/>
              <a:t>पेपर की साइज चौड़ाई 21.59 सेमी., ऊँचाई व लम्बाई 27.94 सेमी. होती है।</a:t>
            </a:r>
            <a:br>
              <a:rPr lang="hi-IN" sz="1900" dirty="0"/>
            </a:br>
            <a:r>
              <a:rPr lang="en-US" sz="1900" dirty="0"/>
              <a:t>Legal </a:t>
            </a:r>
            <a:r>
              <a:rPr lang="hi-IN" sz="1900" dirty="0"/>
              <a:t>पेपर 21.59 सेमी., ऊँचाई व लम्बाई 35.56 सेमी. होती है।</a:t>
            </a:r>
          </a:p>
          <a:p>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308815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335438"/>
          </a:xfrm>
        </p:spPr>
        <p:txBody>
          <a:bodyPr>
            <a:normAutofit fontScale="55000" lnSpcReduction="20000"/>
          </a:bodyPr>
          <a:lstStyle/>
          <a:p>
            <a:r>
              <a:rPr lang="en-US" b="1" dirty="0"/>
              <a:t>Orientation (</a:t>
            </a:r>
            <a:r>
              <a:rPr lang="hi-IN" b="1" dirty="0"/>
              <a:t>द्विगविन्यास) :-</a:t>
            </a:r>
            <a:endParaRPr lang="hi-IN" dirty="0"/>
          </a:p>
          <a:p>
            <a:r>
              <a:rPr lang="en-US" dirty="0"/>
              <a:t>Portrait</a:t>
            </a:r>
          </a:p>
          <a:p>
            <a:r>
              <a:rPr lang="en-US" dirty="0" err="1"/>
              <a:t>Landscap</a:t>
            </a:r>
            <a:endParaRPr lang="en-US" dirty="0"/>
          </a:p>
          <a:p>
            <a:r>
              <a:rPr lang="hi-IN" dirty="0"/>
              <a:t>बाई डिफाल्ट पोट्रेट ओरिएन्टेशन लगा रहता है। पोट्रेट ओरिएन्टेशन के कारण पेज का टेक्स्ट लाइन मैटर क्षैतिज रुप से पेपर पर प्रिन्ट होते हैं।</a:t>
            </a:r>
          </a:p>
          <a:p>
            <a:r>
              <a:rPr lang="en-US" dirty="0" err="1"/>
              <a:t>Landscap</a:t>
            </a:r>
            <a:r>
              <a:rPr lang="en-US" dirty="0"/>
              <a:t> </a:t>
            </a:r>
            <a:r>
              <a:rPr lang="hi-IN" dirty="0"/>
              <a:t>ओरिएन्टेशन को सेट करने पर टेक्स्ट लाइ पेपर पर ऊर्ध्वधर लाइनों के रुप में प्रिंट होती है।</a:t>
            </a:r>
          </a:p>
          <a:p>
            <a:r>
              <a:rPr lang="en-US" dirty="0"/>
              <a:t>Margin :-</a:t>
            </a:r>
            <a:r>
              <a:rPr lang="hi-IN" dirty="0"/>
              <a:t>इस विकल्प से पेज मार्जिन को सेट करते है।</a:t>
            </a:r>
          </a:p>
          <a:p>
            <a:r>
              <a:rPr lang="hi-IN" dirty="0"/>
              <a:t>इसमें 4 प्रकार की मार्जिन होती है।</a:t>
            </a:r>
          </a:p>
          <a:p>
            <a:r>
              <a:rPr lang="en-US" dirty="0"/>
              <a:t>Left</a:t>
            </a:r>
          </a:p>
          <a:p>
            <a:r>
              <a:rPr lang="en-US" dirty="0"/>
              <a:t>Right</a:t>
            </a:r>
          </a:p>
          <a:p>
            <a:r>
              <a:rPr lang="en-US" dirty="0"/>
              <a:t>Top</a:t>
            </a:r>
          </a:p>
          <a:p>
            <a:r>
              <a:rPr lang="en-US" dirty="0"/>
              <a:t>Bottom</a:t>
            </a:r>
          </a:p>
          <a:p>
            <a:r>
              <a:rPr lang="hi-IN" dirty="0"/>
              <a:t>बाई डिफाल्ट चारों मार्जिन 2 सेमी. सेट रहती है। जबकि एम. एस. वर्ड में चारों मार्जिन 1 सेमी. सेट रहती है। लेफ्ट और राइट मार्जिन को 0 सेमी. से लेकर 20.5 सेमी. तक सेट कर सकते हैं।</a:t>
            </a:r>
          </a:p>
          <a:p>
            <a:r>
              <a:rPr lang="en-US" dirty="0"/>
              <a:t>Note:- </a:t>
            </a:r>
            <a:r>
              <a:rPr lang="hi-IN" dirty="0"/>
              <a:t>यह </a:t>
            </a:r>
            <a:r>
              <a:rPr lang="en-US" dirty="0"/>
              <a:t>A4 </a:t>
            </a:r>
            <a:r>
              <a:rPr lang="hi-IN" dirty="0"/>
              <a:t>पेपर साइज के लिए होता है।</a:t>
            </a:r>
          </a:p>
          <a:p>
            <a:r>
              <a:rPr lang="en-US" dirty="0"/>
              <a:t>Top and bottom margin </a:t>
            </a:r>
            <a:r>
              <a:rPr lang="hi-IN" dirty="0"/>
              <a:t>के लिए 0 सेमी. से लेकर 29.2 सेमी. तक सेट </a:t>
            </a:r>
            <a:r>
              <a:rPr lang="en-US" dirty="0"/>
              <a:t>A4 </a:t>
            </a:r>
            <a:r>
              <a:rPr lang="hi-IN" dirty="0"/>
              <a:t>पेपर पर करते हैं।</a:t>
            </a:r>
          </a:p>
          <a:p>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154747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800" b="1" dirty="0"/>
              <a:t>Title page</a:t>
            </a:r>
            <a:r>
              <a:rPr lang="en-US" sz="1800" dirty="0"/>
              <a:t>:- </a:t>
            </a:r>
            <a:r>
              <a:rPr lang="hi-IN" sz="1800" dirty="0"/>
              <a:t>इससे टाइटल पेज डायलाग बाक्स प्रदर्शित होता है। इस बाक्स से वर्तमान फाइल के किसी पेज को फाइल का टाइटल पेज या फ्रण्ट पेज बनाते हैं।</a:t>
            </a:r>
          </a:p>
          <a:p>
            <a:r>
              <a:rPr lang="en-US" sz="1800" dirty="0"/>
              <a:t>Comment:- </a:t>
            </a:r>
            <a:r>
              <a:rPr lang="hi-IN" sz="1800" dirty="0"/>
              <a:t>इन्सर्ट किये गये कमेन्ट की फार्गेटिंग करते हैं।</a:t>
            </a:r>
          </a:p>
          <a:p>
            <a:r>
              <a:rPr lang="en-US" sz="1800" dirty="0"/>
              <a:t>Columns:- </a:t>
            </a:r>
            <a:r>
              <a:rPr lang="hi-IN" sz="1800" dirty="0"/>
              <a:t>इस विकल्प से कालम डायलाग बाक्स खुलता है। जोकि चित्र में दिखाया गया है।</a:t>
            </a:r>
          </a:p>
          <a:p>
            <a:r>
              <a:rPr lang="hi-IN" sz="1800" dirty="0"/>
              <a:t>कालम विकल्प से पेज को आवश्यकतानुसार कालमों में विभक्त करते हैं।</a:t>
            </a:r>
            <a:br>
              <a:rPr lang="hi-IN" sz="1800" dirty="0"/>
            </a:br>
            <a:r>
              <a:rPr lang="hi-IN" sz="1800" dirty="0"/>
              <a:t>बाई डिफाल्ट 1 कालम (स्तंभ) सेट रहता है।</a:t>
            </a:r>
            <a:br>
              <a:rPr lang="hi-IN" sz="1800" dirty="0"/>
            </a:br>
            <a:r>
              <a:rPr lang="hi-IN" sz="1800" dirty="0"/>
              <a:t>इस विकल्प से 1 से 99 कालम पेज पर इन्सर्ट कर सकते हैं।</a:t>
            </a:r>
          </a:p>
          <a:p>
            <a:endParaRPr lang="en-US" dirty="0"/>
          </a:p>
        </p:txBody>
      </p:sp>
      <p:pic>
        <p:nvPicPr>
          <p:cNvPr id="21506" name="Picture 2" descr="https://www.mauryajihelp.com/wp-content/uploads/2021/11/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019" y="4244196"/>
            <a:ext cx="2539054" cy="250366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280351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lnSpc>
                <a:spcPct val="150000"/>
              </a:lnSpc>
            </a:pPr>
            <a:r>
              <a:rPr lang="en-US" sz="1800" b="1" dirty="0"/>
              <a:t>Water mark</a:t>
            </a:r>
            <a:r>
              <a:rPr lang="en-US" sz="1800" dirty="0"/>
              <a:t>:- </a:t>
            </a:r>
            <a:r>
              <a:rPr lang="hi-IN" sz="1800" dirty="0"/>
              <a:t>इस विकल्प से वाटर मार्क (जल चिन्ह) डायलाग बाक्स प्रदर्शित होता है</a:t>
            </a:r>
            <a:r>
              <a:rPr lang="hi-IN" sz="1800" dirty="0" smtClean="0"/>
              <a:t>।</a:t>
            </a:r>
            <a:endParaRPr lang="en-US" sz="1800" dirty="0" smtClean="0"/>
          </a:p>
          <a:p>
            <a:pPr>
              <a:lnSpc>
                <a:spcPct val="150000"/>
              </a:lnSpc>
            </a:pPr>
            <a:r>
              <a:rPr lang="hi-IN" sz="1800" dirty="0"/>
              <a:t>वाटरमार्क डाक्यूमेन्ट की सुरक्षा के लिए प्रयोग किया जाता है। यह डाक्यूमेन्ट को दुप्लीकेसी या जालसाजी से बचाता है। यह डाक्यूमेन्ट के सभी पेज पर हल्के रंग के अक्षरों के रूप में बैक ग्राउन्ड पर समान रुप में प्रदर्शित होता है।</a:t>
            </a:r>
          </a:p>
          <a:p>
            <a:pPr>
              <a:lnSpc>
                <a:spcPct val="150000"/>
              </a:lnSpc>
            </a:pPr>
            <a:r>
              <a:rPr lang="hi-IN" sz="1800" dirty="0"/>
              <a:t>प्रिंट करने पर भी उसी प्रकार पेपर पर प्रिंट होता है।</a:t>
            </a:r>
          </a:p>
          <a:p>
            <a:pPr>
              <a:lnSpc>
                <a:spcPct val="150000"/>
              </a:lnSpc>
            </a:pPr>
            <a:r>
              <a:rPr lang="hi-IN" sz="1800" dirty="0"/>
              <a:t>वाटर मार्क को टेक्स्ट अथवा पिक्चर के रूप में पेज के बैक ग्राउन्ड पर इन्सर्ट करते हैं। यह सभी पेज पर समान रूप से लग जाता है।</a:t>
            </a:r>
          </a:p>
          <a:p>
            <a:pPr>
              <a:lnSpc>
                <a:spcPct val="150000"/>
              </a:lnSpc>
            </a:pPr>
            <a:r>
              <a:rPr lang="hi-IN" sz="1800" dirty="0"/>
              <a:t>एंगल (कोण) विकल्प से वाटर मार्क को 00 से 3590 तक सेट कर सकते हैं।</a:t>
            </a:r>
            <a:br>
              <a:rPr lang="hi-IN" sz="1800" dirty="0"/>
            </a:br>
            <a:r>
              <a:rPr lang="hi-IN" sz="1800" dirty="0"/>
              <a:t>ट्रांसपैरेन्सी (पारदर्शिता) विकल्प वाटर मार्क की पारदर्शिता को सेट करते हैं। जो समान्य रूप से 50% सेट रहता है।</a:t>
            </a:r>
            <a:br>
              <a:rPr lang="hi-IN" sz="1800" dirty="0"/>
            </a:br>
            <a:r>
              <a:rPr lang="hi-IN" sz="1800" dirty="0"/>
              <a:t>कलर विकल्प से वाटर मार्क के टेक्स्ट कलर को बदलते हैं बाई डिफाल्ट ग्रे (भूरा) रंग सेट रहता है।</a:t>
            </a:r>
          </a:p>
          <a:p>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348500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54283"/>
          </a:xfrm>
        </p:spPr>
        <p:txBody>
          <a:bodyPr/>
          <a:lstStyle/>
          <a:p>
            <a:pPr algn="just"/>
            <a:r>
              <a:rPr lang="en-US" sz="1800" b="1" dirty="0"/>
              <a:t>Section:- </a:t>
            </a:r>
            <a:r>
              <a:rPr lang="hi-IN" sz="1800" dirty="0"/>
              <a:t>इस विकल्प से फाइल के चयनित पैराग्राफ अथवा पेज पर बनाये गये कालम्स के सेटिंग्स में बदलाव, बैक ग्राउण्ड, कलर, फॉण्ट स्टाइल, टेक्स्ट कलर आदि में बदलाव कर सकते हैं।</a:t>
            </a:r>
          </a:p>
          <a:p>
            <a:pPr algn="just"/>
            <a:r>
              <a:rPr lang="en-US" sz="1800" dirty="0"/>
              <a:t>Image:- </a:t>
            </a:r>
            <a:r>
              <a:rPr lang="hi-IN" sz="1800" dirty="0"/>
              <a:t>इस विकल्प से पेज पर इन्सर्ट किये गये चित्र या फोटो आदि की फार्मेटिंग करते हैं। इसमें निम्न विकल्प सूची में प्रदर्शित होती है।</a:t>
            </a:r>
          </a:p>
          <a:p>
            <a:endParaRPr lang="en-US" dirty="0"/>
          </a:p>
        </p:txBody>
      </p:sp>
      <p:pic>
        <p:nvPicPr>
          <p:cNvPr id="22530" name="Picture 2" descr="https://www.mauryajihelp.com/wp-content/uploads/2021/11/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085" y="3171016"/>
            <a:ext cx="2714625" cy="17049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7241" y="5056585"/>
            <a:ext cx="7629173" cy="1538691"/>
          </a:xfrm>
          <a:prstGeom prst="rect">
            <a:avLst/>
          </a:prstGeom>
        </p:spPr>
        <p:txBody>
          <a:bodyPr wrap="square">
            <a:spAutoFit/>
          </a:bodyPr>
          <a:lstStyle/>
          <a:p>
            <a:pPr algn="just">
              <a:lnSpc>
                <a:spcPct val="150000"/>
              </a:lnSpc>
            </a:pPr>
            <a:r>
              <a:rPr lang="en-US" sz="1600" dirty="0">
                <a:solidFill>
                  <a:srgbClr val="333333"/>
                </a:solidFill>
                <a:latin typeface="Source Sans Pro" panose="020B0503030403020204" pitchFamily="34" charset="0"/>
              </a:rPr>
              <a:t>Crop:- </a:t>
            </a:r>
            <a:r>
              <a:rPr lang="hi-IN" sz="1600" dirty="0">
                <a:solidFill>
                  <a:srgbClr val="333333"/>
                </a:solidFill>
                <a:latin typeface="Source Sans Pro" panose="020B0503030403020204" pitchFamily="34" charset="0"/>
              </a:rPr>
              <a:t>इस विकल्प से चयनित टेक्स्ट फोटो के अनावश्यक भाग को यो आवांक्षित भाग को काट काट कर अलग करते हैं।</a:t>
            </a:r>
            <a:r>
              <a:rPr lang="hi-IN" sz="1600" dirty="0"/>
              <a:t/>
            </a:r>
            <a:br>
              <a:rPr lang="hi-IN" sz="1600" dirty="0"/>
            </a:br>
            <a:r>
              <a:rPr lang="en-US" sz="1600" dirty="0">
                <a:solidFill>
                  <a:srgbClr val="333333"/>
                </a:solidFill>
                <a:latin typeface="Source Sans Pro" panose="020B0503030403020204" pitchFamily="34" charset="0"/>
              </a:rPr>
              <a:t>Edit with External Tools:- </a:t>
            </a:r>
            <a:r>
              <a:rPr lang="hi-IN" sz="1600" dirty="0">
                <a:solidFill>
                  <a:srgbClr val="333333"/>
                </a:solidFill>
                <a:latin typeface="Source Sans Pro" panose="020B0503030403020204" pitchFamily="34" charset="0"/>
              </a:rPr>
              <a:t>इस विकल्प से चित्र या फोटो को इडिट करने के लिए स्क्रीन या विन्डो पर बाहरी पिक्चर टूल्स को प्रदर्शित करते हैं और उनका प्रयोग कर सकते हैं।</a:t>
            </a:r>
            <a:endParaRPr lang="en-US" sz="1600" dirty="0"/>
          </a:p>
        </p:txBody>
      </p:sp>
      <p:sp>
        <p:nvSpPr>
          <p:cNvPr id="6"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166745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373" y="1522561"/>
            <a:ext cx="8153400" cy="5896155"/>
          </a:xfrm>
        </p:spPr>
        <p:txBody>
          <a:bodyPr>
            <a:normAutofit fontScale="32500" lnSpcReduction="20000"/>
          </a:bodyPr>
          <a:lstStyle/>
          <a:p>
            <a:pPr>
              <a:lnSpc>
                <a:spcPct val="120000"/>
              </a:lnSpc>
            </a:pPr>
            <a:r>
              <a:rPr lang="en-US" sz="4800" dirty="0"/>
              <a:t>Replace:- </a:t>
            </a:r>
            <a:r>
              <a:rPr lang="hi-IN" sz="4800" dirty="0"/>
              <a:t>इस विकल्प से इन्सर्टेड फोटो को किसी अन्य फोटो के द्वारा बदला जा सकता है।</a:t>
            </a:r>
            <a:br>
              <a:rPr lang="hi-IN" sz="4800" dirty="0"/>
            </a:br>
            <a:r>
              <a:rPr lang="en-US" sz="4800" dirty="0"/>
              <a:t>Compress:- </a:t>
            </a:r>
            <a:r>
              <a:rPr lang="hi-IN" sz="4800" dirty="0"/>
              <a:t>इस विकल्प से चित्र के आकार को स्टोरेज साइज को कम करते हैं या बदलते हैं।</a:t>
            </a:r>
            <a:br>
              <a:rPr lang="hi-IN" sz="4800" dirty="0"/>
            </a:br>
            <a:r>
              <a:rPr lang="en-US" sz="4800" dirty="0"/>
              <a:t>Save:- </a:t>
            </a:r>
            <a:r>
              <a:rPr lang="hi-IN" sz="4800" dirty="0"/>
              <a:t>सेव विकल्प से फोटो या चित्र इडिट करने के बाद सेव करते हैं। इडिटेड फोटो को नाम देकर सेव करते हैं।</a:t>
            </a:r>
            <a:br>
              <a:rPr lang="hi-IN" sz="4800" dirty="0"/>
            </a:br>
            <a:r>
              <a:rPr lang="en-US" sz="4800" dirty="0"/>
              <a:t>Color:- </a:t>
            </a:r>
            <a:r>
              <a:rPr lang="hi-IN" sz="4800" dirty="0"/>
              <a:t>इस विकल्प से फोटो के कलर की सेटिंग्स करते हैं।</a:t>
            </a:r>
            <a:br>
              <a:rPr lang="hi-IN" sz="4800" dirty="0"/>
            </a:br>
            <a:r>
              <a:rPr lang="en-US" sz="4800" dirty="0"/>
              <a:t>Properties:- </a:t>
            </a:r>
            <a:r>
              <a:rPr lang="hi-IN" sz="4800" dirty="0"/>
              <a:t>इससे चित्र या फोटो की प्रोपर्टीज प्रदर्शित होती है।</a:t>
            </a:r>
          </a:p>
          <a:p>
            <a:pPr>
              <a:lnSpc>
                <a:spcPct val="120000"/>
              </a:lnSpc>
            </a:pPr>
            <a:r>
              <a:rPr lang="en-US" sz="4800" dirty="0"/>
              <a:t>Text box and Shapes:- </a:t>
            </a:r>
            <a:r>
              <a:rPr lang="hi-IN" sz="4800" dirty="0"/>
              <a:t>इस विकल्प से पेज पर इन्सर्ट किये गये टेक्स्ट बॉक्स और अन्य विभिन्न आकृतियों (</a:t>
            </a:r>
            <a:r>
              <a:rPr lang="en-US" sz="4800" dirty="0"/>
              <a:t>Shapes) </a:t>
            </a:r>
            <a:r>
              <a:rPr lang="hi-IN" sz="4800" dirty="0"/>
              <a:t>की फार्मेटिंग करते हैं।</a:t>
            </a:r>
          </a:p>
          <a:p>
            <a:pPr>
              <a:lnSpc>
                <a:spcPct val="120000"/>
              </a:lnSpc>
            </a:pPr>
            <a:r>
              <a:rPr lang="en-US" sz="4800" dirty="0"/>
              <a:t>Format and object:-</a:t>
            </a:r>
            <a:r>
              <a:rPr lang="hi-IN" sz="4800" dirty="0"/>
              <a:t>इस विकल्प से इन्सर्ट किये गये फ्रेम की फार्मेटिंग करते हैं।</a:t>
            </a:r>
          </a:p>
          <a:p>
            <a:pPr>
              <a:lnSpc>
                <a:spcPct val="120000"/>
              </a:lnSpc>
            </a:pPr>
            <a:r>
              <a:rPr lang="en-US" sz="4800" dirty="0"/>
              <a:t>Arrange:- </a:t>
            </a:r>
            <a:r>
              <a:rPr lang="hi-IN" sz="4800" dirty="0"/>
              <a:t>इस विकल्प से पेज पर एक आब्जेक्ट के ऊपर अन्य ओब्जेक्ट को स्थापित कर सकते हैं।</a:t>
            </a:r>
          </a:p>
          <a:p>
            <a:pPr>
              <a:lnSpc>
                <a:spcPct val="120000"/>
              </a:lnSpc>
            </a:pPr>
            <a:r>
              <a:rPr lang="hi-IN" sz="4800" dirty="0"/>
              <a:t>जैसे- टेक्स्ट के ऊपर फोटो या फोटो के ऊपर टेक्स्ट। इसके लिए निम्न विकल्प होते हैं—</a:t>
            </a:r>
          </a:p>
          <a:p>
            <a:pPr>
              <a:lnSpc>
                <a:spcPct val="120000"/>
              </a:lnSpc>
            </a:pPr>
            <a:r>
              <a:rPr lang="en-US" sz="4800" dirty="0"/>
              <a:t>Bring to Front</a:t>
            </a:r>
          </a:p>
          <a:p>
            <a:pPr>
              <a:lnSpc>
                <a:spcPct val="120000"/>
              </a:lnSpc>
            </a:pPr>
            <a:r>
              <a:rPr lang="en-US" sz="4800" dirty="0"/>
              <a:t>Send to back</a:t>
            </a:r>
          </a:p>
          <a:p>
            <a:pPr>
              <a:lnSpc>
                <a:spcPct val="120000"/>
              </a:lnSpc>
            </a:pPr>
            <a:r>
              <a:rPr lang="en-US" sz="4800" dirty="0"/>
              <a:t>Forward One</a:t>
            </a:r>
          </a:p>
          <a:p>
            <a:pPr>
              <a:lnSpc>
                <a:spcPct val="120000"/>
              </a:lnSpc>
            </a:pPr>
            <a:r>
              <a:rPr lang="en-US" sz="4800" dirty="0"/>
              <a:t>Back One</a:t>
            </a:r>
          </a:p>
          <a:p>
            <a:pPr>
              <a:lnSpc>
                <a:spcPct val="120000"/>
              </a:lnSpc>
            </a:pPr>
            <a:r>
              <a:rPr lang="en-US" sz="4800" dirty="0"/>
              <a:t>To Foreground</a:t>
            </a:r>
          </a:p>
          <a:p>
            <a:pPr>
              <a:lnSpc>
                <a:spcPct val="120000"/>
              </a:lnSpc>
            </a:pPr>
            <a:r>
              <a:rPr lang="en-US" sz="4800" dirty="0"/>
              <a:t>To Background</a:t>
            </a:r>
          </a:p>
          <a:p>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226857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88789"/>
          </a:xfrm>
        </p:spPr>
        <p:txBody>
          <a:bodyPr>
            <a:normAutofit/>
          </a:bodyPr>
          <a:lstStyle/>
          <a:p>
            <a:r>
              <a:rPr lang="en-US" sz="1900" dirty="0"/>
              <a:t>Bring to front:- </a:t>
            </a:r>
            <a:r>
              <a:rPr lang="hi-IN" sz="1900" dirty="0"/>
              <a:t>इस विकल्प से चयनित चित्र को टेक्सट के ऊपर प्रदर्शित करते हैं।</a:t>
            </a:r>
          </a:p>
          <a:p>
            <a:r>
              <a:rPr lang="en-US" sz="1900" dirty="0"/>
              <a:t>Send to Back:- </a:t>
            </a:r>
            <a:r>
              <a:rPr lang="hi-IN" sz="1900" dirty="0"/>
              <a:t>इस विकल्प से चयनित चित्र को टेक्स्ट के पीछे भेजते हैं।</a:t>
            </a:r>
          </a:p>
          <a:p>
            <a:r>
              <a:rPr lang="en-US" sz="1900" dirty="0"/>
              <a:t>To Foreground:- </a:t>
            </a:r>
            <a:r>
              <a:rPr lang="hi-IN" sz="1900" dirty="0"/>
              <a:t>इससे टेक्स्ट पीछे और चित्र से प्रदर्शित होता है।</a:t>
            </a:r>
          </a:p>
          <a:p>
            <a:r>
              <a:rPr lang="en-US" sz="1900" dirty="0"/>
              <a:t>To background:- </a:t>
            </a:r>
            <a:r>
              <a:rPr lang="hi-IN" sz="1900" dirty="0"/>
              <a:t>इससे चयनित चित्र पेज बैक ग्राउन्ड पर प्रदर्शित होता है। जिसके ऊपर से टेक्स्ट टाइपिंग कर सकते हैं।</a:t>
            </a:r>
          </a:p>
          <a:p>
            <a:r>
              <a:rPr lang="en-US" sz="1900" dirty="0"/>
              <a:t>Rotate to Flip:- </a:t>
            </a:r>
            <a:r>
              <a:rPr lang="hi-IN" sz="1900" dirty="0"/>
              <a:t>इसमें निम्न विकल्प होते हैं-</a:t>
            </a:r>
          </a:p>
          <a:p>
            <a:r>
              <a:rPr lang="en-US" sz="1900" dirty="0"/>
              <a:t>Rotate</a:t>
            </a:r>
          </a:p>
          <a:p>
            <a:r>
              <a:rPr lang="en-US" sz="1900" dirty="0"/>
              <a:t>Rotate 90</a:t>
            </a:r>
            <a:r>
              <a:rPr lang="en-US" sz="1900" baseline="30000" dirty="0"/>
              <a:t>0</a:t>
            </a:r>
            <a:r>
              <a:rPr lang="en-US" sz="1900" dirty="0"/>
              <a:t> left</a:t>
            </a:r>
          </a:p>
          <a:p>
            <a:r>
              <a:rPr lang="en-US" sz="1900" dirty="0"/>
              <a:t>Rotate 90</a:t>
            </a:r>
            <a:r>
              <a:rPr lang="en-US" sz="1900" baseline="30000" dirty="0"/>
              <a:t>0 </a:t>
            </a:r>
            <a:r>
              <a:rPr lang="en-US" sz="1900" dirty="0"/>
              <a:t>right</a:t>
            </a:r>
          </a:p>
          <a:p>
            <a:r>
              <a:rPr lang="en-US" sz="1900" dirty="0"/>
              <a:t>Rotate 180</a:t>
            </a:r>
            <a:r>
              <a:rPr lang="en-US" sz="1900" baseline="30000" dirty="0"/>
              <a:t>0</a:t>
            </a:r>
            <a:endParaRPr lang="en-US" sz="1900" dirty="0"/>
          </a:p>
          <a:p>
            <a:r>
              <a:rPr lang="en-US" sz="1900" dirty="0"/>
              <a:t>Reset Rotation</a:t>
            </a:r>
          </a:p>
          <a:p>
            <a:r>
              <a:rPr lang="en-US" sz="1900" dirty="0"/>
              <a:t>Flip vertically</a:t>
            </a:r>
          </a:p>
          <a:p>
            <a:r>
              <a:rPr lang="en-US" sz="1900" dirty="0"/>
              <a:t>Flip Horizontally</a:t>
            </a:r>
          </a:p>
          <a:p>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254439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137030"/>
          </a:xfrm>
        </p:spPr>
        <p:txBody>
          <a:bodyPr>
            <a:normAutofit/>
          </a:bodyPr>
          <a:lstStyle/>
          <a:p>
            <a:pPr algn="just"/>
            <a:r>
              <a:rPr lang="hi-IN" sz="1600" dirty="0"/>
              <a:t>इन विकल्पों से पेज पर इन्सर्ट किये गये चित्र को आवश्यकतानुसार घुमाते हैं।</a:t>
            </a:r>
            <a:br>
              <a:rPr lang="hi-IN" sz="1600" dirty="0"/>
            </a:br>
            <a:r>
              <a:rPr lang="hi-IN" sz="1600" dirty="0"/>
              <a:t>रिसेट रोटेशन करने पर अपनी मूल अवस्था में आ जाता है।</a:t>
            </a:r>
            <a:br>
              <a:rPr lang="hi-IN" sz="1600" dirty="0"/>
            </a:br>
            <a:r>
              <a:rPr lang="hi-IN" sz="1600" dirty="0"/>
              <a:t>फ्लिप वर्टिकली विकल्प से फोटो को ऊर्ध्वधर रुप से पलट जाती है।</a:t>
            </a:r>
            <a:br>
              <a:rPr lang="hi-IN" sz="1600" dirty="0"/>
            </a:br>
            <a:r>
              <a:rPr lang="hi-IN" sz="1600" dirty="0"/>
              <a:t>फ्लिप हॉरीज़ॉन्टली विकल्प से फोटो को क्षैतिज रुप से पलट जाते हैं।</a:t>
            </a:r>
            <a:br>
              <a:rPr lang="hi-IN" sz="1600" dirty="0"/>
            </a:br>
            <a:r>
              <a:rPr lang="hi-IN" sz="1600" dirty="0"/>
              <a:t>रोटेट विकल्प से 0</a:t>
            </a:r>
            <a:r>
              <a:rPr lang="hi-IN" sz="1600" baseline="30000" dirty="0"/>
              <a:t>0</a:t>
            </a:r>
            <a:r>
              <a:rPr lang="hi-IN" sz="1600" dirty="0"/>
              <a:t> से </a:t>
            </a:r>
            <a:r>
              <a:rPr lang="hi-IN" sz="1600" dirty="0" smtClean="0"/>
              <a:t>179</a:t>
            </a:r>
            <a:r>
              <a:rPr lang="hi-IN" sz="1600" baseline="30000" dirty="0" smtClean="0"/>
              <a:t>0</a:t>
            </a:r>
            <a:r>
              <a:rPr lang="hi-IN" sz="1600" dirty="0"/>
              <a:t> तक रोटेट कर सकते हैं</a:t>
            </a:r>
            <a:r>
              <a:rPr lang="hi-IN" sz="1600" dirty="0" smtClean="0"/>
              <a:t>।</a:t>
            </a:r>
            <a:endParaRPr lang="en-US" sz="1600" dirty="0" smtClean="0"/>
          </a:p>
          <a:p>
            <a:r>
              <a:rPr lang="en-US" sz="1600" dirty="0"/>
              <a:t>Group:- </a:t>
            </a:r>
            <a:r>
              <a:rPr lang="hi-IN" sz="1600" dirty="0"/>
              <a:t>इसमें दो विकल्प होते हैं—</a:t>
            </a:r>
          </a:p>
          <a:p>
            <a:r>
              <a:rPr lang="en-US" sz="1600" dirty="0"/>
              <a:t>Group</a:t>
            </a:r>
          </a:p>
          <a:p>
            <a:r>
              <a:rPr lang="en-US" sz="1600" dirty="0"/>
              <a:t>Ungroup</a:t>
            </a:r>
          </a:p>
          <a:p>
            <a:r>
              <a:rPr lang="hi-IN" sz="1600" dirty="0"/>
              <a:t>चयनित चित्र या फोटो को एक फोटो या चित्र के रूप में सेट कर सकते हैं तथा अनग्रुप से इसका उल्टा प्रोसेस भी सम्पन्न किया जा सकते हैं।</a:t>
            </a:r>
          </a:p>
          <a:p>
            <a:pPr algn="just"/>
            <a:endParaRPr lang="en-US" sz="1600"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14251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 Menu</a:t>
            </a:r>
          </a:p>
        </p:txBody>
      </p:sp>
      <p:pic>
        <p:nvPicPr>
          <p:cNvPr id="23554" name="Picture 2" descr="https://www.mauryajihelp.com/wp-content/uploads/2021/11/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59" y="1595257"/>
            <a:ext cx="2104546" cy="51905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6210" y="2405664"/>
            <a:ext cx="5339751" cy="1719510"/>
          </a:xfrm>
          <a:prstGeom prst="rect">
            <a:avLst/>
          </a:prstGeom>
        </p:spPr>
        <p:txBody>
          <a:bodyPr wrap="square">
            <a:spAutoFit/>
          </a:bodyPr>
          <a:lstStyle/>
          <a:p>
            <a:pPr algn="just">
              <a:lnSpc>
                <a:spcPct val="150000"/>
              </a:lnSpc>
            </a:pPr>
            <a:r>
              <a:rPr lang="en-US" dirty="0">
                <a:solidFill>
                  <a:srgbClr val="333333"/>
                </a:solidFill>
                <a:latin typeface="Source Sans Pro" panose="020B0503030403020204" pitchFamily="34" charset="0"/>
              </a:rPr>
              <a:t>Style:- </a:t>
            </a:r>
            <a:r>
              <a:rPr lang="hi-IN" dirty="0">
                <a:solidFill>
                  <a:srgbClr val="333333"/>
                </a:solidFill>
                <a:latin typeface="Source Sans Pro" panose="020B0503030403020204" pitchFamily="34" charset="0"/>
              </a:rPr>
              <a:t>इस मीनू से बने-बनाये स्टाइल को टेक्स्ट पर लागू किया जा सकता है अथवा स्वयं के द्वारा बनाये गये स्टाइल को बाद में प्रयोग के लिए सेव भी किया जा सकता है। इसमें निम्न विकल्प होते हैं—</a:t>
            </a:r>
            <a:endParaRPr lang="en-US" dirty="0"/>
          </a:p>
        </p:txBody>
      </p:sp>
    </p:spTree>
    <p:extLst>
      <p:ext uri="{BB962C8B-B14F-4D97-AF65-F5344CB8AC3E}">
        <p14:creationId xmlns:p14="http://schemas.microsoft.com/office/powerpoint/2010/main" val="120032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sz="quarter" idx="1"/>
          </p:nvPr>
        </p:nvSpPr>
        <p:spPr/>
        <p:txBody>
          <a:bodyPr>
            <a:normAutofit/>
          </a:bodyPr>
          <a:lstStyle/>
          <a:p>
            <a:r>
              <a:rPr lang="en-US" sz="1800" dirty="0"/>
              <a:t>Format Menu :- </a:t>
            </a:r>
            <a:r>
              <a:rPr lang="hi-IN" sz="1800" dirty="0"/>
              <a:t>इस विकल्प में निम्नलिखित कमाण्ड होते </a:t>
            </a:r>
            <a:r>
              <a:rPr lang="hi-IN" sz="1800" dirty="0" smtClean="0"/>
              <a:t>हैं-</a:t>
            </a:r>
            <a:endParaRPr lang="en-US" sz="1800" dirty="0" smtClean="0"/>
          </a:p>
          <a:p>
            <a:r>
              <a:rPr lang="en-US" sz="1800" dirty="0"/>
              <a:t>Text :- </a:t>
            </a:r>
            <a:r>
              <a:rPr lang="hi-IN" sz="1800" dirty="0"/>
              <a:t>इस विकल्प से टेक्स्ट को फॉर्मेट करते हैं, जिसमें निम्न विकल्प होते हैं-</a:t>
            </a:r>
            <a:endParaRPr lang="en-US" sz="1800" dirty="0"/>
          </a:p>
        </p:txBody>
      </p:sp>
      <p:pic>
        <p:nvPicPr>
          <p:cNvPr id="18434" name="Picture 2" descr="LibreOffice Writer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677" y="2359863"/>
            <a:ext cx="3510651" cy="430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9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endParaRPr lang="en-US" dirty="0"/>
          </a:p>
        </p:txBody>
      </p:sp>
      <p:pic>
        <p:nvPicPr>
          <p:cNvPr id="44034" name="Picture 2" descr="https://www.mauryajihelp.com/wp-content/uploads/2021/11/imag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798" y="1612451"/>
            <a:ext cx="2320206" cy="516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91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a:t>
            </a:r>
            <a:endParaRPr lang="en-US" dirty="0"/>
          </a:p>
        </p:txBody>
      </p:sp>
      <p:pic>
        <p:nvPicPr>
          <p:cNvPr id="4" name="Picture 3"/>
          <p:cNvPicPr>
            <a:picLocks noChangeAspect="1"/>
          </p:cNvPicPr>
          <p:nvPr/>
        </p:nvPicPr>
        <p:blipFill rotWithShape="1">
          <a:blip r:embed="rId2"/>
          <a:srcRect r="27126" b="57183"/>
          <a:stretch/>
        </p:blipFill>
        <p:spPr>
          <a:xfrm>
            <a:off x="596250" y="1630392"/>
            <a:ext cx="8169798" cy="2700068"/>
          </a:xfrm>
          <a:prstGeom prst="rect">
            <a:avLst/>
          </a:prstGeom>
        </p:spPr>
      </p:pic>
    </p:spTree>
    <p:extLst>
      <p:ext uri="{BB962C8B-B14F-4D97-AF65-F5344CB8AC3E}">
        <p14:creationId xmlns:p14="http://schemas.microsoft.com/office/powerpoint/2010/main" val="3644433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a:t>
            </a:r>
            <a:r>
              <a:rPr lang="en-US" dirty="0"/>
              <a:t>Setup &amp; Page Layout</a:t>
            </a:r>
          </a:p>
        </p:txBody>
      </p:sp>
      <p:pic>
        <p:nvPicPr>
          <p:cNvPr id="4" name="Picture 3"/>
          <p:cNvPicPr>
            <a:picLocks noChangeAspect="1"/>
          </p:cNvPicPr>
          <p:nvPr/>
        </p:nvPicPr>
        <p:blipFill rotWithShape="1">
          <a:blip r:embed="rId2"/>
          <a:srcRect b="4033"/>
          <a:stretch/>
        </p:blipFill>
        <p:spPr>
          <a:xfrm>
            <a:off x="612648" y="1578634"/>
            <a:ext cx="8357741" cy="4511616"/>
          </a:xfrm>
          <a:prstGeom prst="rect">
            <a:avLst/>
          </a:prstGeom>
        </p:spPr>
      </p:pic>
    </p:spTree>
    <p:extLst>
      <p:ext uri="{BB962C8B-B14F-4D97-AF65-F5344CB8AC3E}">
        <p14:creationId xmlns:p14="http://schemas.microsoft.com/office/powerpoint/2010/main" val="1347800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a:t>
            </a:r>
            <a:r>
              <a:rPr lang="en-US" dirty="0" smtClean="0"/>
              <a:t>Setup &amp; </a:t>
            </a:r>
            <a:r>
              <a:rPr lang="en-US" dirty="0"/>
              <a:t>Page Layout</a:t>
            </a:r>
          </a:p>
        </p:txBody>
      </p:sp>
      <p:pic>
        <p:nvPicPr>
          <p:cNvPr id="4" name="Picture 3"/>
          <p:cNvPicPr>
            <a:picLocks noChangeAspect="1"/>
          </p:cNvPicPr>
          <p:nvPr/>
        </p:nvPicPr>
        <p:blipFill>
          <a:blip r:embed="rId2"/>
          <a:stretch>
            <a:fillRect/>
          </a:stretch>
        </p:blipFill>
        <p:spPr>
          <a:xfrm>
            <a:off x="612648" y="1581815"/>
            <a:ext cx="6291705" cy="5210318"/>
          </a:xfrm>
          <a:prstGeom prst="rect">
            <a:avLst/>
          </a:prstGeom>
        </p:spPr>
      </p:pic>
    </p:spTree>
    <p:extLst>
      <p:ext uri="{BB962C8B-B14F-4D97-AF65-F5344CB8AC3E}">
        <p14:creationId xmlns:p14="http://schemas.microsoft.com/office/powerpoint/2010/main" val="365743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 xmlns:a16="http://schemas.microsoft.com/office/drawing/2014/main"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54283"/>
          </a:xfrm>
        </p:spPr>
        <p:txBody>
          <a:bodyPr>
            <a:normAutofit fontScale="47500" lnSpcReduction="20000"/>
          </a:bodyPr>
          <a:lstStyle/>
          <a:p>
            <a:pPr>
              <a:lnSpc>
                <a:spcPct val="170000"/>
              </a:lnSpc>
            </a:pPr>
            <a:r>
              <a:rPr lang="en-US" dirty="0"/>
              <a:t>Bold :- </a:t>
            </a:r>
            <a:r>
              <a:rPr lang="hi-IN" dirty="0"/>
              <a:t>विकल्प से चयनित टेक्स्ट को मोटा अच्छर में टाइप किया जा सकता है।</a:t>
            </a:r>
          </a:p>
          <a:p>
            <a:pPr>
              <a:lnSpc>
                <a:spcPct val="170000"/>
              </a:lnSpc>
            </a:pPr>
            <a:r>
              <a:rPr lang="en-US" dirty="0"/>
              <a:t>Italic :- </a:t>
            </a:r>
            <a:r>
              <a:rPr lang="hi-IN" dirty="0"/>
              <a:t>इस विकल्प से चयनित टेक्स्ट तिरछा करते हैं।</a:t>
            </a:r>
          </a:p>
          <a:p>
            <a:pPr>
              <a:lnSpc>
                <a:spcPct val="170000"/>
              </a:lnSpc>
            </a:pPr>
            <a:r>
              <a:rPr lang="en-US" dirty="0"/>
              <a:t>Under Line :- </a:t>
            </a:r>
            <a:r>
              <a:rPr lang="hi-IN" dirty="0"/>
              <a:t>इस विकल्प से चयनित टेक्स्ट के नीचे एक अन्डरलाइन खींचते हैं।</a:t>
            </a:r>
          </a:p>
          <a:p>
            <a:pPr>
              <a:lnSpc>
                <a:spcPct val="170000"/>
              </a:lnSpc>
            </a:pPr>
            <a:r>
              <a:rPr lang="en-US" dirty="0"/>
              <a:t>Double Under Line :- </a:t>
            </a:r>
            <a:r>
              <a:rPr lang="hi-IN" dirty="0"/>
              <a:t>इस विकल्प से चयनित टेक्स्ट के नीचे दो अन्डरलाइन रेखा खींचते हैं।</a:t>
            </a:r>
          </a:p>
          <a:p>
            <a:pPr>
              <a:lnSpc>
                <a:spcPct val="170000"/>
              </a:lnSpc>
            </a:pPr>
            <a:r>
              <a:rPr lang="en-US" dirty="0" err="1"/>
              <a:t>Strick</a:t>
            </a:r>
            <a:r>
              <a:rPr lang="en-US" dirty="0"/>
              <a:t> Through :- </a:t>
            </a:r>
            <a:r>
              <a:rPr lang="hi-IN" dirty="0"/>
              <a:t>इस विकल्प से चयनित टेक्स्ट के बीच मं एक क्षैजिज रेखा खींचतेहैं। जैसे- </a:t>
            </a:r>
            <a:r>
              <a:rPr lang="en-US" b="1" strike="sngStrike" dirty="0"/>
              <a:t>ABC</a:t>
            </a:r>
            <a:endParaRPr lang="en-US" dirty="0"/>
          </a:p>
          <a:p>
            <a:pPr>
              <a:lnSpc>
                <a:spcPct val="170000"/>
              </a:lnSpc>
            </a:pPr>
            <a:r>
              <a:rPr lang="en-US" dirty="0"/>
              <a:t>Over Line:- </a:t>
            </a:r>
            <a:r>
              <a:rPr lang="hi-IN" dirty="0"/>
              <a:t>इस विकल्प से चयनित टेक्स्ट के ऊपर से एक क्षैतिज रेखा खींचते हैं।</a:t>
            </a:r>
          </a:p>
          <a:p>
            <a:pPr>
              <a:lnSpc>
                <a:spcPct val="170000"/>
              </a:lnSpc>
            </a:pPr>
            <a:r>
              <a:rPr lang="en-US" dirty="0"/>
              <a:t>Subscript :- </a:t>
            </a:r>
            <a:r>
              <a:rPr lang="hi-IN" dirty="0"/>
              <a:t>इस विकल्प टेक्स्ट के नीचे की ओर आधार रेखा के साथ छोटे आकार में टेक्स्ट टाइप करते हैं। </a:t>
            </a:r>
            <a:r>
              <a:rPr lang="en-US" b="1" dirty="0"/>
              <a:t>H</a:t>
            </a:r>
            <a:r>
              <a:rPr lang="en-US" b="1" baseline="-25000" dirty="0"/>
              <a:t>2</a:t>
            </a:r>
            <a:r>
              <a:rPr lang="en-US" b="1" dirty="0"/>
              <a:t>O</a:t>
            </a:r>
            <a:endParaRPr lang="en-US" dirty="0"/>
          </a:p>
          <a:p>
            <a:pPr>
              <a:lnSpc>
                <a:spcPct val="170000"/>
              </a:lnSpc>
            </a:pPr>
            <a:r>
              <a:rPr lang="en-US" dirty="0"/>
              <a:t>Superscript :- </a:t>
            </a:r>
            <a:r>
              <a:rPr lang="hi-IN" dirty="0"/>
              <a:t>इस विकल्प से टेक्स्ट के ऊपर की ओर आखार रेखा के साथ छोटे आकार में टेक्स्ट लिखते हैं।</a:t>
            </a:r>
            <a:r>
              <a:rPr lang="hi-IN" b="1" dirty="0"/>
              <a:t>10</a:t>
            </a:r>
            <a:r>
              <a:rPr lang="hi-IN" b="1" baseline="30000" dirty="0"/>
              <a:t>2</a:t>
            </a:r>
            <a:r>
              <a:rPr lang="hi-IN" b="1" dirty="0"/>
              <a:t> =100</a:t>
            </a:r>
            <a:endParaRPr lang="hi-IN" dirty="0"/>
          </a:p>
          <a:p>
            <a:pPr>
              <a:lnSpc>
                <a:spcPct val="170000"/>
              </a:lnSpc>
            </a:pPr>
            <a:r>
              <a:rPr lang="en-US" dirty="0"/>
              <a:t>Shadow :- </a:t>
            </a:r>
            <a:r>
              <a:rPr lang="hi-IN" dirty="0"/>
              <a:t>इस विकल्प से चयनित टेक्स्ट को छायांकित टेक्स्ट के रूप में प्रदर्शित करते हैं।</a:t>
            </a:r>
          </a:p>
          <a:p>
            <a:pPr>
              <a:lnSpc>
                <a:spcPct val="170000"/>
              </a:lnSpc>
            </a:pPr>
            <a:r>
              <a:rPr lang="en-US" dirty="0"/>
              <a:t>Outline :- </a:t>
            </a:r>
            <a:r>
              <a:rPr lang="hi-IN" dirty="0"/>
              <a:t>इस विकल्प से टेक्स्ट आउटलाइन चयनित टेक्स्ट को आउटलाइन के रूप में प्रदर्शित हैं।</a:t>
            </a:r>
          </a:p>
          <a:p>
            <a:pPr>
              <a:lnSpc>
                <a:spcPct val="170000"/>
              </a:lnSpc>
            </a:pPr>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320501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33086" y="1677837"/>
            <a:ext cx="8153400" cy="5378570"/>
          </a:xfrm>
        </p:spPr>
        <p:txBody>
          <a:bodyPr>
            <a:noAutofit/>
          </a:bodyPr>
          <a:lstStyle/>
          <a:p>
            <a:pPr algn="just"/>
            <a:r>
              <a:rPr lang="en-US" sz="1400" dirty="0" smtClean="0"/>
              <a:t>Increase </a:t>
            </a:r>
            <a:r>
              <a:rPr lang="en-US" sz="1400" dirty="0"/>
              <a:t>Size :- </a:t>
            </a:r>
            <a:r>
              <a:rPr lang="hi-IN" sz="1400" dirty="0"/>
              <a:t>इस विकल्प से फॉण्ट के आकार को बढ़ाते हैं। इस विकल्प से फॉण्ट के आकार को 999.9 प्वाइंट तक बढ़ा सकते हैं।</a:t>
            </a:r>
          </a:p>
          <a:p>
            <a:pPr algn="just"/>
            <a:r>
              <a:rPr lang="en-US" sz="1400" dirty="0"/>
              <a:t>Decrease Font Size :- </a:t>
            </a:r>
            <a:r>
              <a:rPr lang="hi-IN" sz="1400" dirty="0"/>
              <a:t>इस विकल्प से टेक्स्ट या फॉण्ट के आकार को छोटा करते हैं। फॉण्ट के आकार को 2 प्वाइंट छोटा कर सकते हैं। एम. एस. वर्ड में 1 प्वाइंट तक छोटा कर सकते हैं।</a:t>
            </a:r>
          </a:p>
          <a:p>
            <a:pPr algn="just"/>
            <a:r>
              <a:rPr lang="en-US" sz="1400" dirty="0"/>
              <a:t>Upper Case :- </a:t>
            </a:r>
            <a:r>
              <a:rPr lang="hi-IN" sz="1400" dirty="0"/>
              <a:t>इस विकल्प से सभी अक्षर कैपिटल लेटर में बदल जाते हैं अथवा टाइप होते हैं।</a:t>
            </a:r>
          </a:p>
          <a:p>
            <a:pPr algn="just"/>
            <a:r>
              <a:rPr lang="en-US" sz="1400" dirty="0"/>
              <a:t>Lower Case :- </a:t>
            </a:r>
            <a:r>
              <a:rPr lang="hi-IN" sz="1400" dirty="0"/>
              <a:t>इस विकल्प से सभी अक्षर स्माल लेटर में बदल जाते हैं अथवा टाइप करते हैं।</a:t>
            </a:r>
          </a:p>
          <a:p>
            <a:pPr algn="just"/>
            <a:r>
              <a:rPr lang="en-US" sz="1400" dirty="0"/>
              <a:t>Cycle Case :- </a:t>
            </a:r>
            <a:r>
              <a:rPr lang="hi-IN" sz="1400" dirty="0"/>
              <a:t>इस पर क्लिक करने से टेक्स्ट पर एप्लाई किया गया पिछला केस वापस लग जाता है। साइकिल केस चयनित टेक्स्ट पर चारों मुख्य केस अपर-लोवर सेंटेंस टाइटल आपस में बदलते रहते हैं। अर्थात इनका चक्र चलता रहता है।</a:t>
            </a:r>
          </a:p>
          <a:p>
            <a:pPr algn="just"/>
            <a:r>
              <a:rPr lang="en-US" sz="1400" dirty="0"/>
              <a:t>Sentence Case :- </a:t>
            </a:r>
            <a:r>
              <a:rPr lang="hi-IN" sz="1400" dirty="0"/>
              <a:t>इस विकल्प से लाइन अथवा पैराग्राफ का पहला अच्छर कैपिटल और शेष अक्षर स्माल लेटर में बदल जाते हैं। यह केस बाई डिफाल्ट सेट रहता है।</a:t>
            </a:r>
          </a:p>
          <a:p>
            <a:pPr algn="just"/>
            <a:r>
              <a:rPr lang="en-US" sz="1400" dirty="0"/>
              <a:t>Capitalize Every Word title case :- </a:t>
            </a:r>
            <a:r>
              <a:rPr lang="hi-IN" sz="1400" dirty="0"/>
              <a:t>इस विकल्प से प्रत्येक शब्द का पहला अक्षर कैपिटल और शेष अक्षर स्माल लेटर में टाइप होते हैं। व बदल जाते हैं।</a:t>
            </a:r>
          </a:p>
          <a:p>
            <a:pPr algn="just"/>
            <a:r>
              <a:rPr lang="en-US" sz="1400" dirty="0"/>
              <a:t>Toggle Case :- </a:t>
            </a:r>
            <a:r>
              <a:rPr lang="hi-IN" sz="1400" dirty="0"/>
              <a:t>चयनित टेक्स्ट का अक्षर जो कैपिटल है वह स्माल, और जो अक्षर स्माल है वह कैपिटल में बदल जाता है। इस फनी केस भी कहते हैं।</a:t>
            </a:r>
          </a:p>
          <a:p>
            <a:pPr algn="just"/>
            <a:r>
              <a:rPr lang="en-US" sz="1400" dirty="0"/>
              <a:t>Small capital :- </a:t>
            </a:r>
            <a:r>
              <a:rPr lang="hi-IN" sz="1400" dirty="0"/>
              <a:t>इससे चयनित टेक्स्ट के सभी अक्षर कैपिटल में बदल जाते हैं। परन्तु पहला अक्षर आकार समान (बड़े आकार का) शेष अक्षर आकार में छोटे प्रदर्शित होते हैं। जैसे- </a:t>
            </a:r>
            <a:r>
              <a:rPr lang="en-US" sz="1400" b="1" dirty="0"/>
              <a:t>M</a:t>
            </a:r>
            <a:r>
              <a:rPr lang="en-US" sz="1400" dirty="0"/>
              <a:t>AHESH</a:t>
            </a:r>
          </a:p>
          <a:p>
            <a:pPr>
              <a:lnSpc>
                <a:spcPct val="170000"/>
              </a:lnSpc>
            </a:pPr>
            <a:endParaRPr lang="en-US" sz="1100"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169529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b="1" i="1" dirty="0"/>
              <a:t>Spacing :-</a:t>
            </a:r>
            <a:endParaRPr lang="en-US" sz="2000" dirty="0"/>
          </a:p>
        </p:txBody>
      </p:sp>
      <p:pic>
        <p:nvPicPr>
          <p:cNvPr id="19508" name="Picture 52" descr="https://www.mauryajihelp.com/wp-content/uploads/2021/11/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598" y="1571685"/>
            <a:ext cx="2584450" cy="128854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707452" y="3179944"/>
            <a:ext cx="7963791" cy="3297056"/>
          </a:xfrm>
          <a:prstGeom prst="rect">
            <a:avLst/>
          </a:prstGeom>
        </p:spPr>
        <p:txBody>
          <a:bodyPr wrap="square">
            <a:spAutoFit/>
          </a:bodyPr>
          <a:lstStyle/>
          <a:p>
            <a:pPr algn="just">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Line Spacing 1 :- </a:t>
            </a:r>
            <a:r>
              <a:rPr lang="hi-IN" sz="1400" dirty="0">
                <a:solidFill>
                  <a:srgbClr val="333333"/>
                </a:solidFill>
                <a:latin typeface="Source Sans Pro" panose="020B0503030403020204" pitchFamily="34" charset="0"/>
              </a:rPr>
              <a:t>इस विकल्प से लाइन या पैराग्राफ के बीच के स्पेस को एक लाइन के बराबर सेट रहता है। बाई डिफाल्ट यह विकल्प सेट रहता है।</a:t>
            </a:r>
          </a:p>
          <a:p>
            <a:pPr algn="just">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Line Spacing 1.5 :- </a:t>
            </a:r>
            <a:r>
              <a:rPr lang="hi-IN" sz="1400" dirty="0">
                <a:solidFill>
                  <a:srgbClr val="333333"/>
                </a:solidFill>
                <a:latin typeface="Source Sans Pro" panose="020B0503030403020204" pitchFamily="34" charset="0"/>
              </a:rPr>
              <a:t>इस विकल्प से दो लाइनों या पैराग्राफ के बीच 1.5 के बराबर का स्पेस सेट करते हैं।</a:t>
            </a:r>
          </a:p>
          <a:p>
            <a:pPr algn="just">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Line Spacing 2 :- </a:t>
            </a:r>
            <a:r>
              <a:rPr lang="hi-IN" sz="1400" dirty="0">
                <a:solidFill>
                  <a:srgbClr val="333333"/>
                </a:solidFill>
                <a:latin typeface="Source Sans Pro" panose="020B0503030403020204" pitchFamily="34" charset="0"/>
              </a:rPr>
              <a:t>इस विकल्प से लाइनों के बीच डबल लाइन के बीच स्पेस के बराबर सेट करते हैं।</a:t>
            </a:r>
          </a:p>
          <a:p>
            <a:pPr algn="just">
              <a:lnSpc>
                <a:spcPct val="150000"/>
              </a:lnSpc>
              <a:buFont typeface="Arial" panose="020B0604020202020204" pitchFamily="34" charset="0"/>
              <a:buChar char="•"/>
            </a:pPr>
            <a:r>
              <a:rPr lang="en-US" sz="1400" dirty="0" smtClean="0">
                <a:solidFill>
                  <a:srgbClr val="333333"/>
                </a:solidFill>
                <a:latin typeface="Source Sans Pro" panose="020B0503030403020204" pitchFamily="34" charset="0"/>
              </a:rPr>
              <a:t>Increase </a:t>
            </a:r>
            <a:r>
              <a:rPr lang="en-US" sz="1400" dirty="0">
                <a:solidFill>
                  <a:srgbClr val="333333"/>
                </a:solidFill>
                <a:latin typeface="Source Sans Pro" panose="020B0503030403020204" pitchFamily="34" charset="0"/>
              </a:rPr>
              <a:t>Paragraph Spacing :- </a:t>
            </a:r>
            <a:r>
              <a:rPr lang="hi-IN" sz="1400" dirty="0">
                <a:solidFill>
                  <a:srgbClr val="333333"/>
                </a:solidFill>
                <a:latin typeface="Source Sans Pro" panose="020B0503030403020204" pitchFamily="34" charset="0"/>
              </a:rPr>
              <a:t>इस विकल्प से दो पैराग्राफ के बीच के स्पेस को बढ़ाते हैं।</a:t>
            </a:r>
          </a:p>
          <a:p>
            <a:pPr algn="just">
              <a:lnSpc>
                <a:spcPct val="150000"/>
              </a:lnSpc>
              <a:buFont typeface="Arial" panose="020B0604020202020204" pitchFamily="34" charset="0"/>
              <a:buChar char="•"/>
            </a:pPr>
            <a:r>
              <a:rPr lang="en-US" sz="1400" dirty="0" smtClean="0">
                <a:solidFill>
                  <a:srgbClr val="333333"/>
                </a:solidFill>
                <a:latin typeface="Source Sans Pro" panose="020B0503030403020204" pitchFamily="34" charset="0"/>
              </a:rPr>
              <a:t>Decrees </a:t>
            </a:r>
            <a:r>
              <a:rPr lang="en-US" sz="1400" dirty="0">
                <a:solidFill>
                  <a:srgbClr val="333333"/>
                </a:solidFill>
                <a:latin typeface="Source Sans Pro" panose="020B0503030403020204" pitchFamily="34" charset="0"/>
              </a:rPr>
              <a:t>Paragraph Spacing :- </a:t>
            </a:r>
            <a:r>
              <a:rPr lang="hi-IN" sz="1400" dirty="0">
                <a:solidFill>
                  <a:srgbClr val="333333"/>
                </a:solidFill>
                <a:latin typeface="Source Sans Pro" panose="020B0503030403020204" pitchFamily="34" charset="0"/>
              </a:rPr>
              <a:t>इस विकल्प से दो पैराग्राफ के बीच के स्पेस को घटाते हैं।</a:t>
            </a:r>
          </a:p>
          <a:p>
            <a:pPr algn="just">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Increase Indent :- </a:t>
            </a:r>
            <a:r>
              <a:rPr lang="hi-IN" sz="1400" dirty="0">
                <a:solidFill>
                  <a:srgbClr val="333333"/>
                </a:solidFill>
                <a:latin typeface="Source Sans Pro" panose="020B0503030403020204" pitchFamily="34" charset="0"/>
              </a:rPr>
              <a:t>इस विकल्प से लेफ्ट या राइट इन्डेण्ट्स की वैल्यू को बढ़ाते हैं। बाई डिफाल्ट दोनों इन्डेण्ट शून्य सेंटीमीटर सेट रहते हैं।</a:t>
            </a:r>
          </a:p>
          <a:p>
            <a:pPr algn="just">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Decrease Indent :- </a:t>
            </a:r>
            <a:r>
              <a:rPr lang="hi-IN" sz="1400" dirty="0">
                <a:solidFill>
                  <a:srgbClr val="333333"/>
                </a:solidFill>
                <a:latin typeface="Source Sans Pro" panose="020B0503030403020204" pitchFamily="34" charset="0"/>
              </a:rPr>
              <a:t>इस विकल्प से दोनों इन्डेण्ट के वैल्यू को कम करते हैं। बाई डिफाल्ट दोनों इन्डेण्ट शून्य सेंटीमीटर सेट रहते हैं।</a:t>
            </a:r>
            <a:endParaRPr lang="hi-IN" sz="1400" b="0" i="0" dirty="0">
              <a:solidFill>
                <a:srgbClr val="333333"/>
              </a:solidFill>
              <a:effectLst/>
              <a:latin typeface="Source Sans Pro" panose="020B0503030403020204" pitchFamily="34" charset="0"/>
            </a:endParaRPr>
          </a:p>
        </p:txBody>
      </p:sp>
      <p:sp>
        <p:nvSpPr>
          <p:cNvPr id="56"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169607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Align</a:t>
            </a:r>
            <a:endParaRPr lang="en-US" dirty="0"/>
          </a:p>
        </p:txBody>
      </p:sp>
      <p:pic>
        <p:nvPicPr>
          <p:cNvPr id="20482" name="Picture 2" descr="https://www.mauryajihelp.com/wp-content/uploads/2021/11/LibreOffice-Writer-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106" y="1510487"/>
            <a:ext cx="1863246" cy="12667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957" y="2890803"/>
            <a:ext cx="8445261" cy="3970318"/>
          </a:xfrm>
          <a:prstGeom prst="rect">
            <a:avLst/>
          </a:prstGeom>
        </p:spPr>
        <p:txBody>
          <a:bodyPr wrap="square">
            <a:spAutoFit/>
          </a:bodyPr>
          <a:lstStyle/>
          <a:p>
            <a:pPr>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Left Alignment :- </a:t>
            </a:r>
            <a:r>
              <a:rPr lang="hi-IN" sz="1400" dirty="0">
                <a:solidFill>
                  <a:srgbClr val="333333"/>
                </a:solidFill>
                <a:latin typeface="Source Sans Pro" panose="020B0503030403020204" pitchFamily="34" charset="0"/>
              </a:rPr>
              <a:t>इस विकल्प से फाइल के टेक्स्ट के लिए लेफ्ट एलाइनमेन्ट सेट करते हैं। बाई डिफाल्ट यह एलाइनमेन्ट सेट रहता है। इसे पेट पर बायें से दायें बढ़ाते हुए टाइप करते हैं। बायीं तरफ से बिल्कुल सीध में जबकि दायीं तरफ आगे-पीछे ही टाइप होता हैं।</a:t>
            </a:r>
          </a:p>
          <a:p>
            <a:pPr>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Right Alignment :- </a:t>
            </a:r>
            <a:r>
              <a:rPr lang="hi-IN" sz="1400" dirty="0">
                <a:solidFill>
                  <a:srgbClr val="333333"/>
                </a:solidFill>
                <a:latin typeface="Source Sans Pro" panose="020B0503030403020204" pitchFamily="34" charset="0"/>
              </a:rPr>
              <a:t>इस एलाइमेन्ट को सेट करके पेज पर दायें से बायें टाइप करते हैं दायें में सीध में जबकी बायीं तरफ आगे-पीछे हो सकती हैं।</a:t>
            </a:r>
          </a:p>
          <a:p>
            <a:pPr>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Centered Alignment :- </a:t>
            </a:r>
            <a:r>
              <a:rPr lang="hi-IN" sz="1400" dirty="0">
                <a:solidFill>
                  <a:srgbClr val="333333"/>
                </a:solidFill>
                <a:latin typeface="Source Sans Pro" panose="020B0503030403020204" pitchFamily="34" charset="0"/>
              </a:rPr>
              <a:t>इस एलाइमेन्ट को सेट करके पेज के बीचों बीच से टाइपिंग प्रारम्भ होती है बायें तथा दाये समान रूप से टेक्स्ट आगे बढ़ते हैं इसमें बायें ओर दायें दोनों तरफ लाइनें आगे पीछे छोटी-बड़ी हो सकती हैं।</a:t>
            </a:r>
          </a:p>
          <a:p>
            <a:pPr>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Justified Alignment :- </a:t>
            </a:r>
            <a:r>
              <a:rPr lang="hi-IN" sz="1400" dirty="0">
                <a:solidFill>
                  <a:srgbClr val="333333"/>
                </a:solidFill>
                <a:latin typeface="Source Sans Pro" panose="020B0503030403020204" pitchFamily="34" charset="0"/>
              </a:rPr>
              <a:t>इस एलाइमेन्ट से पजे पर टेक्स्ट बाये से दाये टाइप होते हैं इसमें बायी और दायी ओर दोनों तरफ लिने विल्कुल सीध में होती हैं। इस एलाइमेन्ट में लाइन का अन्तिम शब्द आवश्यकता पड़ने पर हाइफन (-) द्वारा दो भागों में टूट जाता हैं।</a:t>
            </a:r>
          </a:p>
          <a:p>
            <a:pPr>
              <a:lnSpc>
                <a:spcPct val="150000"/>
              </a:lnSpc>
              <a:buFont typeface="Arial" panose="020B0604020202020204" pitchFamily="34" charset="0"/>
              <a:buChar char="•"/>
            </a:pPr>
            <a:r>
              <a:rPr lang="en-US" sz="1400" dirty="0">
                <a:solidFill>
                  <a:srgbClr val="333333"/>
                </a:solidFill>
                <a:latin typeface="Source Sans Pro" panose="020B0503030403020204" pitchFamily="34" charset="0"/>
              </a:rPr>
              <a:t>Top, center, bottom </a:t>
            </a:r>
            <a:r>
              <a:rPr lang="hi-IN" sz="1400" dirty="0">
                <a:solidFill>
                  <a:srgbClr val="333333"/>
                </a:solidFill>
                <a:latin typeface="Source Sans Pro" panose="020B0503030403020204" pitchFamily="34" charset="0"/>
              </a:rPr>
              <a:t>इलाइमेन्ट का प्रयोग तब किया जाता है जब टेक्स्ट बाक्स के अन्दर टाइपिंग करते है बाई डिफाल्ट टॉप एलाइमेन्ट सेट लगा रहता है।</a:t>
            </a:r>
            <a:endParaRPr lang="hi-IN" sz="1400" b="0" i="0" dirty="0">
              <a:solidFill>
                <a:srgbClr val="333333"/>
              </a:solidFill>
              <a:effectLst/>
              <a:latin typeface="Source Sans Pro" panose="020B0503030403020204" pitchFamily="34" charset="0"/>
            </a:endParaRPr>
          </a:p>
        </p:txBody>
      </p:sp>
      <p:sp>
        <p:nvSpPr>
          <p:cNvPr id="6"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373935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Autofit/>
          </a:bodyPr>
          <a:lstStyle/>
          <a:p>
            <a:pPr>
              <a:lnSpc>
                <a:spcPct val="150000"/>
              </a:lnSpc>
            </a:pPr>
            <a:r>
              <a:rPr lang="en-US" sz="1800" dirty="0"/>
              <a:t>Bulleted List :- </a:t>
            </a:r>
            <a:r>
              <a:rPr lang="hi-IN" sz="1800" dirty="0"/>
              <a:t>इस विकल्प से विभिन्न आइटम की लिस्ट (सूची) बनाते हैं इस सूटी में प्रत्येक आइटम के शुरु में बुलेट या सिम्बल प्रदर्शित होता है। जैसे-</a:t>
            </a:r>
          </a:p>
          <a:p>
            <a:pPr>
              <a:lnSpc>
                <a:spcPct val="150000"/>
              </a:lnSpc>
            </a:pPr>
            <a:r>
              <a:rPr lang="en-US" sz="1800" dirty="0"/>
              <a:t>Numbered List :- </a:t>
            </a:r>
            <a:r>
              <a:rPr lang="hi-IN" sz="1800" dirty="0"/>
              <a:t>इस विकल्प से लिसेट को आइटम के शुरु में क्रम से प्रदर्शित होती हैं।</a:t>
            </a:r>
          </a:p>
          <a:p>
            <a:pPr>
              <a:lnSpc>
                <a:spcPct val="150000"/>
              </a:lnSpc>
            </a:pPr>
            <a:r>
              <a:rPr lang="en-US" sz="1800" dirty="0"/>
              <a:t>Move Down :- </a:t>
            </a:r>
            <a:r>
              <a:rPr lang="hi-IN" sz="1800" dirty="0"/>
              <a:t>इस विकल्प से लिस्ट के चयनित आइटम को एक क्रम में नीचे भेजते हैं।</a:t>
            </a:r>
          </a:p>
          <a:p>
            <a:pPr>
              <a:lnSpc>
                <a:spcPct val="150000"/>
              </a:lnSpc>
            </a:pPr>
            <a:r>
              <a:rPr lang="en-US" sz="1800" dirty="0"/>
              <a:t>Move Up :- </a:t>
            </a:r>
            <a:r>
              <a:rPr lang="hi-IN" sz="1800" dirty="0"/>
              <a:t>इस विकल्प से लिस्ट चयनित आइटम को एक स्थान ऊपर भेजते हैं।</a:t>
            </a:r>
          </a:p>
          <a:p>
            <a:pPr>
              <a:lnSpc>
                <a:spcPct val="150000"/>
              </a:lnSpc>
            </a:pPr>
            <a:r>
              <a:rPr lang="en-US" sz="1800" dirty="0"/>
              <a:t>Inter Unnumbered Entry :- </a:t>
            </a:r>
            <a:r>
              <a:rPr lang="hi-IN" sz="1800" dirty="0"/>
              <a:t>इस विकल्प से लिस्ट में बिना क्रम संख्या के आइटम के नाम को जोड़ते हैं।</a:t>
            </a:r>
          </a:p>
          <a:p>
            <a:pPr>
              <a:lnSpc>
                <a:spcPct val="150000"/>
              </a:lnSpc>
            </a:pPr>
            <a:r>
              <a:rPr lang="en-US" sz="1800" dirty="0"/>
              <a:t>Reset numbering :- </a:t>
            </a:r>
            <a:r>
              <a:rPr lang="hi-IN" sz="1800" dirty="0"/>
              <a:t>इस विकल्प से लिस्ट में आइटम जोड़ने के लिए पुनः नम्बरिंग बुलेट करते हैं। नम्बरिंग पुनः ऊपर के क्रम के आगे से स्टार्ट होगी।</a:t>
            </a:r>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20582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lnSpc>
                <a:spcPct val="110000"/>
              </a:lnSpc>
            </a:pPr>
            <a:r>
              <a:rPr lang="en-US" sz="1800" b="1" dirty="0"/>
              <a:t>Clone Formatting :-</a:t>
            </a:r>
            <a:r>
              <a:rPr lang="en-US" sz="1800" dirty="0"/>
              <a:t> </a:t>
            </a:r>
            <a:r>
              <a:rPr lang="hi-IN" sz="1800" dirty="0"/>
              <a:t>इस विकल्प से चयनित टेक्स्ट या आबजेक्ट की फार्मेटिंग को कॉपी करके अन्य टेक्स्ट या आबजेक्ट पर सप्लाई या पेस्ट करते हैं।</a:t>
            </a:r>
          </a:p>
          <a:p>
            <a:pPr algn="just">
              <a:lnSpc>
                <a:spcPct val="110000"/>
              </a:lnSpc>
            </a:pPr>
            <a:r>
              <a:rPr lang="en-US" sz="1800" b="1" dirty="0"/>
              <a:t>Clear Direct Formatting :- </a:t>
            </a:r>
            <a:r>
              <a:rPr lang="hi-IN" sz="1800" dirty="0"/>
              <a:t>इस विकल्प से चयनित टेक्स्ट की सभी फार्मेटिंग को समाप्त करते हैं। तथा मैटर मूल अवस्था में आ जाता है।</a:t>
            </a:r>
          </a:p>
          <a:p>
            <a:pPr algn="just">
              <a:lnSpc>
                <a:spcPct val="110000"/>
              </a:lnSpc>
            </a:pPr>
            <a:r>
              <a:rPr lang="en-US" sz="1800" b="1" dirty="0"/>
              <a:t>Character :- </a:t>
            </a:r>
            <a:r>
              <a:rPr lang="hi-IN" sz="1800" dirty="0"/>
              <a:t>इस विकल्प से करेक्टर या फान्ट डायलाग बाक्स प्रदर्शित होता है इस बाक्स में फान्ट नेम, फान्ट स्टाइल, फान्ट साइज, फान्ट कलर, फान्ट इफेक्ट, ओवरलाइन, अन्डरलाइन, स्ट्राइक थ्रो आदि विकल्प प्रदर्शित होते हैं।</a:t>
            </a:r>
          </a:p>
          <a:p>
            <a:endParaRPr lang="en-US"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188109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45657"/>
          </a:xfrm>
        </p:spPr>
        <p:txBody>
          <a:bodyPr>
            <a:noAutofit/>
          </a:bodyPr>
          <a:lstStyle/>
          <a:p>
            <a:pPr>
              <a:lnSpc>
                <a:spcPct val="150000"/>
              </a:lnSpc>
            </a:pPr>
            <a:r>
              <a:rPr lang="en-US" sz="1600" b="1" dirty="0"/>
              <a:t>Font Name :- </a:t>
            </a:r>
            <a:r>
              <a:rPr lang="hi-IN" sz="1600" dirty="0"/>
              <a:t>इस विकल्प से फान्ट के नाम का फान्ट फेस को सेट करते हैं बाई डिफाल्ट फान्ट नेम </a:t>
            </a:r>
            <a:r>
              <a:rPr lang="en-US" sz="1600" dirty="0"/>
              <a:t>liberation serif </a:t>
            </a:r>
            <a:r>
              <a:rPr lang="hi-IN" sz="1600" dirty="0"/>
              <a:t>सेट रहता है।</a:t>
            </a:r>
            <a:br>
              <a:rPr lang="hi-IN" sz="1600" dirty="0"/>
            </a:br>
            <a:r>
              <a:rPr lang="en-US" sz="1600" b="1" dirty="0"/>
              <a:t>Font Style :- </a:t>
            </a:r>
            <a:r>
              <a:rPr lang="hi-IN" sz="1600" dirty="0"/>
              <a:t>इस विकल्प से फान्ट के स्टाइल को बदलते है। इसमें रेगुलेटर, रेगुलर, बोल्ड, इटैलिक स्टाइल होते हैं। बाई डिफाल्ट रेगुलर स्टाइल सेट रहता है।</a:t>
            </a:r>
            <a:br>
              <a:rPr lang="hi-IN" sz="1600" dirty="0"/>
            </a:br>
            <a:r>
              <a:rPr lang="en-US" sz="1600" b="1" dirty="0"/>
              <a:t>Font Size :- </a:t>
            </a:r>
            <a:r>
              <a:rPr lang="hi-IN" sz="1600" dirty="0"/>
              <a:t>इस विकल्प से टेक्स्ट के फान्ट के आकार को बदलते या सेट करते है। इसमें फान्ट साइज को न्यूनतम 6 प्वाइंट से 96 प्वाइंट तक सेट कर सकते हैं। बाई डिफाल्ट फान्ट साइज 12 प्वाइंट होता है।</a:t>
            </a:r>
            <a:br>
              <a:rPr lang="hi-IN" sz="1600" dirty="0"/>
            </a:br>
            <a:r>
              <a:rPr lang="en-US" sz="1600" b="1" dirty="0"/>
              <a:t>Font color :- </a:t>
            </a:r>
            <a:r>
              <a:rPr lang="hi-IN" sz="1600" dirty="0"/>
              <a:t>इस विकल्प से फान्ट के कलर को जैन्ज करते हैं। बाई डिफाल्ट फान्ट कलर आटोमेटिक सेट रहता है। सफेद पर काला प्रदर्शित होता है। काला या डार्क बैकग्राउन्ड पेज होने पर फान्ट कलर स्वतः सफेद दिखेगा।</a:t>
            </a:r>
            <a:br>
              <a:rPr lang="hi-IN" sz="1600" dirty="0"/>
            </a:br>
            <a:r>
              <a:rPr lang="en-US" sz="1600" b="1" dirty="0"/>
              <a:t>Font Effect :- </a:t>
            </a:r>
            <a:r>
              <a:rPr lang="hi-IN" sz="1600" dirty="0"/>
              <a:t>इसमें फान्ट इफेक्ट के निम्न विकल्प होते हैं। जो बगल के चित्र में प्रदर्शित हैं। अपनी आवश्कतानुसार विकल्पों का चुनाव किया जा सकता है।</a:t>
            </a:r>
            <a:endParaRPr lang="en-US" sz="1600" dirty="0"/>
          </a:p>
        </p:txBody>
      </p:sp>
      <p:sp>
        <p:nvSpPr>
          <p:cNvPr id="4" name="Title 1"/>
          <p:cNvSpPr>
            <a:spLocks noGrp="1"/>
          </p:cNvSpPr>
          <p:nvPr>
            <p:ph type="title"/>
          </p:nvPr>
        </p:nvSpPr>
        <p:spPr/>
        <p:txBody>
          <a:bodyPr/>
          <a:lstStyle/>
          <a:p>
            <a:r>
              <a:rPr lang="en-US" dirty="0" smtClean="0"/>
              <a:t>Format</a:t>
            </a:r>
            <a:endParaRPr lang="en-US" dirty="0"/>
          </a:p>
        </p:txBody>
      </p:sp>
    </p:spTree>
    <p:extLst>
      <p:ext uri="{BB962C8B-B14F-4D97-AF65-F5344CB8AC3E}">
        <p14:creationId xmlns:p14="http://schemas.microsoft.com/office/powerpoint/2010/main" val="34358137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3497</TotalTime>
  <Words>1631</Words>
  <Application>Microsoft Office PowerPoint</Application>
  <PresentationFormat>On-screen Show (4:3)</PresentationFormat>
  <Paragraphs>154</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Arabic Typesetting</vt:lpstr>
      <vt:lpstr>Arial</vt:lpstr>
      <vt:lpstr>Calibri</vt:lpstr>
      <vt:lpstr>Mangal</vt:lpstr>
      <vt:lpstr>Source Sans Pro</vt:lpstr>
      <vt:lpstr>Trebuchet MS</vt:lpstr>
      <vt:lpstr>Tw Cen MT</vt:lpstr>
      <vt:lpstr>Wingdings</vt:lpstr>
      <vt:lpstr>Wingdings 2</vt:lpstr>
      <vt:lpstr>Median</vt:lpstr>
      <vt:lpstr>PowerPoint Presentation</vt:lpstr>
      <vt:lpstr>Format</vt:lpstr>
      <vt:lpstr>Format</vt:lpstr>
      <vt:lpstr>Format</vt:lpstr>
      <vt:lpstr>Format</vt:lpstr>
      <vt:lpstr>Format</vt:lpstr>
      <vt:lpstr>Format</vt:lpstr>
      <vt:lpstr>Format</vt:lpstr>
      <vt:lpstr>Format</vt:lpstr>
      <vt:lpstr>Format</vt:lpstr>
      <vt:lpstr>Format</vt:lpstr>
      <vt:lpstr>Format</vt:lpstr>
      <vt:lpstr>Format</vt:lpstr>
      <vt:lpstr>Format</vt:lpstr>
      <vt:lpstr>Format</vt:lpstr>
      <vt:lpstr>Format</vt:lpstr>
      <vt:lpstr>Format</vt:lpstr>
      <vt:lpstr>Format</vt:lpstr>
      <vt:lpstr>Style Menu</vt:lpstr>
      <vt:lpstr>Table </vt:lpstr>
      <vt:lpstr>Help </vt:lpstr>
      <vt:lpstr>Page Setup &amp; Page Layout</vt:lpstr>
      <vt:lpstr>Page Setup &amp; Page Layout</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palak</cp:lastModifiedBy>
  <cp:revision>489</cp:revision>
  <dcterms:created xsi:type="dcterms:W3CDTF">2012-06-13T19:20:26Z</dcterms:created>
  <dcterms:modified xsi:type="dcterms:W3CDTF">2022-05-08T21:36:19Z</dcterms:modified>
</cp:coreProperties>
</file>